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57" r:id="rId3"/>
    <p:sldId id="258" r:id="rId4"/>
    <p:sldId id="261" r:id="rId5"/>
    <p:sldId id="259" r:id="rId6"/>
    <p:sldId id="262" r:id="rId7"/>
    <p:sldId id="260" r:id="rId8"/>
    <p:sldId id="263" r:id="rId9"/>
    <p:sldId id="264" r:id="rId10"/>
    <p:sldId id="280" r:id="rId11"/>
    <p:sldId id="281" r:id="rId12"/>
    <p:sldId id="282" r:id="rId13"/>
    <p:sldId id="283" r:id="rId14"/>
    <p:sldId id="284" r:id="rId15"/>
    <p:sldId id="285" r:id="rId16"/>
    <p:sldId id="286" r:id="rId17"/>
    <p:sldId id="290" r:id="rId18"/>
    <p:sldId id="289" r:id="rId19"/>
    <p:sldId id="292" r:id="rId20"/>
    <p:sldId id="294" r:id="rId21"/>
    <p:sldId id="293" r:id="rId22"/>
    <p:sldId id="295" r:id="rId23"/>
    <p:sldId id="296" r:id="rId24"/>
    <p:sldId id="299" r:id="rId25"/>
    <p:sldId id="300" r:id="rId26"/>
    <p:sldId id="302" r:id="rId27"/>
    <p:sldId id="301" r:id="rId28"/>
    <p:sldId id="303" r:id="rId29"/>
    <p:sldId id="304" r:id="rId30"/>
    <p:sldId id="305" r:id="rId31"/>
    <p:sldId id="306" r:id="rId32"/>
    <p:sldId id="307" r:id="rId33"/>
    <p:sldId id="308" r:id="rId34"/>
    <p:sldId id="309" r:id="rId35"/>
    <p:sldId id="310" r:id="rId36"/>
    <p:sldId id="311" r:id="rId37"/>
    <p:sldId id="313" r:id="rId38"/>
    <p:sldId id="314" r:id="rId39"/>
    <p:sldId id="312" r:id="rId40"/>
    <p:sldId id="288"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69F"/>
    <a:srgbClr val="DA7D00"/>
    <a:srgbClr val="FFC000"/>
    <a:srgbClr val="ED7D31"/>
    <a:srgbClr val="090909"/>
    <a:srgbClr val="FF9400"/>
    <a:srgbClr val="5C6ACC"/>
    <a:srgbClr val="FFCB85"/>
    <a:srgbClr val="F68D00"/>
    <a:srgbClr val="FFE3B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61" d="100"/>
          <a:sy n="61" d="100"/>
        </p:scale>
        <p:origin x="88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gif>
</file>

<file path=ppt/media/image26.jpe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468C3C-7EC9-49E5-AF0C-268F61062F64}" type="datetimeFigureOut">
              <a:rPr lang="en-US" smtClean="0"/>
              <a:t>11/28/2023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F910C4-B8BB-43A6-8DF8-2A512E6E340A}" type="slidenum">
              <a:rPr lang="en-US" smtClean="0"/>
              <a:t>‹#›</a:t>
            </a:fld>
            <a:endParaRPr lang="en-US"/>
          </a:p>
        </p:txBody>
      </p:sp>
    </p:spTree>
    <p:extLst>
      <p:ext uri="{BB962C8B-B14F-4D97-AF65-F5344CB8AC3E}">
        <p14:creationId xmlns:p14="http://schemas.microsoft.com/office/powerpoint/2010/main" val="3551010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7"/>
        <p:cNvGrpSpPr/>
        <p:nvPr/>
      </p:nvGrpSpPr>
      <p:grpSpPr>
        <a:xfrm>
          <a:off x="0" y="0"/>
          <a:ext cx="0" cy="0"/>
          <a:chOff x="0" y="0"/>
          <a:chExt cx="0" cy="0"/>
        </a:xfrm>
      </p:grpSpPr>
      <p:sp>
        <p:nvSpPr>
          <p:cNvPr id="2878" name="Google Shape;2878;gac43a48afa_0_1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9" name="Google Shape;2879;gac43a48afa_0_1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17248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4549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91278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25368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33994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84040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40151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48050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4138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9838e2ec69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9838e2ec6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99056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37202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59960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17872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24531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11429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43325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4626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6138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9838e2ec69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9838e2ec6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84484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9838e2ec69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9838e2ec6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9718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9838e2ec69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9838e2ec6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96114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9838e2ec69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9838e2ec6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31864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9838e2ec69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9838e2ec6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36713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3"/>
        <p:cNvGrpSpPr/>
        <p:nvPr/>
      </p:nvGrpSpPr>
      <p:grpSpPr>
        <a:xfrm>
          <a:off x="0" y="0"/>
          <a:ext cx="0" cy="0"/>
          <a:chOff x="0" y="0"/>
          <a:chExt cx="0" cy="0"/>
        </a:xfrm>
      </p:grpSpPr>
      <p:sp>
        <p:nvSpPr>
          <p:cNvPr id="1974" name="Google Shape;1974;ga377f5a3ea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5" name="Google Shape;1975;ga377f5a3ea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1648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838e2ec6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838e2ec6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54031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A2685-AD0E-10CE-F415-B0160B6847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3260CA-82B5-3B0C-309B-89CF08DBCD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896C7A-3DD5-F9C2-6B2A-6707D097147C}"/>
              </a:ext>
            </a:extLst>
          </p:cNvPr>
          <p:cNvSpPr>
            <a:spLocks noGrp="1"/>
          </p:cNvSpPr>
          <p:nvPr>
            <p:ph type="dt" sz="half" idx="10"/>
          </p:nvPr>
        </p:nvSpPr>
        <p:spPr/>
        <p:txBody>
          <a:bodyPr/>
          <a:lstStyle/>
          <a:p>
            <a:fld id="{78271EAA-25F9-4B95-8A69-39DD458A6B8F}" type="datetimeFigureOut">
              <a:rPr lang="en-US" smtClean="0"/>
              <a:t>11/28/2023</a:t>
            </a:fld>
            <a:endParaRPr lang="en-US"/>
          </a:p>
        </p:txBody>
      </p:sp>
      <p:sp>
        <p:nvSpPr>
          <p:cNvPr id="5" name="Footer Placeholder 4">
            <a:extLst>
              <a:ext uri="{FF2B5EF4-FFF2-40B4-BE49-F238E27FC236}">
                <a16:creationId xmlns:a16="http://schemas.microsoft.com/office/drawing/2014/main" id="{E18632BF-45A4-58D5-3759-A6BF8F9D3B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15C85A-1861-5820-B319-D2C07E0E477A}"/>
              </a:ext>
            </a:extLst>
          </p:cNvPr>
          <p:cNvSpPr>
            <a:spLocks noGrp="1"/>
          </p:cNvSpPr>
          <p:nvPr>
            <p:ph type="sldNum" sz="quarter" idx="12"/>
          </p:nvPr>
        </p:nvSpPr>
        <p:spPr/>
        <p:txBody>
          <a:bodyPr/>
          <a:lstStyle/>
          <a:p>
            <a:fld id="{B1BDFB3B-B6EA-4F80-AE3E-F7AEDA95BE16}" type="slidenum">
              <a:rPr lang="en-US" smtClean="0"/>
              <a:t>‹#›</a:t>
            </a:fld>
            <a:endParaRPr lang="en-US"/>
          </a:p>
        </p:txBody>
      </p:sp>
    </p:spTree>
    <p:extLst>
      <p:ext uri="{BB962C8B-B14F-4D97-AF65-F5344CB8AC3E}">
        <p14:creationId xmlns:p14="http://schemas.microsoft.com/office/powerpoint/2010/main" val="2020096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6557B-5E34-698D-F9FC-3F76389578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C18E95-8C67-A4A8-C7E0-5E1396B9DE7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04E756-991A-AC35-7E85-61289DC4C8BC}"/>
              </a:ext>
            </a:extLst>
          </p:cNvPr>
          <p:cNvSpPr>
            <a:spLocks noGrp="1"/>
          </p:cNvSpPr>
          <p:nvPr>
            <p:ph type="dt" sz="half" idx="10"/>
          </p:nvPr>
        </p:nvSpPr>
        <p:spPr/>
        <p:txBody>
          <a:bodyPr/>
          <a:lstStyle/>
          <a:p>
            <a:fld id="{78271EAA-25F9-4B95-8A69-39DD458A6B8F}" type="datetimeFigureOut">
              <a:rPr lang="en-US" smtClean="0"/>
              <a:t>11/28/2023</a:t>
            </a:fld>
            <a:endParaRPr lang="en-US"/>
          </a:p>
        </p:txBody>
      </p:sp>
      <p:sp>
        <p:nvSpPr>
          <p:cNvPr id="5" name="Footer Placeholder 4">
            <a:extLst>
              <a:ext uri="{FF2B5EF4-FFF2-40B4-BE49-F238E27FC236}">
                <a16:creationId xmlns:a16="http://schemas.microsoft.com/office/drawing/2014/main" id="{2FFE92A1-FC78-9BCC-98C5-DC09350968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8740FE-EE8C-C617-39CC-B4D3D7CBAD8C}"/>
              </a:ext>
            </a:extLst>
          </p:cNvPr>
          <p:cNvSpPr>
            <a:spLocks noGrp="1"/>
          </p:cNvSpPr>
          <p:nvPr>
            <p:ph type="sldNum" sz="quarter" idx="12"/>
          </p:nvPr>
        </p:nvSpPr>
        <p:spPr/>
        <p:txBody>
          <a:bodyPr/>
          <a:lstStyle/>
          <a:p>
            <a:fld id="{B1BDFB3B-B6EA-4F80-AE3E-F7AEDA95BE16}" type="slidenum">
              <a:rPr lang="en-US" smtClean="0"/>
              <a:t>‹#›</a:t>
            </a:fld>
            <a:endParaRPr lang="en-US"/>
          </a:p>
        </p:txBody>
      </p:sp>
    </p:spTree>
    <p:extLst>
      <p:ext uri="{BB962C8B-B14F-4D97-AF65-F5344CB8AC3E}">
        <p14:creationId xmlns:p14="http://schemas.microsoft.com/office/powerpoint/2010/main" val="798497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758C5F-A23E-C964-37B6-14385DE6DF7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DE89A9-D29C-C5B5-53B5-95A13DDEC23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70CCE2-15A3-E644-91D9-84C8C66705BC}"/>
              </a:ext>
            </a:extLst>
          </p:cNvPr>
          <p:cNvSpPr>
            <a:spLocks noGrp="1"/>
          </p:cNvSpPr>
          <p:nvPr>
            <p:ph type="dt" sz="half" idx="10"/>
          </p:nvPr>
        </p:nvSpPr>
        <p:spPr/>
        <p:txBody>
          <a:bodyPr/>
          <a:lstStyle/>
          <a:p>
            <a:fld id="{78271EAA-25F9-4B95-8A69-39DD458A6B8F}" type="datetimeFigureOut">
              <a:rPr lang="en-US" smtClean="0"/>
              <a:t>11/28/2023</a:t>
            </a:fld>
            <a:endParaRPr lang="en-US"/>
          </a:p>
        </p:txBody>
      </p:sp>
      <p:sp>
        <p:nvSpPr>
          <p:cNvPr id="5" name="Footer Placeholder 4">
            <a:extLst>
              <a:ext uri="{FF2B5EF4-FFF2-40B4-BE49-F238E27FC236}">
                <a16:creationId xmlns:a16="http://schemas.microsoft.com/office/drawing/2014/main" id="{C92D00AE-6794-8E97-770A-5F165E9434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BF5418-1ADF-34C8-ABBA-2FA7368452C8}"/>
              </a:ext>
            </a:extLst>
          </p:cNvPr>
          <p:cNvSpPr>
            <a:spLocks noGrp="1"/>
          </p:cNvSpPr>
          <p:nvPr>
            <p:ph type="sldNum" sz="quarter" idx="12"/>
          </p:nvPr>
        </p:nvSpPr>
        <p:spPr/>
        <p:txBody>
          <a:bodyPr/>
          <a:lstStyle/>
          <a:p>
            <a:fld id="{B1BDFB3B-B6EA-4F80-AE3E-F7AEDA95BE16}" type="slidenum">
              <a:rPr lang="en-US" smtClean="0"/>
              <a:t>‹#›</a:t>
            </a:fld>
            <a:endParaRPr lang="en-US"/>
          </a:p>
        </p:txBody>
      </p:sp>
    </p:spTree>
    <p:extLst>
      <p:ext uri="{BB962C8B-B14F-4D97-AF65-F5344CB8AC3E}">
        <p14:creationId xmlns:p14="http://schemas.microsoft.com/office/powerpoint/2010/main" val="972019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A307C-6099-0A7C-EABE-C1C35F8D52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5778AB-6172-8647-DB81-8BE95D3ECD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6C9CF3-1219-8F84-DB7D-8AA7BC39A4DE}"/>
              </a:ext>
            </a:extLst>
          </p:cNvPr>
          <p:cNvSpPr>
            <a:spLocks noGrp="1"/>
          </p:cNvSpPr>
          <p:nvPr>
            <p:ph type="dt" sz="half" idx="10"/>
          </p:nvPr>
        </p:nvSpPr>
        <p:spPr/>
        <p:txBody>
          <a:bodyPr/>
          <a:lstStyle/>
          <a:p>
            <a:fld id="{78271EAA-25F9-4B95-8A69-39DD458A6B8F}" type="datetimeFigureOut">
              <a:rPr lang="en-US" smtClean="0"/>
              <a:t>11/28/2023</a:t>
            </a:fld>
            <a:endParaRPr lang="en-US"/>
          </a:p>
        </p:txBody>
      </p:sp>
      <p:sp>
        <p:nvSpPr>
          <p:cNvPr id="5" name="Footer Placeholder 4">
            <a:extLst>
              <a:ext uri="{FF2B5EF4-FFF2-40B4-BE49-F238E27FC236}">
                <a16:creationId xmlns:a16="http://schemas.microsoft.com/office/drawing/2014/main" id="{AE0CF2D1-A3C5-B8E4-617E-F5A0411B3C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8BB280-EEDA-AE15-C413-C367E9041149}"/>
              </a:ext>
            </a:extLst>
          </p:cNvPr>
          <p:cNvSpPr>
            <a:spLocks noGrp="1"/>
          </p:cNvSpPr>
          <p:nvPr>
            <p:ph type="sldNum" sz="quarter" idx="12"/>
          </p:nvPr>
        </p:nvSpPr>
        <p:spPr/>
        <p:txBody>
          <a:bodyPr/>
          <a:lstStyle/>
          <a:p>
            <a:fld id="{B1BDFB3B-B6EA-4F80-AE3E-F7AEDA95BE16}" type="slidenum">
              <a:rPr lang="en-US" smtClean="0"/>
              <a:t>‹#›</a:t>
            </a:fld>
            <a:endParaRPr lang="en-US"/>
          </a:p>
        </p:txBody>
      </p:sp>
    </p:spTree>
    <p:extLst>
      <p:ext uri="{BB962C8B-B14F-4D97-AF65-F5344CB8AC3E}">
        <p14:creationId xmlns:p14="http://schemas.microsoft.com/office/powerpoint/2010/main" val="3490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0D532-0D04-04BC-AD31-A6B766E340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31385-BBDA-AAAB-54B6-217B671CE0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39EA9F-76AF-B2DA-0AED-3E4E4818F04D}"/>
              </a:ext>
            </a:extLst>
          </p:cNvPr>
          <p:cNvSpPr>
            <a:spLocks noGrp="1"/>
          </p:cNvSpPr>
          <p:nvPr>
            <p:ph type="dt" sz="half" idx="10"/>
          </p:nvPr>
        </p:nvSpPr>
        <p:spPr/>
        <p:txBody>
          <a:bodyPr/>
          <a:lstStyle/>
          <a:p>
            <a:fld id="{78271EAA-25F9-4B95-8A69-39DD458A6B8F}" type="datetimeFigureOut">
              <a:rPr lang="en-US" smtClean="0"/>
              <a:t>11/28/2023</a:t>
            </a:fld>
            <a:endParaRPr lang="en-US"/>
          </a:p>
        </p:txBody>
      </p:sp>
      <p:sp>
        <p:nvSpPr>
          <p:cNvPr id="5" name="Footer Placeholder 4">
            <a:extLst>
              <a:ext uri="{FF2B5EF4-FFF2-40B4-BE49-F238E27FC236}">
                <a16:creationId xmlns:a16="http://schemas.microsoft.com/office/drawing/2014/main" id="{4AB9D776-864F-9CDA-4942-63DFC8E778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589D3A-5A17-8C77-1075-8F52A7807AF8}"/>
              </a:ext>
            </a:extLst>
          </p:cNvPr>
          <p:cNvSpPr>
            <a:spLocks noGrp="1"/>
          </p:cNvSpPr>
          <p:nvPr>
            <p:ph type="sldNum" sz="quarter" idx="12"/>
          </p:nvPr>
        </p:nvSpPr>
        <p:spPr/>
        <p:txBody>
          <a:bodyPr/>
          <a:lstStyle/>
          <a:p>
            <a:fld id="{B1BDFB3B-B6EA-4F80-AE3E-F7AEDA95BE16}" type="slidenum">
              <a:rPr lang="en-US" smtClean="0"/>
              <a:t>‹#›</a:t>
            </a:fld>
            <a:endParaRPr lang="en-US"/>
          </a:p>
        </p:txBody>
      </p:sp>
    </p:spTree>
    <p:extLst>
      <p:ext uri="{BB962C8B-B14F-4D97-AF65-F5344CB8AC3E}">
        <p14:creationId xmlns:p14="http://schemas.microsoft.com/office/powerpoint/2010/main" val="969394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C5CAC-F26D-44A9-2C0F-D4E9E28376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25A1E3-E288-2300-BEEF-40860D382D7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02BF6DF-E8E2-E6D1-D67D-67714BA692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E3F779-DE5E-E3AD-193F-9FD08C4B63C0}"/>
              </a:ext>
            </a:extLst>
          </p:cNvPr>
          <p:cNvSpPr>
            <a:spLocks noGrp="1"/>
          </p:cNvSpPr>
          <p:nvPr>
            <p:ph type="dt" sz="half" idx="10"/>
          </p:nvPr>
        </p:nvSpPr>
        <p:spPr/>
        <p:txBody>
          <a:bodyPr/>
          <a:lstStyle/>
          <a:p>
            <a:fld id="{78271EAA-25F9-4B95-8A69-39DD458A6B8F}" type="datetimeFigureOut">
              <a:rPr lang="en-US" smtClean="0"/>
              <a:t>11/28/2023</a:t>
            </a:fld>
            <a:endParaRPr lang="en-US"/>
          </a:p>
        </p:txBody>
      </p:sp>
      <p:sp>
        <p:nvSpPr>
          <p:cNvPr id="6" name="Footer Placeholder 5">
            <a:extLst>
              <a:ext uri="{FF2B5EF4-FFF2-40B4-BE49-F238E27FC236}">
                <a16:creationId xmlns:a16="http://schemas.microsoft.com/office/drawing/2014/main" id="{A748BC2E-54E8-A512-407E-2A34481C6A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AF0F47-2E61-CC75-EE6B-57F5893A2943}"/>
              </a:ext>
            </a:extLst>
          </p:cNvPr>
          <p:cNvSpPr>
            <a:spLocks noGrp="1"/>
          </p:cNvSpPr>
          <p:nvPr>
            <p:ph type="sldNum" sz="quarter" idx="12"/>
          </p:nvPr>
        </p:nvSpPr>
        <p:spPr/>
        <p:txBody>
          <a:bodyPr/>
          <a:lstStyle/>
          <a:p>
            <a:fld id="{B1BDFB3B-B6EA-4F80-AE3E-F7AEDA95BE16}" type="slidenum">
              <a:rPr lang="en-US" smtClean="0"/>
              <a:t>‹#›</a:t>
            </a:fld>
            <a:endParaRPr lang="en-US"/>
          </a:p>
        </p:txBody>
      </p:sp>
    </p:spTree>
    <p:extLst>
      <p:ext uri="{BB962C8B-B14F-4D97-AF65-F5344CB8AC3E}">
        <p14:creationId xmlns:p14="http://schemas.microsoft.com/office/powerpoint/2010/main" val="913118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2E3C7-245C-75EA-9811-A3710779BD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1A1E0BD-8641-84E3-811C-E8F1753B22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DEAEB18-BDB0-3B58-DA7C-4CA3FAA6784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C028F1-FE9F-5BBD-D46A-E88468F5AD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CF44FB-B295-0B46-643E-C2C6F372B3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D3243E-C8A5-FB8A-3196-9EA304ABBBA1}"/>
              </a:ext>
            </a:extLst>
          </p:cNvPr>
          <p:cNvSpPr>
            <a:spLocks noGrp="1"/>
          </p:cNvSpPr>
          <p:nvPr>
            <p:ph type="dt" sz="half" idx="10"/>
          </p:nvPr>
        </p:nvSpPr>
        <p:spPr/>
        <p:txBody>
          <a:bodyPr/>
          <a:lstStyle/>
          <a:p>
            <a:fld id="{78271EAA-25F9-4B95-8A69-39DD458A6B8F}" type="datetimeFigureOut">
              <a:rPr lang="en-US" smtClean="0"/>
              <a:t>11/28/2023</a:t>
            </a:fld>
            <a:endParaRPr lang="en-US"/>
          </a:p>
        </p:txBody>
      </p:sp>
      <p:sp>
        <p:nvSpPr>
          <p:cNvPr id="8" name="Footer Placeholder 7">
            <a:extLst>
              <a:ext uri="{FF2B5EF4-FFF2-40B4-BE49-F238E27FC236}">
                <a16:creationId xmlns:a16="http://schemas.microsoft.com/office/drawing/2014/main" id="{D62C84D6-2E57-A1DD-51E0-7DF353C831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36082C-6E83-7865-65FA-3961F3695F8C}"/>
              </a:ext>
            </a:extLst>
          </p:cNvPr>
          <p:cNvSpPr>
            <a:spLocks noGrp="1"/>
          </p:cNvSpPr>
          <p:nvPr>
            <p:ph type="sldNum" sz="quarter" idx="12"/>
          </p:nvPr>
        </p:nvSpPr>
        <p:spPr/>
        <p:txBody>
          <a:bodyPr/>
          <a:lstStyle/>
          <a:p>
            <a:fld id="{B1BDFB3B-B6EA-4F80-AE3E-F7AEDA95BE16}" type="slidenum">
              <a:rPr lang="en-US" smtClean="0"/>
              <a:t>‹#›</a:t>
            </a:fld>
            <a:endParaRPr lang="en-US"/>
          </a:p>
        </p:txBody>
      </p:sp>
    </p:spTree>
    <p:extLst>
      <p:ext uri="{BB962C8B-B14F-4D97-AF65-F5344CB8AC3E}">
        <p14:creationId xmlns:p14="http://schemas.microsoft.com/office/powerpoint/2010/main" val="1006881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75527-F4D4-A8EA-BDEE-73C7903FF3F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4DF958B-3F0C-008F-CDB4-D06AE1573955}"/>
              </a:ext>
            </a:extLst>
          </p:cNvPr>
          <p:cNvSpPr>
            <a:spLocks noGrp="1"/>
          </p:cNvSpPr>
          <p:nvPr>
            <p:ph type="dt" sz="half" idx="10"/>
          </p:nvPr>
        </p:nvSpPr>
        <p:spPr/>
        <p:txBody>
          <a:bodyPr/>
          <a:lstStyle/>
          <a:p>
            <a:fld id="{78271EAA-25F9-4B95-8A69-39DD458A6B8F}" type="datetimeFigureOut">
              <a:rPr lang="en-US" smtClean="0"/>
              <a:t>11/28/2023</a:t>
            </a:fld>
            <a:endParaRPr lang="en-US"/>
          </a:p>
        </p:txBody>
      </p:sp>
      <p:sp>
        <p:nvSpPr>
          <p:cNvPr id="4" name="Footer Placeholder 3">
            <a:extLst>
              <a:ext uri="{FF2B5EF4-FFF2-40B4-BE49-F238E27FC236}">
                <a16:creationId xmlns:a16="http://schemas.microsoft.com/office/drawing/2014/main" id="{321D8370-4565-E45E-EF52-9ACFCFCDF6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5C7358A-317F-FEBE-B18A-33EF7F1A4147}"/>
              </a:ext>
            </a:extLst>
          </p:cNvPr>
          <p:cNvSpPr>
            <a:spLocks noGrp="1"/>
          </p:cNvSpPr>
          <p:nvPr>
            <p:ph type="sldNum" sz="quarter" idx="12"/>
          </p:nvPr>
        </p:nvSpPr>
        <p:spPr/>
        <p:txBody>
          <a:bodyPr/>
          <a:lstStyle/>
          <a:p>
            <a:fld id="{B1BDFB3B-B6EA-4F80-AE3E-F7AEDA95BE16}" type="slidenum">
              <a:rPr lang="en-US" smtClean="0"/>
              <a:t>‹#›</a:t>
            </a:fld>
            <a:endParaRPr lang="en-US"/>
          </a:p>
        </p:txBody>
      </p:sp>
    </p:spTree>
    <p:extLst>
      <p:ext uri="{BB962C8B-B14F-4D97-AF65-F5344CB8AC3E}">
        <p14:creationId xmlns:p14="http://schemas.microsoft.com/office/powerpoint/2010/main" val="417329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1ED93A-527E-1F7F-D5CC-E1BA53BE7A3C}"/>
              </a:ext>
            </a:extLst>
          </p:cNvPr>
          <p:cNvSpPr>
            <a:spLocks noGrp="1"/>
          </p:cNvSpPr>
          <p:nvPr>
            <p:ph type="dt" sz="half" idx="10"/>
          </p:nvPr>
        </p:nvSpPr>
        <p:spPr/>
        <p:txBody>
          <a:bodyPr/>
          <a:lstStyle/>
          <a:p>
            <a:fld id="{78271EAA-25F9-4B95-8A69-39DD458A6B8F}" type="datetimeFigureOut">
              <a:rPr lang="en-US" smtClean="0"/>
              <a:t>11/28/2023</a:t>
            </a:fld>
            <a:endParaRPr lang="en-US"/>
          </a:p>
        </p:txBody>
      </p:sp>
      <p:sp>
        <p:nvSpPr>
          <p:cNvPr id="3" name="Footer Placeholder 2">
            <a:extLst>
              <a:ext uri="{FF2B5EF4-FFF2-40B4-BE49-F238E27FC236}">
                <a16:creationId xmlns:a16="http://schemas.microsoft.com/office/drawing/2014/main" id="{1230E315-79AE-6C7E-FF4C-E6156ED38B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1675734-82CC-E388-FDC1-FA0CAC0B26F5}"/>
              </a:ext>
            </a:extLst>
          </p:cNvPr>
          <p:cNvSpPr>
            <a:spLocks noGrp="1"/>
          </p:cNvSpPr>
          <p:nvPr>
            <p:ph type="sldNum" sz="quarter" idx="12"/>
          </p:nvPr>
        </p:nvSpPr>
        <p:spPr/>
        <p:txBody>
          <a:bodyPr/>
          <a:lstStyle/>
          <a:p>
            <a:fld id="{B1BDFB3B-B6EA-4F80-AE3E-F7AEDA95BE16}" type="slidenum">
              <a:rPr lang="en-US" smtClean="0"/>
              <a:t>‹#›</a:t>
            </a:fld>
            <a:endParaRPr lang="en-US"/>
          </a:p>
        </p:txBody>
      </p:sp>
    </p:spTree>
    <p:extLst>
      <p:ext uri="{BB962C8B-B14F-4D97-AF65-F5344CB8AC3E}">
        <p14:creationId xmlns:p14="http://schemas.microsoft.com/office/powerpoint/2010/main" val="61133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1B58F-D6ED-8812-A71D-D426FD415D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6F021F5-67D9-B5F5-5ED2-24D5DB0EE1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07803D-C492-B440-0197-497BF2610B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BF5B2E-7415-F2AE-0E70-2D46DFFC8690}"/>
              </a:ext>
            </a:extLst>
          </p:cNvPr>
          <p:cNvSpPr>
            <a:spLocks noGrp="1"/>
          </p:cNvSpPr>
          <p:nvPr>
            <p:ph type="dt" sz="half" idx="10"/>
          </p:nvPr>
        </p:nvSpPr>
        <p:spPr/>
        <p:txBody>
          <a:bodyPr/>
          <a:lstStyle/>
          <a:p>
            <a:fld id="{78271EAA-25F9-4B95-8A69-39DD458A6B8F}" type="datetimeFigureOut">
              <a:rPr lang="en-US" smtClean="0"/>
              <a:t>11/28/2023</a:t>
            </a:fld>
            <a:endParaRPr lang="en-US"/>
          </a:p>
        </p:txBody>
      </p:sp>
      <p:sp>
        <p:nvSpPr>
          <p:cNvPr id="6" name="Footer Placeholder 5">
            <a:extLst>
              <a:ext uri="{FF2B5EF4-FFF2-40B4-BE49-F238E27FC236}">
                <a16:creationId xmlns:a16="http://schemas.microsoft.com/office/drawing/2014/main" id="{1FBCE242-ABC1-14ED-BCBF-3380455A5F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1806C9-0F25-F43B-3E0D-7D5B85EF17CC}"/>
              </a:ext>
            </a:extLst>
          </p:cNvPr>
          <p:cNvSpPr>
            <a:spLocks noGrp="1"/>
          </p:cNvSpPr>
          <p:nvPr>
            <p:ph type="sldNum" sz="quarter" idx="12"/>
          </p:nvPr>
        </p:nvSpPr>
        <p:spPr/>
        <p:txBody>
          <a:bodyPr/>
          <a:lstStyle/>
          <a:p>
            <a:fld id="{B1BDFB3B-B6EA-4F80-AE3E-F7AEDA95BE16}" type="slidenum">
              <a:rPr lang="en-US" smtClean="0"/>
              <a:t>‹#›</a:t>
            </a:fld>
            <a:endParaRPr lang="en-US"/>
          </a:p>
        </p:txBody>
      </p:sp>
    </p:spTree>
    <p:extLst>
      <p:ext uri="{BB962C8B-B14F-4D97-AF65-F5344CB8AC3E}">
        <p14:creationId xmlns:p14="http://schemas.microsoft.com/office/powerpoint/2010/main" val="14054332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433CF-6F8C-022F-30BA-4786BB3B3C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7EE4FD-D1B0-9901-575E-411D9AF84D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F1CAE50-FA71-9B27-F0F1-2528FF096D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EA7306-1116-0F97-83CB-988737B8CDA6}"/>
              </a:ext>
            </a:extLst>
          </p:cNvPr>
          <p:cNvSpPr>
            <a:spLocks noGrp="1"/>
          </p:cNvSpPr>
          <p:nvPr>
            <p:ph type="dt" sz="half" idx="10"/>
          </p:nvPr>
        </p:nvSpPr>
        <p:spPr/>
        <p:txBody>
          <a:bodyPr/>
          <a:lstStyle/>
          <a:p>
            <a:fld id="{78271EAA-25F9-4B95-8A69-39DD458A6B8F}" type="datetimeFigureOut">
              <a:rPr lang="en-US" smtClean="0"/>
              <a:t>11/28/2023</a:t>
            </a:fld>
            <a:endParaRPr lang="en-US"/>
          </a:p>
        </p:txBody>
      </p:sp>
      <p:sp>
        <p:nvSpPr>
          <p:cNvPr id="6" name="Footer Placeholder 5">
            <a:extLst>
              <a:ext uri="{FF2B5EF4-FFF2-40B4-BE49-F238E27FC236}">
                <a16:creationId xmlns:a16="http://schemas.microsoft.com/office/drawing/2014/main" id="{85DB1130-D6C6-FE7B-6E0E-370AB9B7CF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BDEE9B-0290-4740-D94D-90B4FF226398}"/>
              </a:ext>
            </a:extLst>
          </p:cNvPr>
          <p:cNvSpPr>
            <a:spLocks noGrp="1"/>
          </p:cNvSpPr>
          <p:nvPr>
            <p:ph type="sldNum" sz="quarter" idx="12"/>
          </p:nvPr>
        </p:nvSpPr>
        <p:spPr/>
        <p:txBody>
          <a:bodyPr/>
          <a:lstStyle/>
          <a:p>
            <a:fld id="{B1BDFB3B-B6EA-4F80-AE3E-F7AEDA95BE16}" type="slidenum">
              <a:rPr lang="en-US" smtClean="0"/>
              <a:t>‹#›</a:t>
            </a:fld>
            <a:endParaRPr lang="en-US"/>
          </a:p>
        </p:txBody>
      </p:sp>
    </p:spTree>
    <p:extLst>
      <p:ext uri="{BB962C8B-B14F-4D97-AF65-F5344CB8AC3E}">
        <p14:creationId xmlns:p14="http://schemas.microsoft.com/office/powerpoint/2010/main" val="34007905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403AF9-32F5-F155-D628-1AFD03D589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7B2E2A-A70D-523C-BC57-84F3F3C1FC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BB5550-4A3F-FFD3-395E-7E570D4D85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271EAA-25F9-4B95-8A69-39DD458A6B8F}" type="datetimeFigureOut">
              <a:rPr lang="en-US" smtClean="0"/>
              <a:t>11/28/2023</a:t>
            </a:fld>
            <a:endParaRPr lang="en-US"/>
          </a:p>
        </p:txBody>
      </p:sp>
      <p:sp>
        <p:nvSpPr>
          <p:cNvPr id="5" name="Footer Placeholder 4">
            <a:extLst>
              <a:ext uri="{FF2B5EF4-FFF2-40B4-BE49-F238E27FC236}">
                <a16:creationId xmlns:a16="http://schemas.microsoft.com/office/drawing/2014/main" id="{892EF889-D765-7C47-5CA4-B342B6E4FB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8F7518-10A8-3830-701C-1A8E716E19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BDFB3B-B6EA-4F80-AE3E-F7AEDA95BE16}" type="slidenum">
              <a:rPr lang="en-US" smtClean="0"/>
              <a:t>‹#›</a:t>
            </a:fld>
            <a:endParaRPr lang="en-US"/>
          </a:p>
        </p:txBody>
      </p:sp>
      <p:sp>
        <p:nvSpPr>
          <p:cNvPr id="7" name="MSIPCMContentMarking" descr="{&quot;HashCode&quot;:-1699574231,&quot;Placement&quot;:&quot;Footer&quot;,&quot;Top&quot;:523.380066,&quot;Left&quot;:0.0,&quot;SlideWidth&quot;:960,&quot;SlideHeight&quot;:540}">
            <a:extLst>
              <a:ext uri="{FF2B5EF4-FFF2-40B4-BE49-F238E27FC236}">
                <a16:creationId xmlns:a16="http://schemas.microsoft.com/office/drawing/2014/main" id="{97014DAB-6CD8-D960-5E94-3062F8E7FE38}"/>
              </a:ext>
            </a:extLst>
          </p:cNvPr>
          <p:cNvSpPr txBox="1"/>
          <p:nvPr userDrawn="1"/>
        </p:nvSpPr>
        <p:spPr>
          <a:xfrm>
            <a:off x="0" y="6646927"/>
            <a:ext cx="619703" cy="211073"/>
          </a:xfrm>
          <a:prstGeom prst="rect">
            <a:avLst/>
          </a:prstGeom>
          <a:noFill/>
        </p:spPr>
        <p:txBody>
          <a:bodyPr vert="horz" wrap="square" lIns="0" tIns="0" rIns="0" bIns="0" rtlCol="0" anchor="ctr" anchorCtr="1">
            <a:spAutoFit/>
          </a:bodyPr>
          <a:lstStyle/>
          <a:p>
            <a:pPr algn="l">
              <a:spcBef>
                <a:spcPts val="0"/>
              </a:spcBef>
              <a:spcAft>
                <a:spcPts val="0"/>
              </a:spcAft>
            </a:pPr>
            <a:r>
              <a:rPr lang="en-US" sz="700">
                <a:solidFill>
                  <a:srgbClr val="000000"/>
                </a:solidFill>
                <a:latin typeface="Calibri" panose="020F0502020204030204" pitchFamily="34" charset="0"/>
              </a:rPr>
              <a:t>C2 General</a:t>
            </a:r>
          </a:p>
        </p:txBody>
      </p:sp>
    </p:spTree>
    <p:extLst>
      <p:ext uri="{BB962C8B-B14F-4D97-AF65-F5344CB8AC3E}">
        <p14:creationId xmlns:p14="http://schemas.microsoft.com/office/powerpoint/2010/main" val="585465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9.png"/><Relationship Id="rId3" Type="http://schemas.openxmlformats.org/officeDocument/2006/relationships/image" Target="../media/image10.png"/><Relationship Id="rId7" Type="http://schemas.openxmlformats.org/officeDocument/2006/relationships/image" Target="../media/image11.png"/><Relationship Id="rId12" Type="http://schemas.openxmlformats.org/officeDocument/2006/relationships/image" Target="../media/image28.jpe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9.png"/><Relationship Id="rId11" Type="http://schemas.openxmlformats.org/officeDocument/2006/relationships/image" Target="../media/image22.png"/><Relationship Id="rId5" Type="http://schemas.openxmlformats.org/officeDocument/2006/relationships/image" Target="../media/image13.png"/><Relationship Id="rId10" Type="http://schemas.openxmlformats.org/officeDocument/2006/relationships/image" Target="../media/image21.png"/><Relationship Id="rId4" Type="http://schemas.openxmlformats.org/officeDocument/2006/relationships/image" Target="../media/image26.jpeg"/><Relationship Id="rId9" Type="http://schemas.openxmlformats.org/officeDocument/2006/relationships/image" Target="../media/image27.png"/></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0">
  <p:cSld>
    <p:bg>
      <p:bgPr>
        <a:solidFill>
          <a:srgbClr val="FF9400"/>
        </a:solidFill>
        <a:effectLst/>
      </p:bgPr>
    </p:bg>
    <p:spTree>
      <p:nvGrpSpPr>
        <p:cNvPr id="1" name=""/>
        <p:cNvGrpSpPr/>
        <p:nvPr/>
      </p:nvGrpSpPr>
      <p:grpSpPr>
        <a:xfrm>
          <a:off x="0" y="0"/>
          <a:ext cx="0" cy="0"/>
          <a:chOff x="0" y="0"/>
          <a:chExt cx="0" cy="0"/>
        </a:xfrm>
      </p:grpSpPr>
      <p:pic>
        <p:nvPicPr>
          <p:cNvPr id="1026" name="Picture 2" descr="Amazon Prime Day: el día que causa furor entre los compradores y ...">
            <a:extLst>
              <a:ext uri="{FF2B5EF4-FFF2-40B4-BE49-F238E27FC236}">
                <a16:creationId xmlns:a16="http://schemas.microsoft.com/office/drawing/2014/main" id="{2395F8FC-EFC5-8619-54DF-24013036E8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7933" y="779396"/>
            <a:ext cx="5096134" cy="382210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102D84C-035F-3044-4796-0A35A230C4C1}"/>
              </a:ext>
            </a:extLst>
          </p:cNvPr>
          <p:cNvSpPr txBox="1"/>
          <p:nvPr/>
        </p:nvSpPr>
        <p:spPr>
          <a:xfrm>
            <a:off x="4858681" y="3167390"/>
            <a:ext cx="2474637" cy="523220"/>
          </a:xfrm>
          <a:prstGeom prst="rect">
            <a:avLst/>
          </a:prstGeom>
          <a:noFill/>
        </p:spPr>
        <p:txBody>
          <a:bodyPr wrap="square" rtlCol="0">
            <a:spAutoFit/>
          </a:bodyPr>
          <a:lstStyle/>
          <a:p>
            <a:r>
              <a:rPr lang="en-US" sz="2800" b="1" dirty="0">
                <a:solidFill>
                  <a:schemeClr val="bg1"/>
                </a:solidFill>
                <a:latin typeface="Aptos Black" panose="020F0502020204030204" pitchFamily="34" charset="0"/>
              </a:rPr>
              <a:t>Web Services</a:t>
            </a:r>
          </a:p>
        </p:txBody>
      </p:sp>
    </p:spTree>
    <p:extLst>
      <p:ext uri="{BB962C8B-B14F-4D97-AF65-F5344CB8AC3E}">
        <p14:creationId xmlns:p14="http://schemas.microsoft.com/office/powerpoint/2010/main" val="38149307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80"/>
        <p:cNvGrpSpPr/>
        <p:nvPr/>
      </p:nvGrpSpPr>
      <p:grpSpPr>
        <a:xfrm>
          <a:off x="0" y="0"/>
          <a:ext cx="0" cy="0"/>
          <a:chOff x="0" y="0"/>
          <a:chExt cx="0" cy="0"/>
        </a:xfrm>
      </p:grpSpPr>
      <p:sp>
        <p:nvSpPr>
          <p:cNvPr id="2881" name="Google Shape;2881;p39"/>
          <p:cNvSpPr txBox="1">
            <a:spLocks noGrp="1"/>
          </p:cNvSpPr>
          <p:nvPr>
            <p:ph type="title"/>
          </p:nvPr>
        </p:nvSpPr>
        <p:spPr>
          <a:xfrm>
            <a:off x="609600" y="548633"/>
            <a:ext cx="10972800" cy="642000"/>
          </a:xfrm>
          <a:prstGeom prst="rect">
            <a:avLst/>
          </a:prstGeom>
        </p:spPr>
        <p:txBody>
          <a:bodyPr spcFirstLastPara="1" vert="horz" wrap="square" lIns="121900" tIns="121900" rIns="121900" bIns="121900" rtlCol="0" anchor="ctr" anchorCtr="0">
            <a:noAutofit/>
          </a:bodyPr>
          <a:lstStyle/>
          <a:p>
            <a:pPr algn="ctr">
              <a:spcBef>
                <a:spcPts val="0"/>
              </a:spcBef>
            </a:pPr>
            <a:r>
              <a:rPr lang="en" dirty="0">
                <a:solidFill>
                  <a:schemeClr val="dk1"/>
                </a:solidFill>
                <a:latin typeface="Abadi" panose="020B0604020104020204" pitchFamily="34" charset="0"/>
              </a:rPr>
              <a:t>Key Advantages of AWS</a:t>
            </a:r>
            <a:endParaRPr dirty="0">
              <a:solidFill>
                <a:schemeClr val="dk1"/>
              </a:solidFill>
              <a:latin typeface="Abadi" panose="020B0604020104020204" pitchFamily="34" charset="0"/>
            </a:endParaRPr>
          </a:p>
        </p:txBody>
      </p:sp>
      <p:sp>
        <p:nvSpPr>
          <p:cNvPr id="2882" name="Google Shape;2882;p39"/>
          <p:cNvSpPr/>
          <p:nvPr/>
        </p:nvSpPr>
        <p:spPr>
          <a:xfrm>
            <a:off x="3836416" y="1582448"/>
            <a:ext cx="2188464" cy="562841"/>
          </a:xfrm>
          <a:prstGeom prst="roundRect">
            <a:avLst>
              <a:gd name="adj" fmla="val 50000"/>
            </a:avLst>
          </a:prstGeom>
          <a:solidFill>
            <a:srgbClr val="ED7D31"/>
          </a:solidFill>
          <a:ln>
            <a:noFill/>
          </a:ln>
        </p:spPr>
        <p:txBody>
          <a:bodyPr spcFirstLastPara="1" wrap="square" lIns="121900" tIns="121900" rIns="121900" bIns="121900" anchor="ctr" anchorCtr="0">
            <a:noAutofit/>
          </a:bodyPr>
          <a:lstStyle/>
          <a:p>
            <a:pPr algn="ctr">
              <a:buClr>
                <a:schemeClr val="dk1"/>
              </a:buClr>
              <a:buSzPts val="1100"/>
            </a:pPr>
            <a:r>
              <a:rPr lang="en-US" sz="2000" b="1" dirty="0">
                <a:solidFill>
                  <a:schemeClr val="bg1"/>
                </a:solidFill>
              </a:rPr>
              <a:t>Scalability</a:t>
            </a:r>
            <a:endParaRPr sz="2000" dirty="0">
              <a:solidFill>
                <a:schemeClr val="bg1"/>
              </a:solidFill>
              <a:latin typeface="Fira Sans Extra Condensed"/>
              <a:ea typeface="Fira Sans Extra Condensed"/>
              <a:cs typeface="Fira Sans Extra Condensed"/>
              <a:sym typeface="Fira Sans Extra Condensed"/>
            </a:endParaRPr>
          </a:p>
        </p:txBody>
      </p:sp>
      <p:sp>
        <p:nvSpPr>
          <p:cNvPr id="2885" name="Google Shape;2885;p39"/>
          <p:cNvSpPr/>
          <p:nvPr/>
        </p:nvSpPr>
        <p:spPr>
          <a:xfrm>
            <a:off x="3767966" y="2960200"/>
            <a:ext cx="2256914" cy="627314"/>
          </a:xfrm>
          <a:prstGeom prst="roundRect">
            <a:avLst>
              <a:gd name="adj" fmla="val 50000"/>
            </a:avLst>
          </a:prstGeom>
          <a:solidFill>
            <a:srgbClr val="FFC000"/>
          </a:solidFill>
          <a:ln>
            <a:noFill/>
          </a:ln>
        </p:spPr>
        <p:txBody>
          <a:bodyPr spcFirstLastPara="1" wrap="square" lIns="121900" tIns="121900" rIns="121900" bIns="121900" anchor="ctr" anchorCtr="0">
            <a:noAutofit/>
          </a:bodyPr>
          <a:lstStyle/>
          <a:p>
            <a:pPr algn="ctr">
              <a:buClr>
                <a:schemeClr val="dk1"/>
              </a:buClr>
              <a:buSzPts val="1100"/>
            </a:pPr>
            <a:endParaRPr sz="2000" dirty="0">
              <a:solidFill>
                <a:srgbClr val="FFFFFF"/>
              </a:solidFill>
              <a:latin typeface="Fira Sans Extra Condensed"/>
              <a:ea typeface="Fira Sans Extra Condensed"/>
              <a:cs typeface="Fira Sans Extra Condensed"/>
              <a:sym typeface="Fira Sans Extra Condensed"/>
            </a:endParaRPr>
          </a:p>
        </p:txBody>
      </p:sp>
      <p:cxnSp>
        <p:nvCxnSpPr>
          <p:cNvPr id="2886" name="Google Shape;2886;p39"/>
          <p:cNvCxnSpPr>
            <a:cxnSpLocks/>
            <a:endCxn id="2885" idx="1"/>
          </p:cNvCxnSpPr>
          <p:nvPr/>
        </p:nvCxnSpPr>
        <p:spPr>
          <a:xfrm>
            <a:off x="2754502" y="3204216"/>
            <a:ext cx="1013464" cy="69641"/>
          </a:xfrm>
          <a:prstGeom prst="straightConnector1">
            <a:avLst/>
          </a:prstGeom>
          <a:noFill/>
          <a:ln w="19050" cap="flat" cmpd="sng">
            <a:solidFill>
              <a:srgbClr val="FFC000"/>
            </a:solidFill>
            <a:prstDash val="solid"/>
            <a:round/>
            <a:headEnd type="none" w="med" len="med"/>
            <a:tailEnd type="none" w="med" len="med"/>
          </a:ln>
        </p:spPr>
      </p:cxnSp>
      <p:sp>
        <p:nvSpPr>
          <p:cNvPr id="2888" name="Google Shape;2888;p39"/>
          <p:cNvSpPr/>
          <p:nvPr/>
        </p:nvSpPr>
        <p:spPr>
          <a:xfrm>
            <a:off x="3767966" y="4230141"/>
            <a:ext cx="2096800" cy="488000"/>
          </a:xfrm>
          <a:prstGeom prst="roundRect">
            <a:avLst>
              <a:gd name="adj" fmla="val 50000"/>
            </a:avLst>
          </a:prstGeom>
          <a:solidFill>
            <a:srgbClr val="DA7D00"/>
          </a:solidFill>
          <a:ln>
            <a:noFill/>
          </a:ln>
        </p:spPr>
        <p:txBody>
          <a:bodyPr spcFirstLastPara="1" wrap="square" lIns="121900" tIns="121900" rIns="121900" bIns="121900" anchor="ctr" anchorCtr="0">
            <a:noAutofit/>
          </a:bodyPr>
          <a:lstStyle/>
          <a:p>
            <a:pPr algn="ctr">
              <a:buClr>
                <a:schemeClr val="dk1"/>
              </a:buClr>
              <a:buSzPts val="1100"/>
            </a:pPr>
            <a:r>
              <a:rPr lang="en-US" sz="2000" b="1" dirty="0">
                <a:solidFill>
                  <a:schemeClr val="bg1"/>
                </a:solidFill>
              </a:rPr>
              <a:t>Security</a:t>
            </a:r>
            <a:endParaRPr sz="2000" dirty="0">
              <a:solidFill>
                <a:schemeClr val="bg1"/>
              </a:solidFill>
              <a:latin typeface="Fira Sans Extra Condensed"/>
              <a:ea typeface="Fira Sans Extra Condensed"/>
              <a:cs typeface="Fira Sans Extra Condensed"/>
              <a:sym typeface="Fira Sans Extra Condensed"/>
            </a:endParaRPr>
          </a:p>
        </p:txBody>
      </p:sp>
      <p:sp>
        <p:nvSpPr>
          <p:cNvPr id="2891" name="Google Shape;2891;p39"/>
          <p:cNvSpPr/>
          <p:nvPr/>
        </p:nvSpPr>
        <p:spPr>
          <a:xfrm>
            <a:off x="3767966" y="5533051"/>
            <a:ext cx="2096800" cy="488000"/>
          </a:xfrm>
          <a:prstGeom prst="roundRect">
            <a:avLst>
              <a:gd name="adj" fmla="val 50000"/>
            </a:avLst>
          </a:prstGeom>
          <a:solidFill>
            <a:srgbClr val="FFC06D"/>
          </a:solidFill>
          <a:ln>
            <a:noFill/>
          </a:ln>
        </p:spPr>
        <p:txBody>
          <a:bodyPr spcFirstLastPara="1" wrap="square" lIns="121900" tIns="121900" rIns="121900" bIns="121900" anchor="ctr" anchorCtr="0">
            <a:noAutofit/>
          </a:bodyPr>
          <a:lstStyle/>
          <a:p>
            <a:pPr algn="ctr">
              <a:buClr>
                <a:schemeClr val="dk1"/>
              </a:buClr>
              <a:buSzPts val="1100"/>
            </a:pPr>
            <a:r>
              <a:rPr lang="en-US" b="1" dirty="0">
                <a:solidFill>
                  <a:schemeClr val="bg1"/>
                </a:solidFill>
              </a:rPr>
              <a:t>Cost-Effectiveness</a:t>
            </a:r>
            <a:endParaRPr dirty="0">
              <a:solidFill>
                <a:schemeClr val="bg1"/>
              </a:solidFill>
              <a:latin typeface="Fira Sans Extra Condensed"/>
              <a:ea typeface="Fira Sans Extra Condensed"/>
              <a:cs typeface="Fira Sans Extra Condensed"/>
              <a:sym typeface="Fira Sans Extra Condensed"/>
            </a:endParaRPr>
          </a:p>
        </p:txBody>
      </p:sp>
      <p:sp>
        <p:nvSpPr>
          <p:cNvPr id="2897" name="Google Shape;2897;p39"/>
          <p:cNvSpPr/>
          <p:nvPr/>
        </p:nvSpPr>
        <p:spPr>
          <a:xfrm>
            <a:off x="6096000" y="1435786"/>
            <a:ext cx="5780814" cy="1127759"/>
          </a:xfrm>
          <a:prstGeom prst="roundRect">
            <a:avLst>
              <a:gd name="adj" fmla="val 50000"/>
            </a:avLst>
          </a:prstGeom>
          <a:solidFill>
            <a:schemeClr val="bg1">
              <a:lumMod val="85000"/>
            </a:schemeClr>
          </a:solidFill>
          <a:ln>
            <a:noFill/>
          </a:ln>
          <a:effectLst>
            <a:outerShdw blurRad="50800" dist="38100" dir="2700000" algn="tl" rotWithShape="0">
              <a:prstClr val="black">
                <a:alpha val="40000"/>
              </a:prstClr>
            </a:outerShdw>
          </a:effectLst>
        </p:spPr>
        <p:txBody>
          <a:bodyPr spcFirstLastPara="1" wrap="square" lIns="121900" tIns="121900" rIns="121900" bIns="121900" anchor="ctr" anchorCtr="0">
            <a:noAutofit/>
          </a:bodyPr>
          <a:lstStyle/>
          <a:p>
            <a:r>
              <a:rPr lang="en-US" b="1" dirty="0">
                <a:solidFill>
                  <a:schemeClr val="tx1"/>
                </a:solidFill>
              </a:rPr>
              <a:t>AWS provides the ability to scale resources up or down based on demand, ensuring optimal performance and cost efficiency</a:t>
            </a:r>
            <a:endParaRPr dirty="0"/>
          </a:p>
        </p:txBody>
      </p:sp>
      <p:cxnSp>
        <p:nvCxnSpPr>
          <p:cNvPr id="2898" name="Google Shape;2898;p39"/>
          <p:cNvCxnSpPr/>
          <p:nvPr/>
        </p:nvCxnSpPr>
        <p:spPr>
          <a:xfrm rot="10800000" flipH="1">
            <a:off x="1686257" y="1943974"/>
            <a:ext cx="2222400" cy="1774000"/>
          </a:xfrm>
          <a:prstGeom prst="straightConnector1">
            <a:avLst/>
          </a:prstGeom>
          <a:noFill/>
          <a:ln w="19050" cap="flat" cmpd="sng">
            <a:solidFill>
              <a:srgbClr val="ED7D31"/>
            </a:solidFill>
            <a:prstDash val="solid"/>
            <a:round/>
            <a:headEnd type="none" w="med" len="med"/>
            <a:tailEnd type="none" w="med" len="med"/>
          </a:ln>
        </p:spPr>
      </p:cxnSp>
      <p:cxnSp>
        <p:nvCxnSpPr>
          <p:cNvPr id="2902" name="Google Shape;2902;p39"/>
          <p:cNvCxnSpPr/>
          <p:nvPr/>
        </p:nvCxnSpPr>
        <p:spPr>
          <a:xfrm>
            <a:off x="1687617" y="3867973"/>
            <a:ext cx="2086800" cy="546800"/>
          </a:xfrm>
          <a:prstGeom prst="straightConnector1">
            <a:avLst/>
          </a:prstGeom>
          <a:noFill/>
          <a:ln w="19050" cap="flat" cmpd="sng">
            <a:solidFill>
              <a:srgbClr val="DA7D00"/>
            </a:solidFill>
            <a:prstDash val="solid"/>
            <a:round/>
            <a:headEnd type="none" w="med" len="med"/>
            <a:tailEnd type="none" w="med" len="med"/>
          </a:ln>
        </p:spPr>
      </p:cxnSp>
      <p:cxnSp>
        <p:nvCxnSpPr>
          <p:cNvPr id="2904" name="Google Shape;2904;p39"/>
          <p:cNvCxnSpPr/>
          <p:nvPr/>
        </p:nvCxnSpPr>
        <p:spPr>
          <a:xfrm>
            <a:off x="1721494" y="4069522"/>
            <a:ext cx="2093200" cy="1661600"/>
          </a:xfrm>
          <a:prstGeom prst="straightConnector1">
            <a:avLst/>
          </a:prstGeom>
          <a:noFill/>
          <a:ln w="19050" cap="flat" cmpd="sng">
            <a:solidFill>
              <a:srgbClr val="FFC06D"/>
            </a:solidFill>
            <a:prstDash val="solid"/>
            <a:round/>
            <a:headEnd type="none" w="med" len="med"/>
            <a:tailEnd type="none" w="med" len="med"/>
          </a:ln>
        </p:spPr>
      </p:cxnSp>
      <p:sp>
        <p:nvSpPr>
          <p:cNvPr id="2906" name="Google Shape;2906;p39"/>
          <p:cNvSpPr/>
          <p:nvPr/>
        </p:nvSpPr>
        <p:spPr>
          <a:xfrm>
            <a:off x="609467" y="1696967"/>
            <a:ext cx="2148800" cy="4246800"/>
          </a:xfrm>
          <a:prstGeom prst="roundRect">
            <a:avLst>
              <a:gd name="adj" fmla="val 50000"/>
            </a:avLst>
          </a:prstGeom>
          <a:solidFill>
            <a:srgbClr val="EFEFEF"/>
          </a:solidFill>
          <a:ln>
            <a:noFill/>
          </a:ln>
          <a:effectLst>
            <a:outerShdw blurRad="50800" dist="38100" dir="8100000" algn="tr" rotWithShape="0">
              <a:prstClr val="black">
                <a:alpha val="40000"/>
              </a:prstClr>
            </a:outerShdw>
          </a:effectLst>
        </p:spPr>
        <p:txBody>
          <a:bodyPr spcFirstLastPara="1" wrap="square" lIns="121900" tIns="121900" rIns="121900" bIns="121900" anchor="ctr" anchorCtr="0">
            <a:noAutofit/>
          </a:bodyPr>
          <a:lstStyle/>
          <a:p>
            <a:endParaRPr sz="2400"/>
          </a:p>
        </p:txBody>
      </p:sp>
      <p:sp>
        <p:nvSpPr>
          <p:cNvPr id="2908" name="Google Shape;2908;p39"/>
          <p:cNvSpPr/>
          <p:nvPr/>
        </p:nvSpPr>
        <p:spPr>
          <a:xfrm>
            <a:off x="781267" y="2662100"/>
            <a:ext cx="1669660" cy="1455987"/>
          </a:xfrm>
          <a:custGeom>
            <a:avLst/>
            <a:gdLst/>
            <a:ahLst/>
            <a:cxnLst/>
            <a:rect l="l" t="t" r="r" b="b"/>
            <a:pathLst>
              <a:path w="44759" h="39031" extrusionOk="0">
                <a:moveTo>
                  <a:pt x="26470" y="0"/>
                </a:moveTo>
                <a:lnTo>
                  <a:pt x="26014" y="53"/>
                </a:lnTo>
                <a:lnTo>
                  <a:pt x="25559" y="123"/>
                </a:lnTo>
                <a:lnTo>
                  <a:pt x="25086" y="210"/>
                </a:lnTo>
                <a:lnTo>
                  <a:pt x="24595" y="333"/>
                </a:lnTo>
                <a:lnTo>
                  <a:pt x="24105" y="473"/>
                </a:lnTo>
                <a:lnTo>
                  <a:pt x="23614" y="666"/>
                </a:lnTo>
                <a:lnTo>
                  <a:pt x="23106" y="859"/>
                </a:lnTo>
                <a:lnTo>
                  <a:pt x="22598" y="1086"/>
                </a:lnTo>
                <a:lnTo>
                  <a:pt x="22090" y="1349"/>
                </a:lnTo>
                <a:lnTo>
                  <a:pt x="21565" y="1647"/>
                </a:lnTo>
                <a:lnTo>
                  <a:pt x="20987" y="1997"/>
                </a:lnTo>
                <a:lnTo>
                  <a:pt x="20408" y="2365"/>
                </a:lnTo>
                <a:lnTo>
                  <a:pt x="19848" y="2768"/>
                </a:lnTo>
                <a:lnTo>
                  <a:pt x="19287" y="3206"/>
                </a:lnTo>
                <a:lnTo>
                  <a:pt x="18744" y="3661"/>
                </a:lnTo>
                <a:lnTo>
                  <a:pt x="18201" y="4134"/>
                </a:lnTo>
                <a:lnTo>
                  <a:pt x="17676" y="4625"/>
                </a:lnTo>
                <a:lnTo>
                  <a:pt x="17150" y="5151"/>
                </a:lnTo>
                <a:lnTo>
                  <a:pt x="16642" y="5694"/>
                </a:lnTo>
                <a:lnTo>
                  <a:pt x="16152" y="6237"/>
                </a:lnTo>
                <a:lnTo>
                  <a:pt x="15661" y="6815"/>
                </a:lnTo>
                <a:lnTo>
                  <a:pt x="15206" y="7410"/>
                </a:lnTo>
                <a:lnTo>
                  <a:pt x="14750" y="8023"/>
                </a:lnTo>
                <a:lnTo>
                  <a:pt x="14295" y="8637"/>
                </a:lnTo>
                <a:lnTo>
                  <a:pt x="13874" y="9267"/>
                </a:lnTo>
                <a:lnTo>
                  <a:pt x="13471" y="9915"/>
                </a:lnTo>
                <a:lnTo>
                  <a:pt x="13068" y="10564"/>
                </a:lnTo>
                <a:lnTo>
                  <a:pt x="12701" y="11247"/>
                </a:lnTo>
                <a:lnTo>
                  <a:pt x="12333" y="11912"/>
                </a:lnTo>
                <a:lnTo>
                  <a:pt x="12000" y="12596"/>
                </a:lnTo>
                <a:lnTo>
                  <a:pt x="11684" y="13296"/>
                </a:lnTo>
                <a:lnTo>
                  <a:pt x="11369" y="13980"/>
                </a:lnTo>
                <a:lnTo>
                  <a:pt x="11089" y="14680"/>
                </a:lnTo>
                <a:lnTo>
                  <a:pt x="10826" y="15381"/>
                </a:lnTo>
                <a:lnTo>
                  <a:pt x="10598" y="16099"/>
                </a:lnTo>
                <a:lnTo>
                  <a:pt x="10371" y="16800"/>
                </a:lnTo>
                <a:lnTo>
                  <a:pt x="10178" y="17518"/>
                </a:lnTo>
                <a:lnTo>
                  <a:pt x="10003" y="18219"/>
                </a:lnTo>
                <a:lnTo>
                  <a:pt x="9863" y="18920"/>
                </a:lnTo>
                <a:lnTo>
                  <a:pt x="9740" y="19620"/>
                </a:lnTo>
                <a:lnTo>
                  <a:pt x="9635" y="20321"/>
                </a:lnTo>
                <a:lnTo>
                  <a:pt x="9565" y="21022"/>
                </a:lnTo>
                <a:lnTo>
                  <a:pt x="9249" y="21057"/>
                </a:lnTo>
                <a:lnTo>
                  <a:pt x="8934" y="21127"/>
                </a:lnTo>
                <a:lnTo>
                  <a:pt x="8619" y="21197"/>
                </a:lnTo>
                <a:lnTo>
                  <a:pt x="8286" y="21302"/>
                </a:lnTo>
                <a:lnTo>
                  <a:pt x="7953" y="21425"/>
                </a:lnTo>
                <a:lnTo>
                  <a:pt x="7620" y="21582"/>
                </a:lnTo>
                <a:lnTo>
                  <a:pt x="7287" y="21740"/>
                </a:lnTo>
                <a:lnTo>
                  <a:pt x="6937" y="21933"/>
                </a:lnTo>
                <a:lnTo>
                  <a:pt x="6569" y="22160"/>
                </a:lnTo>
                <a:lnTo>
                  <a:pt x="6219" y="22388"/>
                </a:lnTo>
                <a:lnTo>
                  <a:pt x="5886" y="22633"/>
                </a:lnTo>
                <a:lnTo>
                  <a:pt x="5536" y="22914"/>
                </a:lnTo>
                <a:lnTo>
                  <a:pt x="5203" y="23194"/>
                </a:lnTo>
                <a:lnTo>
                  <a:pt x="4870" y="23492"/>
                </a:lnTo>
                <a:lnTo>
                  <a:pt x="4555" y="23807"/>
                </a:lnTo>
                <a:lnTo>
                  <a:pt x="4239" y="24122"/>
                </a:lnTo>
                <a:lnTo>
                  <a:pt x="3924" y="24473"/>
                </a:lnTo>
                <a:lnTo>
                  <a:pt x="3626" y="24806"/>
                </a:lnTo>
                <a:lnTo>
                  <a:pt x="3328" y="25174"/>
                </a:lnTo>
                <a:lnTo>
                  <a:pt x="3048" y="25541"/>
                </a:lnTo>
                <a:lnTo>
                  <a:pt x="2785" y="25927"/>
                </a:lnTo>
                <a:lnTo>
                  <a:pt x="2523" y="26312"/>
                </a:lnTo>
                <a:lnTo>
                  <a:pt x="2277" y="26715"/>
                </a:lnTo>
                <a:lnTo>
                  <a:pt x="2032" y="27118"/>
                </a:lnTo>
                <a:lnTo>
                  <a:pt x="1804" y="27521"/>
                </a:lnTo>
                <a:lnTo>
                  <a:pt x="1577" y="27941"/>
                </a:lnTo>
                <a:lnTo>
                  <a:pt x="1366" y="28362"/>
                </a:lnTo>
                <a:lnTo>
                  <a:pt x="1174" y="28800"/>
                </a:lnTo>
                <a:lnTo>
                  <a:pt x="999" y="29220"/>
                </a:lnTo>
                <a:lnTo>
                  <a:pt x="841" y="29658"/>
                </a:lnTo>
                <a:lnTo>
                  <a:pt x="683" y="30079"/>
                </a:lnTo>
                <a:lnTo>
                  <a:pt x="543" y="30517"/>
                </a:lnTo>
                <a:lnTo>
                  <a:pt x="420" y="30954"/>
                </a:lnTo>
                <a:lnTo>
                  <a:pt x="315" y="31392"/>
                </a:lnTo>
                <a:lnTo>
                  <a:pt x="210" y="31830"/>
                </a:lnTo>
                <a:lnTo>
                  <a:pt x="140" y="32251"/>
                </a:lnTo>
                <a:lnTo>
                  <a:pt x="70" y="32689"/>
                </a:lnTo>
                <a:lnTo>
                  <a:pt x="35" y="33109"/>
                </a:lnTo>
                <a:lnTo>
                  <a:pt x="0" y="33530"/>
                </a:lnTo>
                <a:lnTo>
                  <a:pt x="0" y="33950"/>
                </a:lnTo>
                <a:lnTo>
                  <a:pt x="18" y="34283"/>
                </a:lnTo>
                <a:lnTo>
                  <a:pt x="0" y="34300"/>
                </a:lnTo>
                <a:lnTo>
                  <a:pt x="0" y="34686"/>
                </a:lnTo>
                <a:lnTo>
                  <a:pt x="35" y="35054"/>
                </a:lnTo>
                <a:lnTo>
                  <a:pt x="70" y="35422"/>
                </a:lnTo>
                <a:lnTo>
                  <a:pt x="123" y="35754"/>
                </a:lnTo>
                <a:lnTo>
                  <a:pt x="210" y="36087"/>
                </a:lnTo>
                <a:lnTo>
                  <a:pt x="298" y="36403"/>
                </a:lnTo>
                <a:lnTo>
                  <a:pt x="403" y="36700"/>
                </a:lnTo>
                <a:lnTo>
                  <a:pt x="526" y="36981"/>
                </a:lnTo>
                <a:lnTo>
                  <a:pt x="648" y="37243"/>
                </a:lnTo>
                <a:lnTo>
                  <a:pt x="788" y="37489"/>
                </a:lnTo>
                <a:lnTo>
                  <a:pt x="964" y="37716"/>
                </a:lnTo>
                <a:lnTo>
                  <a:pt x="1121" y="37927"/>
                </a:lnTo>
                <a:lnTo>
                  <a:pt x="1314" y="38119"/>
                </a:lnTo>
                <a:lnTo>
                  <a:pt x="1507" y="38295"/>
                </a:lnTo>
                <a:lnTo>
                  <a:pt x="1717" y="38452"/>
                </a:lnTo>
                <a:lnTo>
                  <a:pt x="1945" y="38592"/>
                </a:lnTo>
                <a:lnTo>
                  <a:pt x="2172" y="38715"/>
                </a:lnTo>
                <a:lnTo>
                  <a:pt x="2417" y="38820"/>
                </a:lnTo>
                <a:lnTo>
                  <a:pt x="2663" y="38908"/>
                </a:lnTo>
                <a:lnTo>
                  <a:pt x="2926" y="38960"/>
                </a:lnTo>
                <a:lnTo>
                  <a:pt x="3188" y="39013"/>
                </a:lnTo>
                <a:lnTo>
                  <a:pt x="3469" y="39030"/>
                </a:lnTo>
                <a:lnTo>
                  <a:pt x="3766" y="39030"/>
                </a:lnTo>
                <a:lnTo>
                  <a:pt x="4047" y="39013"/>
                </a:lnTo>
                <a:lnTo>
                  <a:pt x="4362" y="38978"/>
                </a:lnTo>
                <a:lnTo>
                  <a:pt x="4660" y="38925"/>
                </a:lnTo>
                <a:lnTo>
                  <a:pt x="4975" y="38855"/>
                </a:lnTo>
                <a:lnTo>
                  <a:pt x="5308" y="38750"/>
                </a:lnTo>
                <a:lnTo>
                  <a:pt x="5623" y="38627"/>
                </a:lnTo>
                <a:lnTo>
                  <a:pt x="5956" y="38487"/>
                </a:lnTo>
                <a:lnTo>
                  <a:pt x="6306" y="38312"/>
                </a:lnTo>
                <a:lnTo>
                  <a:pt x="6639" y="38137"/>
                </a:lnTo>
                <a:lnTo>
                  <a:pt x="38119" y="19953"/>
                </a:lnTo>
                <a:lnTo>
                  <a:pt x="38452" y="19743"/>
                </a:lnTo>
                <a:lnTo>
                  <a:pt x="38802" y="19533"/>
                </a:lnTo>
                <a:lnTo>
                  <a:pt x="39135" y="19288"/>
                </a:lnTo>
                <a:lnTo>
                  <a:pt x="39450" y="19025"/>
                </a:lnTo>
                <a:lnTo>
                  <a:pt x="39783" y="18762"/>
                </a:lnTo>
                <a:lnTo>
                  <a:pt x="40099" y="18464"/>
                </a:lnTo>
                <a:lnTo>
                  <a:pt x="40396" y="18166"/>
                </a:lnTo>
                <a:lnTo>
                  <a:pt x="40694" y="17869"/>
                </a:lnTo>
                <a:lnTo>
                  <a:pt x="40992" y="17536"/>
                </a:lnTo>
                <a:lnTo>
                  <a:pt x="41290" y="17203"/>
                </a:lnTo>
                <a:lnTo>
                  <a:pt x="41553" y="16853"/>
                </a:lnTo>
                <a:lnTo>
                  <a:pt x="41833" y="16502"/>
                </a:lnTo>
                <a:lnTo>
                  <a:pt x="42096" y="16134"/>
                </a:lnTo>
                <a:lnTo>
                  <a:pt x="42341" y="15766"/>
                </a:lnTo>
                <a:lnTo>
                  <a:pt x="42586" y="15381"/>
                </a:lnTo>
                <a:lnTo>
                  <a:pt x="42814" y="14996"/>
                </a:lnTo>
                <a:lnTo>
                  <a:pt x="43042" y="14610"/>
                </a:lnTo>
                <a:lnTo>
                  <a:pt x="43252" y="14207"/>
                </a:lnTo>
                <a:lnTo>
                  <a:pt x="43445" y="13804"/>
                </a:lnTo>
                <a:lnTo>
                  <a:pt x="43620" y="13401"/>
                </a:lnTo>
                <a:lnTo>
                  <a:pt x="43795" y="12981"/>
                </a:lnTo>
                <a:lnTo>
                  <a:pt x="43953" y="12561"/>
                </a:lnTo>
                <a:lnTo>
                  <a:pt x="44110" y="12158"/>
                </a:lnTo>
                <a:lnTo>
                  <a:pt x="44233" y="11737"/>
                </a:lnTo>
                <a:lnTo>
                  <a:pt x="44355" y="11317"/>
                </a:lnTo>
                <a:lnTo>
                  <a:pt x="44461" y="10896"/>
                </a:lnTo>
                <a:lnTo>
                  <a:pt x="44548" y="10493"/>
                </a:lnTo>
                <a:lnTo>
                  <a:pt x="44618" y="10073"/>
                </a:lnTo>
                <a:lnTo>
                  <a:pt x="44688" y="9653"/>
                </a:lnTo>
                <a:lnTo>
                  <a:pt x="44723" y="9250"/>
                </a:lnTo>
                <a:lnTo>
                  <a:pt x="44758" y="8847"/>
                </a:lnTo>
                <a:lnTo>
                  <a:pt x="44758" y="8444"/>
                </a:lnTo>
                <a:lnTo>
                  <a:pt x="44758" y="7095"/>
                </a:lnTo>
                <a:lnTo>
                  <a:pt x="44758" y="6885"/>
                </a:lnTo>
                <a:lnTo>
                  <a:pt x="44758" y="6412"/>
                </a:lnTo>
                <a:lnTo>
                  <a:pt x="44723" y="5956"/>
                </a:lnTo>
                <a:lnTo>
                  <a:pt x="44671" y="5518"/>
                </a:lnTo>
                <a:lnTo>
                  <a:pt x="44601" y="5115"/>
                </a:lnTo>
                <a:lnTo>
                  <a:pt x="44513" y="4713"/>
                </a:lnTo>
                <a:lnTo>
                  <a:pt x="44408" y="4345"/>
                </a:lnTo>
                <a:lnTo>
                  <a:pt x="44268" y="3977"/>
                </a:lnTo>
                <a:lnTo>
                  <a:pt x="44128" y="3644"/>
                </a:lnTo>
                <a:lnTo>
                  <a:pt x="43970" y="3329"/>
                </a:lnTo>
                <a:lnTo>
                  <a:pt x="43795" y="3031"/>
                </a:lnTo>
                <a:lnTo>
                  <a:pt x="43602" y="2751"/>
                </a:lnTo>
                <a:lnTo>
                  <a:pt x="43392" y="2505"/>
                </a:lnTo>
                <a:lnTo>
                  <a:pt x="43164" y="2278"/>
                </a:lnTo>
                <a:lnTo>
                  <a:pt x="42936" y="2050"/>
                </a:lnTo>
                <a:lnTo>
                  <a:pt x="42674" y="1875"/>
                </a:lnTo>
                <a:lnTo>
                  <a:pt x="42411" y="1699"/>
                </a:lnTo>
                <a:lnTo>
                  <a:pt x="42131" y="1559"/>
                </a:lnTo>
                <a:lnTo>
                  <a:pt x="41850" y="1437"/>
                </a:lnTo>
                <a:lnTo>
                  <a:pt x="41553" y="1332"/>
                </a:lnTo>
                <a:lnTo>
                  <a:pt x="41237" y="1262"/>
                </a:lnTo>
                <a:lnTo>
                  <a:pt x="40904" y="1209"/>
                </a:lnTo>
                <a:lnTo>
                  <a:pt x="40572" y="1174"/>
                </a:lnTo>
                <a:lnTo>
                  <a:pt x="40221" y="1174"/>
                </a:lnTo>
                <a:lnTo>
                  <a:pt x="39871" y="1191"/>
                </a:lnTo>
                <a:lnTo>
                  <a:pt x="39503" y="1226"/>
                </a:lnTo>
                <a:lnTo>
                  <a:pt x="39135" y="1297"/>
                </a:lnTo>
                <a:lnTo>
                  <a:pt x="38750" y="1402"/>
                </a:lnTo>
                <a:lnTo>
                  <a:pt x="38364" y="1524"/>
                </a:lnTo>
                <a:lnTo>
                  <a:pt x="37979" y="1664"/>
                </a:lnTo>
                <a:lnTo>
                  <a:pt x="37576" y="1840"/>
                </a:lnTo>
                <a:lnTo>
                  <a:pt x="37173" y="2032"/>
                </a:lnTo>
                <a:lnTo>
                  <a:pt x="36753" y="2260"/>
                </a:lnTo>
                <a:lnTo>
                  <a:pt x="36280" y="2558"/>
                </a:lnTo>
                <a:lnTo>
                  <a:pt x="35824" y="2873"/>
                </a:lnTo>
                <a:lnTo>
                  <a:pt x="35369" y="3206"/>
                </a:lnTo>
                <a:lnTo>
                  <a:pt x="34913" y="3574"/>
                </a:lnTo>
                <a:lnTo>
                  <a:pt x="34475" y="3959"/>
                </a:lnTo>
                <a:lnTo>
                  <a:pt x="34055" y="4380"/>
                </a:lnTo>
                <a:lnTo>
                  <a:pt x="33634" y="4800"/>
                </a:lnTo>
                <a:lnTo>
                  <a:pt x="33232" y="5256"/>
                </a:lnTo>
                <a:lnTo>
                  <a:pt x="33091" y="4783"/>
                </a:lnTo>
                <a:lnTo>
                  <a:pt x="32934" y="4327"/>
                </a:lnTo>
                <a:lnTo>
                  <a:pt x="32759" y="3889"/>
                </a:lnTo>
                <a:lnTo>
                  <a:pt x="32566" y="3486"/>
                </a:lnTo>
                <a:lnTo>
                  <a:pt x="32356" y="3101"/>
                </a:lnTo>
                <a:lnTo>
                  <a:pt x="32128" y="2733"/>
                </a:lnTo>
                <a:lnTo>
                  <a:pt x="31883" y="2383"/>
                </a:lnTo>
                <a:lnTo>
                  <a:pt x="31620" y="2050"/>
                </a:lnTo>
                <a:lnTo>
                  <a:pt x="31340" y="1752"/>
                </a:lnTo>
                <a:lnTo>
                  <a:pt x="31042" y="1472"/>
                </a:lnTo>
                <a:lnTo>
                  <a:pt x="30726" y="1226"/>
                </a:lnTo>
                <a:lnTo>
                  <a:pt x="30411" y="999"/>
                </a:lnTo>
                <a:lnTo>
                  <a:pt x="30078" y="789"/>
                </a:lnTo>
                <a:lnTo>
                  <a:pt x="29728" y="596"/>
                </a:lnTo>
                <a:lnTo>
                  <a:pt x="29360" y="438"/>
                </a:lnTo>
                <a:lnTo>
                  <a:pt x="28975" y="298"/>
                </a:lnTo>
                <a:lnTo>
                  <a:pt x="28589" y="193"/>
                </a:lnTo>
                <a:lnTo>
                  <a:pt x="28186" y="105"/>
                </a:lnTo>
                <a:lnTo>
                  <a:pt x="27766" y="35"/>
                </a:lnTo>
                <a:lnTo>
                  <a:pt x="27346" y="0"/>
                </a:ln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909" name="Google Shape;2909;p39"/>
          <p:cNvSpPr/>
          <p:nvPr/>
        </p:nvSpPr>
        <p:spPr>
          <a:xfrm>
            <a:off x="2339215" y="2729401"/>
            <a:ext cx="158837" cy="118327"/>
          </a:xfrm>
          <a:custGeom>
            <a:avLst/>
            <a:gdLst/>
            <a:ahLst/>
            <a:cxnLst/>
            <a:rect l="l" t="t" r="r" b="b"/>
            <a:pathLst>
              <a:path w="4258" h="3172" extrusionOk="0">
                <a:moveTo>
                  <a:pt x="842" y="1"/>
                </a:moveTo>
                <a:lnTo>
                  <a:pt x="1" y="1875"/>
                </a:lnTo>
                <a:lnTo>
                  <a:pt x="3382" y="3171"/>
                </a:lnTo>
                <a:lnTo>
                  <a:pt x="4258" y="1945"/>
                </a:lnTo>
                <a:lnTo>
                  <a:pt x="842" y="1"/>
                </a:ln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910" name="Google Shape;2910;p39"/>
          <p:cNvSpPr/>
          <p:nvPr/>
        </p:nvSpPr>
        <p:spPr>
          <a:xfrm>
            <a:off x="1867376" y="2694109"/>
            <a:ext cx="162120" cy="114409"/>
          </a:xfrm>
          <a:custGeom>
            <a:avLst/>
            <a:gdLst/>
            <a:ahLst/>
            <a:cxnLst/>
            <a:rect l="l" t="t" r="r" b="b"/>
            <a:pathLst>
              <a:path w="4346" h="3067" extrusionOk="0">
                <a:moveTo>
                  <a:pt x="1087" y="1"/>
                </a:moveTo>
                <a:lnTo>
                  <a:pt x="1" y="1017"/>
                </a:lnTo>
                <a:lnTo>
                  <a:pt x="3417" y="3066"/>
                </a:lnTo>
                <a:lnTo>
                  <a:pt x="4345" y="1875"/>
                </a:lnTo>
                <a:lnTo>
                  <a:pt x="1087" y="1"/>
                </a:ln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911" name="Google Shape;2911;p39"/>
          <p:cNvSpPr/>
          <p:nvPr/>
        </p:nvSpPr>
        <p:spPr>
          <a:xfrm>
            <a:off x="857706" y="3958019"/>
            <a:ext cx="140521" cy="218299"/>
          </a:xfrm>
          <a:custGeom>
            <a:avLst/>
            <a:gdLst/>
            <a:ahLst/>
            <a:cxnLst/>
            <a:rect l="l" t="t" r="r" b="b"/>
            <a:pathLst>
              <a:path w="3767" h="5852" extrusionOk="0">
                <a:moveTo>
                  <a:pt x="1" y="0"/>
                </a:moveTo>
                <a:lnTo>
                  <a:pt x="1" y="3924"/>
                </a:lnTo>
                <a:lnTo>
                  <a:pt x="3399" y="5851"/>
                </a:lnTo>
                <a:lnTo>
                  <a:pt x="3767" y="2260"/>
                </a:lnTo>
                <a:lnTo>
                  <a:pt x="1" y="0"/>
                </a:ln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912" name="Google Shape;2912;p39"/>
          <p:cNvSpPr/>
          <p:nvPr/>
        </p:nvSpPr>
        <p:spPr>
          <a:xfrm>
            <a:off x="917172" y="2739211"/>
            <a:ext cx="1669697" cy="1456620"/>
          </a:xfrm>
          <a:custGeom>
            <a:avLst/>
            <a:gdLst/>
            <a:ahLst/>
            <a:cxnLst/>
            <a:rect l="l" t="t" r="r" b="b"/>
            <a:pathLst>
              <a:path w="44760" h="39048" extrusionOk="0">
                <a:moveTo>
                  <a:pt x="26908" y="0"/>
                </a:moveTo>
                <a:lnTo>
                  <a:pt x="26470" y="18"/>
                </a:lnTo>
                <a:lnTo>
                  <a:pt x="26015" y="53"/>
                </a:lnTo>
                <a:lnTo>
                  <a:pt x="25559" y="123"/>
                </a:lnTo>
                <a:lnTo>
                  <a:pt x="25086" y="228"/>
                </a:lnTo>
                <a:lnTo>
                  <a:pt x="24596" y="351"/>
                </a:lnTo>
                <a:lnTo>
                  <a:pt x="24105" y="491"/>
                </a:lnTo>
                <a:lnTo>
                  <a:pt x="23615" y="666"/>
                </a:lnTo>
                <a:lnTo>
                  <a:pt x="23107" y="876"/>
                </a:lnTo>
                <a:lnTo>
                  <a:pt x="22599" y="1104"/>
                </a:lnTo>
                <a:lnTo>
                  <a:pt x="22091" y="1367"/>
                </a:lnTo>
                <a:lnTo>
                  <a:pt x="21565" y="1647"/>
                </a:lnTo>
                <a:lnTo>
                  <a:pt x="20987" y="1997"/>
                </a:lnTo>
                <a:lnTo>
                  <a:pt x="20409" y="2383"/>
                </a:lnTo>
                <a:lnTo>
                  <a:pt x="19849" y="2786"/>
                </a:lnTo>
                <a:lnTo>
                  <a:pt x="19288" y="3206"/>
                </a:lnTo>
                <a:lnTo>
                  <a:pt x="18727" y="3662"/>
                </a:lnTo>
                <a:lnTo>
                  <a:pt x="18202" y="4152"/>
                </a:lnTo>
                <a:lnTo>
                  <a:pt x="17659" y="4643"/>
                </a:lnTo>
                <a:lnTo>
                  <a:pt x="17151" y="5168"/>
                </a:lnTo>
                <a:lnTo>
                  <a:pt x="16643" y="5694"/>
                </a:lnTo>
                <a:lnTo>
                  <a:pt x="16152" y="6254"/>
                </a:lnTo>
                <a:lnTo>
                  <a:pt x="15662" y="6832"/>
                </a:lnTo>
                <a:lnTo>
                  <a:pt x="15189" y="7428"/>
                </a:lnTo>
                <a:lnTo>
                  <a:pt x="14733" y="8024"/>
                </a:lnTo>
                <a:lnTo>
                  <a:pt x="14295" y="8654"/>
                </a:lnTo>
                <a:lnTo>
                  <a:pt x="13875" y="9285"/>
                </a:lnTo>
                <a:lnTo>
                  <a:pt x="13472" y="9933"/>
                </a:lnTo>
                <a:lnTo>
                  <a:pt x="13069" y="10581"/>
                </a:lnTo>
                <a:lnTo>
                  <a:pt x="12701" y="11247"/>
                </a:lnTo>
                <a:lnTo>
                  <a:pt x="12333" y="11930"/>
                </a:lnTo>
                <a:lnTo>
                  <a:pt x="12001" y="12613"/>
                </a:lnTo>
                <a:lnTo>
                  <a:pt x="11685" y="13296"/>
                </a:lnTo>
                <a:lnTo>
                  <a:pt x="11370" y="13997"/>
                </a:lnTo>
                <a:lnTo>
                  <a:pt x="11090" y="14698"/>
                </a:lnTo>
                <a:lnTo>
                  <a:pt x="10827" y="15399"/>
                </a:lnTo>
                <a:lnTo>
                  <a:pt x="10599" y="16099"/>
                </a:lnTo>
                <a:lnTo>
                  <a:pt x="10371" y="16818"/>
                </a:lnTo>
                <a:lnTo>
                  <a:pt x="10179" y="17518"/>
                </a:lnTo>
                <a:lnTo>
                  <a:pt x="10003" y="18237"/>
                </a:lnTo>
                <a:lnTo>
                  <a:pt x="9863" y="18937"/>
                </a:lnTo>
                <a:lnTo>
                  <a:pt x="9741" y="19638"/>
                </a:lnTo>
                <a:lnTo>
                  <a:pt x="9636" y="20339"/>
                </a:lnTo>
                <a:lnTo>
                  <a:pt x="9566" y="21022"/>
                </a:lnTo>
                <a:lnTo>
                  <a:pt x="9250" y="21074"/>
                </a:lnTo>
                <a:lnTo>
                  <a:pt x="8935" y="21127"/>
                </a:lnTo>
                <a:lnTo>
                  <a:pt x="8620" y="21215"/>
                </a:lnTo>
                <a:lnTo>
                  <a:pt x="8287" y="21320"/>
                </a:lnTo>
                <a:lnTo>
                  <a:pt x="7954" y="21442"/>
                </a:lnTo>
                <a:lnTo>
                  <a:pt x="7621" y="21582"/>
                </a:lnTo>
                <a:lnTo>
                  <a:pt x="7288" y="21758"/>
                </a:lnTo>
                <a:lnTo>
                  <a:pt x="6938" y="21950"/>
                </a:lnTo>
                <a:lnTo>
                  <a:pt x="6570" y="22161"/>
                </a:lnTo>
                <a:lnTo>
                  <a:pt x="6220" y="22406"/>
                </a:lnTo>
                <a:lnTo>
                  <a:pt x="5869" y="22651"/>
                </a:lnTo>
                <a:lnTo>
                  <a:pt x="5536" y="22914"/>
                </a:lnTo>
                <a:lnTo>
                  <a:pt x="5204" y="23194"/>
                </a:lnTo>
                <a:lnTo>
                  <a:pt x="4871" y="23492"/>
                </a:lnTo>
                <a:lnTo>
                  <a:pt x="4555" y="23807"/>
                </a:lnTo>
                <a:lnTo>
                  <a:pt x="4240" y="24140"/>
                </a:lnTo>
                <a:lnTo>
                  <a:pt x="3925" y="24473"/>
                </a:lnTo>
                <a:lnTo>
                  <a:pt x="3627" y="24823"/>
                </a:lnTo>
                <a:lnTo>
                  <a:pt x="3329" y="25191"/>
                </a:lnTo>
                <a:lnTo>
                  <a:pt x="3049" y="25559"/>
                </a:lnTo>
                <a:lnTo>
                  <a:pt x="2786" y="25944"/>
                </a:lnTo>
                <a:lnTo>
                  <a:pt x="2523" y="26330"/>
                </a:lnTo>
                <a:lnTo>
                  <a:pt x="2261" y="26715"/>
                </a:lnTo>
                <a:lnTo>
                  <a:pt x="2033" y="27118"/>
                </a:lnTo>
                <a:lnTo>
                  <a:pt x="1805" y="27539"/>
                </a:lnTo>
                <a:lnTo>
                  <a:pt x="1577" y="27959"/>
                </a:lnTo>
                <a:lnTo>
                  <a:pt x="1367" y="28379"/>
                </a:lnTo>
                <a:lnTo>
                  <a:pt x="1174" y="28800"/>
                </a:lnTo>
                <a:lnTo>
                  <a:pt x="999" y="29238"/>
                </a:lnTo>
                <a:lnTo>
                  <a:pt x="842" y="29658"/>
                </a:lnTo>
                <a:lnTo>
                  <a:pt x="684" y="30096"/>
                </a:lnTo>
                <a:lnTo>
                  <a:pt x="544" y="30534"/>
                </a:lnTo>
                <a:lnTo>
                  <a:pt x="421" y="30972"/>
                </a:lnTo>
                <a:lnTo>
                  <a:pt x="316" y="31410"/>
                </a:lnTo>
                <a:lnTo>
                  <a:pt x="211" y="31831"/>
                </a:lnTo>
                <a:lnTo>
                  <a:pt x="141" y="32268"/>
                </a:lnTo>
                <a:lnTo>
                  <a:pt x="71" y="32706"/>
                </a:lnTo>
                <a:lnTo>
                  <a:pt x="36" y="33127"/>
                </a:lnTo>
                <a:lnTo>
                  <a:pt x="1" y="33547"/>
                </a:lnTo>
                <a:lnTo>
                  <a:pt x="1" y="33968"/>
                </a:lnTo>
                <a:lnTo>
                  <a:pt x="18" y="34301"/>
                </a:lnTo>
                <a:lnTo>
                  <a:pt x="1" y="34301"/>
                </a:lnTo>
                <a:lnTo>
                  <a:pt x="1" y="34686"/>
                </a:lnTo>
                <a:lnTo>
                  <a:pt x="36" y="35071"/>
                </a:lnTo>
                <a:lnTo>
                  <a:pt x="71" y="35422"/>
                </a:lnTo>
                <a:lnTo>
                  <a:pt x="123" y="35772"/>
                </a:lnTo>
                <a:lnTo>
                  <a:pt x="211" y="36105"/>
                </a:lnTo>
                <a:lnTo>
                  <a:pt x="299" y="36420"/>
                </a:lnTo>
                <a:lnTo>
                  <a:pt x="404" y="36700"/>
                </a:lnTo>
                <a:lnTo>
                  <a:pt x="509" y="36981"/>
                </a:lnTo>
                <a:lnTo>
                  <a:pt x="649" y="37244"/>
                </a:lnTo>
                <a:lnTo>
                  <a:pt x="789" y="37506"/>
                </a:lnTo>
                <a:lnTo>
                  <a:pt x="964" y="37734"/>
                </a:lnTo>
                <a:lnTo>
                  <a:pt x="1122" y="37944"/>
                </a:lnTo>
                <a:lnTo>
                  <a:pt x="1315" y="38137"/>
                </a:lnTo>
                <a:lnTo>
                  <a:pt x="1507" y="38312"/>
                </a:lnTo>
                <a:lnTo>
                  <a:pt x="1718" y="38470"/>
                </a:lnTo>
                <a:lnTo>
                  <a:pt x="1945" y="38610"/>
                </a:lnTo>
                <a:lnTo>
                  <a:pt x="2173" y="38733"/>
                </a:lnTo>
                <a:lnTo>
                  <a:pt x="2418" y="38820"/>
                </a:lnTo>
                <a:lnTo>
                  <a:pt x="2663" y="38908"/>
                </a:lnTo>
                <a:lnTo>
                  <a:pt x="2926" y="38978"/>
                </a:lnTo>
                <a:lnTo>
                  <a:pt x="3189" y="39013"/>
                </a:lnTo>
                <a:lnTo>
                  <a:pt x="3469" y="39048"/>
                </a:lnTo>
                <a:lnTo>
                  <a:pt x="3767" y="39048"/>
                </a:lnTo>
                <a:lnTo>
                  <a:pt x="4047" y="39030"/>
                </a:lnTo>
                <a:lnTo>
                  <a:pt x="4363" y="38995"/>
                </a:lnTo>
                <a:lnTo>
                  <a:pt x="4661" y="38943"/>
                </a:lnTo>
                <a:lnTo>
                  <a:pt x="4976" y="38855"/>
                </a:lnTo>
                <a:lnTo>
                  <a:pt x="5309" y="38750"/>
                </a:lnTo>
                <a:lnTo>
                  <a:pt x="5624" y="38627"/>
                </a:lnTo>
                <a:lnTo>
                  <a:pt x="5957" y="38487"/>
                </a:lnTo>
                <a:lnTo>
                  <a:pt x="6307" y="38330"/>
                </a:lnTo>
                <a:lnTo>
                  <a:pt x="6640" y="38137"/>
                </a:lnTo>
                <a:lnTo>
                  <a:pt x="38120" y="19971"/>
                </a:lnTo>
                <a:lnTo>
                  <a:pt x="38453" y="19761"/>
                </a:lnTo>
                <a:lnTo>
                  <a:pt x="38785" y="19533"/>
                </a:lnTo>
                <a:lnTo>
                  <a:pt x="39118" y="19288"/>
                </a:lnTo>
                <a:lnTo>
                  <a:pt x="39451" y="19042"/>
                </a:lnTo>
                <a:lnTo>
                  <a:pt x="39766" y="18762"/>
                </a:lnTo>
                <a:lnTo>
                  <a:pt x="40082" y="18482"/>
                </a:lnTo>
                <a:lnTo>
                  <a:pt x="40397" y="18184"/>
                </a:lnTo>
                <a:lnTo>
                  <a:pt x="40695" y="17869"/>
                </a:lnTo>
                <a:lnTo>
                  <a:pt x="40993" y="17553"/>
                </a:lnTo>
                <a:lnTo>
                  <a:pt x="41291" y="17221"/>
                </a:lnTo>
                <a:lnTo>
                  <a:pt x="41553" y="16870"/>
                </a:lnTo>
                <a:lnTo>
                  <a:pt x="41834" y="16520"/>
                </a:lnTo>
                <a:lnTo>
                  <a:pt x="42096" y="16152"/>
                </a:lnTo>
                <a:lnTo>
                  <a:pt x="42342" y="15784"/>
                </a:lnTo>
                <a:lnTo>
                  <a:pt x="42587" y="15399"/>
                </a:lnTo>
                <a:lnTo>
                  <a:pt x="42815" y="15013"/>
                </a:lnTo>
                <a:lnTo>
                  <a:pt x="43042" y="14610"/>
                </a:lnTo>
                <a:lnTo>
                  <a:pt x="43235" y="14207"/>
                </a:lnTo>
                <a:lnTo>
                  <a:pt x="43445" y="13805"/>
                </a:lnTo>
                <a:lnTo>
                  <a:pt x="43620" y="13402"/>
                </a:lnTo>
                <a:lnTo>
                  <a:pt x="43796" y="12999"/>
                </a:lnTo>
                <a:lnTo>
                  <a:pt x="43953" y="12578"/>
                </a:lnTo>
                <a:lnTo>
                  <a:pt x="44111" y="12158"/>
                </a:lnTo>
                <a:lnTo>
                  <a:pt x="44234" y="11737"/>
                </a:lnTo>
                <a:lnTo>
                  <a:pt x="44356" y="11334"/>
                </a:lnTo>
                <a:lnTo>
                  <a:pt x="44461" y="10914"/>
                </a:lnTo>
                <a:lnTo>
                  <a:pt x="44549" y="10494"/>
                </a:lnTo>
                <a:lnTo>
                  <a:pt x="44619" y="10073"/>
                </a:lnTo>
                <a:lnTo>
                  <a:pt x="44689" y="9670"/>
                </a:lnTo>
                <a:lnTo>
                  <a:pt x="44724" y="9267"/>
                </a:lnTo>
                <a:lnTo>
                  <a:pt x="44759" y="8864"/>
                </a:lnTo>
                <a:lnTo>
                  <a:pt x="44759" y="8462"/>
                </a:lnTo>
                <a:lnTo>
                  <a:pt x="44759" y="7095"/>
                </a:lnTo>
                <a:lnTo>
                  <a:pt x="44759" y="6885"/>
                </a:lnTo>
                <a:lnTo>
                  <a:pt x="44759" y="6429"/>
                </a:lnTo>
                <a:lnTo>
                  <a:pt x="44724" y="5974"/>
                </a:lnTo>
                <a:lnTo>
                  <a:pt x="44672" y="5536"/>
                </a:lnTo>
                <a:lnTo>
                  <a:pt x="44601" y="5116"/>
                </a:lnTo>
                <a:lnTo>
                  <a:pt x="44514" y="4730"/>
                </a:lnTo>
                <a:lnTo>
                  <a:pt x="44409" y="4345"/>
                </a:lnTo>
                <a:lnTo>
                  <a:pt x="44269" y="3994"/>
                </a:lnTo>
                <a:lnTo>
                  <a:pt x="44128" y="3662"/>
                </a:lnTo>
                <a:lnTo>
                  <a:pt x="43971" y="3346"/>
                </a:lnTo>
                <a:lnTo>
                  <a:pt x="43796" y="3048"/>
                </a:lnTo>
                <a:lnTo>
                  <a:pt x="43603" y="2768"/>
                </a:lnTo>
                <a:lnTo>
                  <a:pt x="43393" y="2505"/>
                </a:lnTo>
                <a:lnTo>
                  <a:pt x="43165" y="2278"/>
                </a:lnTo>
                <a:lnTo>
                  <a:pt x="42937" y="2067"/>
                </a:lnTo>
                <a:lnTo>
                  <a:pt x="42674" y="1875"/>
                </a:lnTo>
                <a:lnTo>
                  <a:pt x="42412" y="1717"/>
                </a:lnTo>
                <a:lnTo>
                  <a:pt x="42131" y="1559"/>
                </a:lnTo>
                <a:lnTo>
                  <a:pt x="41851" y="1437"/>
                </a:lnTo>
                <a:lnTo>
                  <a:pt x="41553" y="1349"/>
                </a:lnTo>
                <a:lnTo>
                  <a:pt x="41238" y="1262"/>
                </a:lnTo>
                <a:lnTo>
                  <a:pt x="40905" y="1209"/>
                </a:lnTo>
                <a:lnTo>
                  <a:pt x="40572" y="1192"/>
                </a:lnTo>
                <a:lnTo>
                  <a:pt x="40222" y="1174"/>
                </a:lnTo>
                <a:lnTo>
                  <a:pt x="39872" y="1192"/>
                </a:lnTo>
                <a:lnTo>
                  <a:pt x="39504" y="1244"/>
                </a:lnTo>
                <a:lnTo>
                  <a:pt x="39136" y="1314"/>
                </a:lnTo>
                <a:lnTo>
                  <a:pt x="38750" y="1402"/>
                </a:lnTo>
                <a:lnTo>
                  <a:pt x="38365" y="1524"/>
                </a:lnTo>
                <a:lnTo>
                  <a:pt x="37980" y="1665"/>
                </a:lnTo>
                <a:lnTo>
                  <a:pt x="37577" y="1840"/>
                </a:lnTo>
                <a:lnTo>
                  <a:pt x="37174" y="2050"/>
                </a:lnTo>
                <a:lnTo>
                  <a:pt x="36753" y="2278"/>
                </a:lnTo>
                <a:lnTo>
                  <a:pt x="36280" y="2558"/>
                </a:lnTo>
                <a:lnTo>
                  <a:pt x="35825" y="2873"/>
                </a:lnTo>
                <a:lnTo>
                  <a:pt x="35369" y="3224"/>
                </a:lnTo>
                <a:lnTo>
                  <a:pt x="34914" y="3592"/>
                </a:lnTo>
                <a:lnTo>
                  <a:pt x="34476" y="3977"/>
                </a:lnTo>
                <a:lnTo>
                  <a:pt x="34056" y="4380"/>
                </a:lnTo>
                <a:lnTo>
                  <a:pt x="33635" y="4818"/>
                </a:lnTo>
                <a:lnTo>
                  <a:pt x="33232" y="5273"/>
                </a:lnTo>
                <a:lnTo>
                  <a:pt x="33092" y="4800"/>
                </a:lnTo>
                <a:lnTo>
                  <a:pt x="32934" y="4345"/>
                </a:lnTo>
                <a:lnTo>
                  <a:pt x="32759" y="3907"/>
                </a:lnTo>
                <a:lnTo>
                  <a:pt x="32567" y="3504"/>
                </a:lnTo>
                <a:lnTo>
                  <a:pt x="32356" y="3101"/>
                </a:lnTo>
                <a:lnTo>
                  <a:pt x="32129" y="2733"/>
                </a:lnTo>
                <a:lnTo>
                  <a:pt x="31883" y="2400"/>
                </a:lnTo>
                <a:lnTo>
                  <a:pt x="31621" y="2067"/>
                </a:lnTo>
                <a:lnTo>
                  <a:pt x="31340" y="1770"/>
                </a:lnTo>
                <a:lnTo>
                  <a:pt x="31043" y="1489"/>
                </a:lnTo>
                <a:lnTo>
                  <a:pt x="30727" y="1227"/>
                </a:lnTo>
                <a:lnTo>
                  <a:pt x="30412" y="999"/>
                </a:lnTo>
                <a:lnTo>
                  <a:pt x="30079" y="789"/>
                </a:lnTo>
                <a:lnTo>
                  <a:pt x="29711" y="613"/>
                </a:lnTo>
                <a:lnTo>
                  <a:pt x="29361" y="438"/>
                </a:lnTo>
                <a:lnTo>
                  <a:pt x="28975" y="316"/>
                </a:lnTo>
                <a:lnTo>
                  <a:pt x="28590" y="193"/>
                </a:lnTo>
                <a:lnTo>
                  <a:pt x="28187" y="105"/>
                </a:lnTo>
                <a:lnTo>
                  <a:pt x="27767" y="53"/>
                </a:lnTo>
                <a:lnTo>
                  <a:pt x="27346" y="18"/>
                </a:lnTo>
                <a:lnTo>
                  <a:pt x="26908" y="0"/>
                </a:lnTo>
                <a:close/>
              </a:path>
            </a:pathLst>
          </a:custGeom>
          <a:solidFill>
            <a:srgbClr val="FF9400"/>
          </a:solidFill>
          <a:ln>
            <a:noFill/>
          </a:ln>
        </p:spPr>
        <p:txBody>
          <a:bodyPr spcFirstLastPara="1" wrap="square" lIns="121900" tIns="121900" rIns="121900" bIns="121900" anchor="ctr" anchorCtr="0">
            <a:noAutofit/>
          </a:bodyPr>
          <a:lstStyle/>
          <a:p>
            <a:endParaRPr sz="2400"/>
          </a:p>
        </p:txBody>
      </p:sp>
      <p:grpSp>
        <p:nvGrpSpPr>
          <p:cNvPr id="2913" name="Google Shape;2913;p39"/>
          <p:cNvGrpSpPr/>
          <p:nvPr/>
        </p:nvGrpSpPr>
        <p:grpSpPr>
          <a:xfrm>
            <a:off x="1482431" y="2987801"/>
            <a:ext cx="842400" cy="1115343"/>
            <a:chOff x="1111823" y="2240850"/>
            <a:chExt cx="631800" cy="836507"/>
          </a:xfrm>
        </p:grpSpPr>
        <p:sp>
          <p:nvSpPr>
            <p:cNvPr id="2914" name="Google Shape;2914;p39"/>
            <p:cNvSpPr/>
            <p:nvPr/>
          </p:nvSpPr>
          <p:spPr>
            <a:xfrm rot="1741659">
              <a:off x="1241935" y="2291268"/>
              <a:ext cx="371575" cy="632365"/>
            </a:xfrm>
            <a:prstGeom prst="ellipse">
              <a:avLst/>
            </a:prstGeom>
            <a:solidFill>
              <a:srgbClr val="FFFFFF">
                <a:alpha val="48890"/>
              </a:srgbClr>
            </a:solidFill>
            <a:ln>
              <a:noFill/>
            </a:ln>
          </p:spPr>
          <p:txBody>
            <a:bodyPr spcFirstLastPara="1" wrap="square" lIns="121900" tIns="121900" rIns="121900" bIns="121900" anchor="ctr" anchorCtr="0">
              <a:noAutofit/>
            </a:bodyPr>
            <a:lstStyle/>
            <a:p>
              <a:endParaRPr sz="2400"/>
            </a:p>
          </p:txBody>
        </p:sp>
        <p:grpSp>
          <p:nvGrpSpPr>
            <p:cNvPr id="2915" name="Google Shape;2915;p39"/>
            <p:cNvGrpSpPr/>
            <p:nvPr/>
          </p:nvGrpSpPr>
          <p:grpSpPr>
            <a:xfrm>
              <a:off x="1114421" y="2255379"/>
              <a:ext cx="564156" cy="821979"/>
              <a:chOff x="1114421" y="2255379"/>
              <a:chExt cx="564156" cy="821979"/>
            </a:xfrm>
          </p:grpSpPr>
          <p:sp>
            <p:nvSpPr>
              <p:cNvPr id="2916" name="Google Shape;2916;p39"/>
              <p:cNvSpPr/>
              <p:nvPr/>
            </p:nvSpPr>
            <p:spPr>
              <a:xfrm>
                <a:off x="1435956" y="2734242"/>
                <a:ext cx="242621" cy="343116"/>
              </a:xfrm>
              <a:custGeom>
                <a:avLst/>
                <a:gdLst/>
                <a:ahLst/>
                <a:cxnLst/>
                <a:rect l="l" t="t" r="r" b="b"/>
                <a:pathLst>
                  <a:path w="8672" h="12264" extrusionOk="0">
                    <a:moveTo>
                      <a:pt x="2768" y="1"/>
                    </a:moveTo>
                    <a:lnTo>
                      <a:pt x="1437" y="2541"/>
                    </a:lnTo>
                    <a:lnTo>
                      <a:pt x="0" y="2593"/>
                    </a:lnTo>
                    <a:lnTo>
                      <a:pt x="5010" y="10319"/>
                    </a:lnTo>
                    <a:lnTo>
                      <a:pt x="5203" y="10599"/>
                    </a:lnTo>
                    <a:lnTo>
                      <a:pt x="5413" y="10862"/>
                    </a:lnTo>
                    <a:lnTo>
                      <a:pt x="5641" y="11142"/>
                    </a:lnTo>
                    <a:lnTo>
                      <a:pt x="5869" y="11388"/>
                    </a:lnTo>
                    <a:lnTo>
                      <a:pt x="6114" y="11633"/>
                    </a:lnTo>
                    <a:lnTo>
                      <a:pt x="6342" y="11843"/>
                    </a:lnTo>
                    <a:lnTo>
                      <a:pt x="6570" y="12018"/>
                    </a:lnTo>
                    <a:lnTo>
                      <a:pt x="6780" y="12158"/>
                    </a:lnTo>
                    <a:lnTo>
                      <a:pt x="6885" y="12211"/>
                    </a:lnTo>
                    <a:lnTo>
                      <a:pt x="6990" y="12246"/>
                    </a:lnTo>
                    <a:lnTo>
                      <a:pt x="7095" y="12263"/>
                    </a:lnTo>
                    <a:lnTo>
                      <a:pt x="7323" y="12263"/>
                    </a:lnTo>
                    <a:lnTo>
                      <a:pt x="7428" y="12228"/>
                    </a:lnTo>
                    <a:lnTo>
                      <a:pt x="7533" y="12193"/>
                    </a:lnTo>
                    <a:lnTo>
                      <a:pt x="7638" y="12141"/>
                    </a:lnTo>
                    <a:lnTo>
                      <a:pt x="7743" y="12088"/>
                    </a:lnTo>
                    <a:lnTo>
                      <a:pt x="7848" y="12001"/>
                    </a:lnTo>
                    <a:lnTo>
                      <a:pt x="7953" y="11913"/>
                    </a:lnTo>
                    <a:lnTo>
                      <a:pt x="8059" y="11825"/>
                    </a:lnTo>
                    <a:lnTo>
                      <a:pt x="8146" y="11720"/>
                    </a:lnTo>
                    <a:lnTo>
                      <a:pt x="8234" y="11598"/>
                    </a:lnTo>
                    <a:lnTo>
                      <a:pt x="8304" y="11458"/>
                    </a:lnTo>
                    <a:lnTo>
                      <a:pt x="8374" y="11317"/>
                    </a:lnTo>
                    <a:lnTo>
                      <a:pt x="8444" y="11177"/>
                    </a:lnTo>
                    <a:lnTo>
                      <a:pt x="8514" y="11037"/>
                    </a:lnTo>
                    <a:lnTo>
                      <a:pt x="8567" y="10879"/>
                    </a:lnTo>
                    <a:lnTo>
                      <a:pt x="8602" y="10704"/>
                    </a:lnTo>
                    <a:lnTo>
                      <a:pt x="8637" y="10529"/>
                    </a:lnTo>
                    <a:lnTo>
                      <a:pt x="8672" y="10179"/>
                    </a:lnTo>
                    <a:lnTo>
                      <a:pt x="8672" y="9811"/>
                    </a:lnTo>
                    <a:lnTo>
                      <a:pt x="8619" y="9461"/>
                    </a:lnTo>
                    <a:lnTo>
                      <a:pt x="8549" y="9110"/>
                    </a:lnTo>
                    <a:lnTo>
                      <a:pt x="8497" y="8953"/>
                    </a:lnTo>
                    <a:lnTo>
                      <a:pt x="8426" y="8795"/>
                    </a:lnTo>
                    <a:lnTo>
                      <a:pt x="8356" y="8637"/>
                    </a:lnTo>
                    <a:lnTo>
                      <a:pt x="8269" y="8497"/>
                    </a:lnTo>
                    <a:lnTo>
                      <a:pt x="276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2917" name="Google Shape;2917;p39"/>
              <p:cNvSpPr/>
              <p:nvPr/>
            </p:nvSpPr>
            <p:spPr>
              <a:xfrm>
                <a:off x="1114421" y="2255379"/>
                <a:ext cx="488179" cy="644042"/>
              </a:xfrm>
              <a:custGeom>
                <a:avLst/>
                <a:gdLst/>
                <a:ahLst/>
                <a:cxnLst/>
                <a:rect l="l" t="t" r="r" b="b"/>
                <a:pathLst>
                  <a:path w="17449" h="23020" extrusionOk="0">
                    <a:moveTo>
                      <a:pt x="12333" y="1"/>
                    </a:moveTo>
                    <a:lnTo>
                      <a:pt x="11948" y="18"/>
                    </a:lnTo>
                    <a:lnTo>
                      <a:pt x="11545" y="53"/>
                    </a:lnTo>
                    <a:lnTo>
                      <a:pt x="11124" y="123"/>
                    </a:lnTo>
                    <a:lnTo>
                      <a:pt x="10704" y="229"/>
                    </a:lnTo>
                    <a:lnTo>
                      <a:pt x="10284" y="351"/>
                    </a:lnTo>
                    <a:lnTo>
                      <a:pt x="9846" y="509"/>
                    </a:lnTo>
                    <a:lnTo>
                      <a:pt x="9390" y="701"/>
                    </a:lnTo>
                    <a:lnTo>
                      <a:pt x="8935" y="912"/>
                    </a:lnTo>
                    <a:lnTo>
                      <a:pt x="8479" y="1157"/>
                    </a:lnTo>
                    <a:lnTo>
                      <a:pt x="8041" y="1437"/>
                    </a:lnTo>
                    <a:lnTo>
                      <a:pt x="7621" y="1718"/>
                    </a:lnTo>
                    <a:lnTo>
                      <a:pt x="7183" y="2015"/>
                    </a:lnTo>
                    <a:lnTo>
                      <a:pt x="6780" y="2348"/>
                    </a:lnTo>
                    <a:lnTo>
                      <a:pt x="6360" y="2699"/>
                    </a:lnTo>
                    <a:lnTo>
                      <a:pt x="5957" y="3066"/>
                    </a:lnTo>
                    <a:lnTo>
                      <a:pt x="5571" y="3434"/>
                    </a:lnTo>
                    <a:lnTo>
                      <a:pt x="5186" y="3837"/>
                    </a:lnTo>
                    <a:lnTo>
                      <a:pt x="4800" y="4258"/>
                    </a:lnTo>
                    <a:lnTo>
                      <a:pt x="4450" y="4678"/>
                    </a:lnTo>
                    <a:lnTo>
                      <a:pt x="4082" y="5116"/>
                    </a:lnTo>
                    <a:lnTo>
                      <a:pt x="3749" y="5571"/>
                    </a:lnTo>
                    <a:lnTo>
                      <a:pt x="3417" y="6027"/>
                    </a:lnTo>
                    <a:lnTo>
                      <a:pt x="3084" y="6517"/>
                    </a:lnTo>
                    <a:lnTo>
                      <a:pt x="2786" y="6990"/>
                    </a:lnTo>
                    <a:lnTo>
                      <a:pt x="2488" y="7498"/>
                    </a:lnTo>
                    <a:lnTo>
                      <a:pt x="2208" y="7989"/>
                    </a:lnTo>
                    <a:lnTo>
                      <a:pt x="1945" y="8497"/>
                    </a:lnTo>
                    <a:lnTo>
                      <a:pt x="1682" y="9023"/>
                    </a:lnTo>
                    <a:lnTo>
                      <a:pt x="1455" y="9531"/>
                    </a:lnTo>
                    <a:lnTo>
                      <a:pt x="1227" y="10056"/>
                    </a:lnTo>
                    <a:lnTo>
                      <a:pt x="1034" y="10582"/>
                    </a:lnTo>
                    <a:lnTo>
                      <a:pt x="841" y="11125"/>
                    </a:lnTo>
                    <a:lnTo>
                      <a:pt x="666" y="11650"/>
                    </a:lnTo>
                    <a:lnTo>
                      <a:pt x="526" y="12176"/>
                    </a:lnTo>
                    <a:lnTo>
                      <a:pt x="386" y="12719"/>
                    </a:lnTo>
                    <a:lnTo>
                      <a:pt x="281" y="13244"/>
                    </a:lnTo>
                    <a:lnTo>
                      <a:pt x="176" y="13770"/>
                    </a:lnTo>
                    <a:lnTo>
                      <a:pt x="106" y="14295"/>
                    </a:lnTo>
                    <a:lnTo>
                      <a:pt x="53" y="14821"/>
                    </a:lnTo>
                    <a:lnTo>
                      <a:pt x="18" y="15329"/>
                    </a:lnTo>
                    <a:lnTo>
                      <a:pt x="1" y="15837"/>
                    </a:lnTo>
                    <a:lnTo>
                      <a:pt x="18" y="16345"/>
                    </a:lnTo>
                    <a:lnTo>
                      <a:pt x="53" y="16818"/>
                    </a:lnTo>
                    <a:lnTo>
                      <a:pt x="106" y="17291"/>
                    </a:lnTo>
                    <a:lnTo>
                      <a:pt x="176" y="17729"/>
                    </a:lnTo>
                    <a:lnTo>
                      <a:pt x="281" y="18149"/>
                    </a:lnTo>
                    <a:lnTo>
                      <a:pt x="386" y="18552"/>
                    </a:lnTo>
                    <a:lnTo>
                      <a:pt x="526" y="18920"/>
                    </a:lnTo>
                    <a:lnTo>
                      <a:pt x="684" y="19288"/>
                    </a:lnTo>
                    <a:lnTo>
                      <a:pt x="859" y="19621"/>
                    </a:lnTo>
                    <a:lnTo>
                      <a:pt x="1034" y="19936"/>
                    </a:lnTo>
                    <a:lnTo>
                      <a:pt x="1244" y="20234"/>
                    </a:lnTo>
                    <a:lnTo>
                      <a:pt x="1472" y="20497"/>
                    </a:lnTo>
                    <a:lnTo>
                      <a:pt x="1717" y="20742"/>
                    </a:lnTo>
                    <a:lnTo>
                      <a:pt x="1963" y="20970"/>
                    </a:lnTo>
                    <a:lnTo>
                      <a:pt x="2243" y="21180"/>
                    </a:lnTo>
                    <a:lnTo>
                      <a:pt x="2523" y="21355"/>
                    </a:lnTo>
                    <a:lnTo>
                      <a:pt x="4976" y="23019"/>
                    </a:lnTo>
                    <a:lnTo>
                      <a:pt x="4800" y="22634"/>
                    </a:lnTo>
                    <a:lnTo>
                      <a:pt x="4625" y="22284"/>
                    </a:lnTo>
                    <a:lnTo>
                      <a:pt x="4415" y="21881"/>
                    </a:lnTo>
                    <a:lnTo>
                      <a:pt x="4135" y="21460"/>
                    </a:lnTo>
                    <a:lnTo>
                      <a:pt x="3995" y="21250"/>
                    </a:lnTo>
                    <a:lnTo>
                      <a:pt x="3837" y="21057"/>
                    </a:lnTo>
                    <a:lnTo>
                      <a:pt x="3662" y="20882"/>
                    </a:lnTo>
                    <a:lnTo>
                      <a:pt x="3504" y="20725"/>
                    </a:lnTo>
                    <a:lnTo>
                      <a:pt x="3329" y="20602"/>
                    </a:lnTo>
                    <a:lnTo>
                      <a:pt x="3154" y="20497"/>
                    </a:lnTo>
                    <a:lnTo>
                      <a:pt x="3066" y="20199"/>
                    </a:lnTo>
                    <a:lnTo>
                      <a:pt x="2979" y="19866"/>
                    </a:lnTo>
                    <a:lnTo>
                      <a:pt x="2909" y="19533"/>
                    </a:lnTo>
                    <a:lnTo>
                      <a:pt x="2838" y="19183"/>
                    </a:lnTo>
                    <a:lnTo>
                      <a:pt x="2803" y="18833"/>
                    </a:lnTo>
                    <a:lnTo>
                      <a:pt x="2768" y="18465"/>
                    </a:lnTo>
                    <a:lnTo>
                      <a:pt x="2733" y="18079"/>
                    </a:lnTo>
                    <a:lnTo>
                      <a:pt x="2733" y="17676"/>
                    </a:lnTo>
                    <a:lnTo>
                      <a:pt x="2751" y="17168"/>
                    </a:lnTo>
                    <a:lnTo>
                      <a:pt x="2786" y="16660"/>
                    </a:lnTo>
                    <a:lnTo>
                      <a:pt x="2838" y="16135"/>
                    </a:lnTo>
                    <a:lnTo>
                      <a:pt x="2909" y="15609"/>
                    </a:lnTo>
                    <a:lnTo>
                      <a:pt x="2996" y="15084"/>
                    </a:lnTo>
                    <a:lnTo>
                      <a:pt x="3119" y="14541"/>
                    </a:lnTo>
                    <a:lnTo>
                      <a:pt x="3241" y="14015"/>
                    </a:lnTo>
                    <a:lnTo>
                      <a:pt x="3399" y="13490"/>
                    </a:lnTo>
                    <a:lnTo>
                      <a:pt x="3574" y="12947"/>
                    </a:lnTo>
                    <a:lnTo>
                      <a:pt x="3749" y="12421"/>
                    </a:lnTo>
                    <a:lnTo>
                      <a:pt x="3960" y="11895"/>
                    </a:lnTo>
                    <a:lnTo>
                      <a:pt x="4187" y="11370"/>
                    </a:lnTo>
                    <a:lnTo>
                      <a:pt x="4415" y="10844"/>
                    </a:lnTo>
                    <a:lnTo>
                      <a:pt x="4660" y="10336"/>
                    </a:lnTo>
                    <a:lnTo>
                      <a:pt x="4941" y="9828"/>
                    </a:lnTo>
                    <a:lnTo>
                      <a:pt x="5221" y="9320"/>
                    </a:lnTo>
                    <a:lnTo>
                      <a:pt x="5501" y="8830"/>
                    </a:lnTo>
                    <a:lnTo>
                      <a:pt x="5817" y="8339"/>
                    </a:lnTo>
                    <a:lnTo>
                      <a:pt x="6132" y="7866"/>
                    </a:lnTo>
                    <a:lnTo>
                      <a:pt x="6465" y="7411"/>
                    </a:lnTo>
                    <a:lnTo>
                      <a:pt x="6815" y="6955"/>
                    </a:lnTo>
                    <a:lnTo>
                      <a:pt x="7165" y="6517"/>
                    </a:lnTo>
                    <a:lnTo>
                      <a:pt x="7533" y="6080"/>
                    </a:lnTo>
                    <a:lnTo>
                      <a:pt x="7901" y="5677"/>
                    </a:lnTo>
                    <a:lnTo>
                      <a:pt x="8287" y="5274"/>
                    </a:lnTo>
                    <a:lnTo>
                      <a:pt x="8689" y="4888"/>
                    </a:lnTo>
                    <a:lnTo>
                      <a:pt x="9092" y="4538"/>
                    </a:lnTo>
                    <a:lnTo>
                      <a:pt x="9495" y="4188"/>
                    </a:lnTo>
                    <a:lnTo>
                      <a:pt x="9916" y="3855"/>
                    </a:lnTo>
                    <a:lnTo>
                      <a:pt x="10336" y="3557"/>
                    </a:lnTo>
                    <a:lnTo>
                      <a:pt x="10774" y="3259"/>
                    </a:lnTo>
                    <a:lnTo>
                      <a:pt x="11212" y="2996"/>
                    </a:lnTo>
                    <a:lnTo>
                      <a:pt x="11632" y="2769"/>
                    </a:lnTo>
                    <a:lnTo>
                      <a:pt x="12053" y="2558"/>
                    </a:lnTo>
                    <a:lnTo>
                      <a:pt x="12473" y="2383"/>
                    </a:lnTo>
                    <a:lnTo>
                      <a:pt x="12876" y="2226"/>
                    </a:lnTo>
                    <a:lnTo>
                      <a:pt x="13279" y="2103"/>
                    </a:lnTo>
                    <a:lnTo>
                      <a:pt x="13665" y="1998"/>
                    </a:lnTo>
                    <a:lnTo>
                      <a:pt x="14050" y="1928"/>
                    </a:lnTo>
                    <a:lnTo>
                      <a:pt x="14435" y="1875"/>
                    </a:lnTo>
                    <a:lnTo>
                      <a:pt x="14751" y="1980"/>
                    </a:lnTo>
                    <a:lnTo>
                      <a:pt x="15136" y="2085"/>
                    </a:lnTo>
                    <a:lnTo>
                      <a:pt x="15592" y="2191"/>
                    </a:lnTo>
                    <a:lnTo>
                      <a:pt x="16135" y="2313"/>
                    </a:lnTo>
                    <a:lnTo>
                      <a:pt x="16748" y="2436"/>
                    </a:lnTo>
                    <a:lnTo>
                      <a:pt x="17448" y="2558"/>
                    </a:lnTo>
                    <a:lnTo>
                      <a:pt x="17448" y="2558"/>
                    </a:lnTo>
                    <a:lnTo>
                      <a:pt x="14786" y="772"/>
                    </a:lnTo>
                    <a:lnTo>
                      <a:pt x="14716" y="719"/>
                    </a:lnTo>
                    <a:lnTo>
                      <a:pt x="14418" y="544"/>
                    </a:lnTo>
                    <a:lnTo>
                      <a:pt x="14103" y="386"/>
                    </a:lnTo>
                    <a:lnTo>
                      <a:pt x="13787" y="264"/>
                    </a:lnTo>
                    <a:lnTo>
                      <a:pt x="13437" y="158"/>
                    </a:lnTo>
                    <a:lnTo>
                      <a:pt x="13086" y="71"/>
                    </a:lnTo>
                    <a:lnTo>
                      <a:pt x="12719" y="36"/>
                    </a:lnTo>
                    <a:lnTo>
                      <a:pt x="12333" y="1"/>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2918" name="Google Shape;2918;p39"/>
              <p:cNvSpPr/>
              <p:nvPr/>
            </p:nvSpPr>
            <p:spPr>
              <a:xfrm>
                <a:off x="1190887" y="2306860"/>
                <a:ext cx="473967" cy="612176"/>
              </a:xfrm>
              <a:custGeom>
                <a:avLst/>
                <a:gdLst/>
                <a:ahLst/>
                <a:cxnLst/>
                <a:rect l="l" t="t" r="r" b="b"/>
                <a:pathLst>
                  <a:path w="16941" h="21881" extrusionOk="0">
                    <a:moveTo>
                      <a:pt x="12526" y="1051"/>
                    </a:moveTo>
                    <a:lnTo>
                      <a:pt x="12911" y="1104"/>
                    </a:lnTo>
                    <a:lnTo>
                      <a:pt x="13104" y="1139"/>
                    </a:lnTo>
                    <a:lnTo>
                      <a:pt x="13279" y="1191"/>
                    </a:lnTo>
                    <a:lnTo>
                      <a:pt x="13454" y="1244"/>
                    </a:lnTo>
                    <a:lnTo>
                      <a:pt x="13629" y="1314"/>
                    </a:lnTo>
                    <a:lnTo>
                      <a:pt x="13787" y="1384"/>
                    </a:lnTo>
                    <a:lnTo>
                      <a:pt x="13945" y="1472"/>
                    </a:lnTo>
                    <a:lnTo>
                      <a:pt x="14102" y="1559"/>
                    </a:lnTo>
                    <a:lnTo>
                      <a:pt x="14242" y="1664"/>
                    </a:lnTo>
                    <a:lnTo>
                      <a:pt x="14400" y="1787"/>
                    </a:lnTo>
                    <a:lnTo>
                      <a:pt x="14523" y="1910"/>
                    </a:lnTo>
                    <a:lnTo>
                      <a:pt x="14786" y="2172"/>
                    </a:lnTo>
                    <a:lnTo>
                      <a:pt x="15013" y="2470"/>
                    </a:lnTo>
                    <a:lnTo>
                      <a:pt x="15223" y="2821"/>
                    </a:lnTo>
                    <a:lnTo>
                      <a:pt x="15399" y="3188"/>
                    </a:lnTo>
                    <a:lnTo>
                      <a:pt x="15556" y="3591"/>
                    </a:lnTo>
                    <a:lnTo>
                      <a:pt x="15679" y="4029"/>
                    </a:lnTo>
                    <a:lnTo>
                      <a:pt x="15784" y="4485"/>
                    </a:lnTo>
                    <a:lnTo>
                      <a:pt x="15854" y="4975"/>
                    </a:lnTo>
                    <a:lnTo>
                      <a:pt x="15889" y="5501"/>
                    </a:lnTo>
                    <a:lnTo>
                      <a:pt x="15907" y="6061"/>
                    </a:lnTo>
                    <a:lnTo>
                      <a:pt x="15907" y="6534"/>
                    </a:lnTo>
                    <a:lnTo>
                      <a:pt x="15872" y="7007"/>
                    </a:lnTo>
                    <a:lnTo>
                      <a:pt x="15819" y="7498"/>
                    </a:lnTo>
                    <a:lnTo>
                      <a:pt x="15749" y="7988"/>
                    </a:lnTo>
                    <a:lnTo>
                      <a:pt x="15661" y="8496"/>
                    </a:lnTo>
                    <a:lnTo>
                      <a:pt x="15556" y="8987"/>
                    </a:lnTo>
                    <a:lnTo>
                      <a:pt x="15416" y="9495"/>
                    </a:lnTo>
                    <a:lnTo>
                      <a:pt x="15276" y="9985"/>
                    </a:lnTo>
                    <a:lnTo>
                      <a:pt x="15118" y="10493"/>
                    </a:lnTo>
                    <a:lnTo>
                      <a:pt x="14943" y="10984"/>
                    </a:lnTo>
                    <a:lnTo>
                      <a:pt x="14750" y="11474"/>
                    </a:lnTo>
                    <a:lnTo>
                      <a:pt x="14540" y="11965"/>
                    </a:lnTo>
                    <a:lnTo>
                      <a:pt x="14330" y="12455"/>
                    </a:lnTo>
                    <a:lnTo>
                      <a:pt x="14085" y="12946"/>
                    </a:lnTo>
                    <a:lnTo>
                      <a:pt x="13840" y="13419"/>
                    </a:lnTo>
                    <a:lnTo>
                      <a:pt x="13577" y="13892"/>
                    </a:lnTo>
                    <a:lnTo>
                      <a:pt x="13296" y="14347"/>
                    </a:lnTo>
                    <a:lnTo>
                      <a:pt x="13016" y="14803"/>
                    </a:lnTo>
                    <a:lnTo>
                      <a:pt x="12701" y="15258"/>
                    </a:lnTo>
                    <a:lnTo>
                      <a:pt x="12403" y="15696"/>
                    </a:lnTo>
                    <a:lnTo>
                      <a:pt x="12070" y="16117"/>
                    </a:lnTo>
                    <a:lnTo>
                      <a:pt x="11737" y="16537"/>
                    </a:lnTo>
                    <a:lnTo>
                      <a:pt x="11405" y="16940"/>
                    </a:lnTo>
                    <a:lnTo>
                      <a:pt x="11037" y="17325"/>
                    </a:lnTo>
                    <a:lnTo>
                      <a:pt x="10686" y="17693"/>
                    </a:lnTo>
                    <a:lnTo>
                      <a:pt x="10318" y="18044"/>
                    </a:lnTo>
                    <a:lnTo>
                      <a:pt x="9933" y="18394"/>
                    </a:lnTo>
                    <a:lnTo>
                      <a:pt x="9548" y="18709"/>
                    </a:lnTo>
                    <a:lnTo>
                      <a:pt x="9162" y="19025"/>
                    </a:lnTo>
                    <a:lnTo>
                      <a:pt x="8759" y="19305"/>
                    </a:lnTo>
                    <a:lnTo>
                      <a:pt x="8356" y="19585"/>
                    </a:lnTo>
                    <a:lnTo>
                      <a:pt x="7954" y="19831"/>
                    </a:lnTo>
                    <a:lnTo>
                      <a:pt x="7516" y="20058"/>
                    </a:lnTo>
                    <a:lnTo>
                      <a:pt x="7095" y="20268"/>
                    </a:lnTo>
                    <a:lnTo>
                      <a:pt x="6675" y="20444"/>
                    </a:lnTo>
                    <a:lnTo>
                      <a:pt x="6254" y="20584"/>
                    </a:lnTo>
                    <a:lnTo>
                      <a:pt x="5851" y="20706"/>
                    </a:lnTo>
                    <a:lnTo>
                      <a:pt x="5448" y="20776"/>
                    </a:lnTo>
                    <a:lnTo>
                      <a:pt x="5063" y="20829"/>
                    </a:lnTo>
                    <a:lnTo>
                      <a:pt x="4695" y="20847"/>
                    </a:lnTo>
                    <a:lnTo>
                      <a:pt x="4485" y="20847"/>
                    </a:lnTo>
                    <a:lnTo>
                      <a:pt x="4275" y="20829"/>
                    </a:lnTo>
                    <a:lnTo>
                      <a:pt x="4065" y="20794"/>
                    </a:lnTo>
                    <a:lnTo>
                      <a:pt x="3872" y="20759"/>
                    </a:lnTo>
                    <a:lnTo>
                      <a:pt x="3679" y="20706"/>
                    </a:lnTo>
                    <a:lnTo>
                      <a:pt x="3504" y="20654"/>
                    </a:lnTo>
                    <a:lnTo>
                      <a:pt x="3329" y="20584"/>
                    </a:lnTo>
                    <a:lnTo>
                      <a:pt x="3154" y="20496"/>
                    </a:lnTo>
                    <a:lnTo>
                      <a:pt x="2996" y="20409"/>
                    </a:lnTo>
                    <a:lnTo>
                      <a:pt x="2838" y="20321"/>
                    </a:lnTo>
                    <a:lnTo>
                      <a:pt x="2681" y="20198"/>
                    </a:lnTo>
                    <a:lnTo>
                      <a:pt x="2523" y="20093"/>
                    </a:lnTo>
                    <a:lnTo>
                      <a:pt x="2383" y="19953"/>
                    </a:lnTo>
                    <a:lnTo>
                      <a:pt x="2260" y="19813"/>
                    </a:lnTo>
                    <a:lnTo>
                      <a:pt x="2138" y="19673"/>
                    </a:lnTo>
                    <a:lnTo>
                      <a:pt x="2015" y="19515"/>
                    </a:lnTo>
                    <a:lnTo>
                      <a:pt x="1840" y="19270"/>
                    </a:lnTo>
                    <a:lnTo>
                      <a:pt x="1700" y="19007"/>
                    </a:lnTo>
                    <a:lnTo>
                      <a:pt x="1542" y="18674"/>
                    </a:lnTo>
                    <a:lnTo>
                      <a:pt x="1419" y="18341"/>
                    </a:lnTo>
                    <a:lnTo>
                      <a:pt x="1297" y="17974"/>
                    </a:lnTo>
                    <a:lnTo>
                      <a:pt x="1209" y="17588"/>
                    </a:lnTo>
                    <a:lnTo>
                      <a:pt x="1139" y="17185"/>
                    </a:lnTo>
                    <a:lnTo>
                      <a:pt x="1086" y="16747"/>
                    </a:lnTo>
                    <a:lnTo>
                      <a:pt x="1051" y="16309"/>
                    </a:lnTo>
                    <a:lnTo>
                      <a:pt x="1051" y="15836"/>
                    </a:lnTo>
                    <a:lnTo>
                      <a:pt x="1051" y="15363"/>
                    </a:lnTo>
                    <a:lnTo>
                      <a:pt x="1086" y="14873"/>
                    </a:lnTo>
                    <a:lnTo>
                      <a:pt x="1139" y="14382"/>
                    </a:lnTo>
                    <a:lnTo>
                      <a:pt x="1209" y="13892"/>
                    </a:lnTo>
                    <a:lnTo>
                      <a:pt x="1297" y="13401"/>
                    </a:lnTo>
                    <a:lnTo>
                      <a:pt x="1402" y="12911"/>
                    </a:lnTo>
                    <a:lnTo>
                      <a:pt x="1524" y="12403"/>
                    </a:lnTo>
                    <a:lnTo>
                      <a:pt x="1665" y="11912"/>
                    </a:lnTo>
                    <a:lnTo>
                      <a:pt x="1822" y="11404"/>
                    </a:lnTo>
                    <a:lnTo>
                      <a:pt x="1997" y="10914"/>
                    </a:lnTo>
                    <a:lnTo>
                      <a:pt x="2190" y="10406"/>
                    </a:lnTo>
                    <a:lnTo>
                      <a:pt x="2400" y="9915"/>
                    </a:lnTo>
                    <a:lnTo>
                      <a:pt x="2628" y="9442"/>
                    </a:lnTo>
                    <a:lnTo>
                      <a:pt x="2856" y="8952"/>
                    </a:lnTo>
                    <a:lnTo>
                      <a:pt x="3119" y="8479"/>
                    </a:lnTo>
                    <a:lnTo>
                      <a:pt x="3381" y="8006"/>
                    </a:lnTo>
                    <a:lnTo>
                      <a:pt x="3644" y="7533"/>
                    </a:lnTo>
                    <a:lnTo>
                      <a:pt x="3942" y="7077"/>
                    </a:lnTo>
                    <a:lnTo>
                      <a:pt x="4240" y="6639"/>
                    </a:lnTo>
                    <a:lnTo>
                      <a:pt x="4555" y="6202"/>
                    </a:lnTo>
                    <a:lnTo>
                      <a:pt x="4870" y="5781"/>
                    </a:lnTo>
                    <a:lnTo>
                      <a:pt x="5203" y="5361"/>
                    </a:lnTo>
                    <a:lnTo>
                      <a:pt x="5554" y="4958"/>
                    </a:lnTo>
                    <a:lnTo>
                      <a:pt x="5904" y="4572"/>
                    </a:lnTo>
                    <a:lnTo>
                      <a:pt x="6272" y="4204"/>
                    </a:lnTo>
                    <a:lnTo>
                      <a:pt x="6640" y="3837"/>
                    </a:lnTo>
                    <a:lnTo>
                      <a:pt x="7008" y="3504"/>
                    </a:lnTo>
                    <a:lnTo>
                      <a:pt x="7393" y="3171"/>
                    </a:lnTo>
                    <a:lnTo>
                      <a:pt x="7796" y="2873"/>
                    </a:lnTo>
                    <a:lnTo>
                      <a:pt x="8181" y="2575"/>
                    </a:lnTo>
                    <a:lnTo>
                      <a:pt x="8584" y="2313"/>
                    </a:lnTo>
                    <a:lnTo>
                      <a:pt x="9005" y="2067"/>
                    </a:lnTo>
                    <a:lnTo>
                      <a:pt x="9425" y="1822"/>
                    </a:lnTo>
                    <a:lnTo>
                      <a:pt x="9863" y="1629"/>
                    </a:lnTo>
                    <a:lnTo>
                      <a:pt x="10283" y="1454"/>
                    </a:lnTo>
                    <a:lnTo>
                      <a:pt x="10686" y="1314"/>
                    </a:lnTo>
                    <a:lnTo>
                      <a:pt x="11107" y="1191"/>
                    </a:lnTo>
                    <a:lnTo>
                      <a:pt x="11492" y="1104"/>
                    </a:lnTo>
                    <a:lnTo>
                      <a:pt x="11878" y="1069"/>
                    </a:lnTo>
                    <a:lnTo>
                      <a:pt x="12263" y="1051"/>
                    </a:lnTo>
                    <a:close/>
                    <a:moveTo>
                      <a:pt x="12315" y="0"/>
                    </a:moveTo>
                    <a:lnTo>
                      <a:pt x="12035" y="18"/>
                    </a:lnTo>
                    <a:lnTo>
                      <a:pt x="11755" y="35"/>
                    </a:lnTo>
                    <a:lnTo>
                      <a:pt x="11370" y="70"/>
                    </a:lnTo>
                    <a:lnTo>
                      <a:pt x="10984" y="140"/>
                    </a:lnTo>
                    <a:lnTo>
                      <a:pt x="10581" y="245"/>
                    </a:lnTo>
                    <a:lnTo>
                      <a:pt x="10178" y="368"/>
                    </a:lnTo>
                    <a:lnTo>
                      <a:pt x="9758" y="526"/>
                    </a:lnTo>
                    <a:lnTo>
                      <a:pt x="9337" y="718"/>
                    </a:lnTo>
                    <a:lnTo>
                      <a:pt x="8917" y="929"/>
                    </a:lnTo>
                    <a:lnTo>
                      <a:pt x="8479" y="1156"/>
                    </a:lnTo>
                    <a:lnTo>
                      <a:pt x="8041" y="1419"/>
                    </a:lnTo>
                    <a:lnTo>
                      <a:pt x="7603" y="1717"/>
                    </a:lnTo>
                    <a:lnTo>
                      <a:pt x="7183" y="2015"/>
                    </a:lnTo>
                    <a:lnTo>
                      <a:pt x="6762" y="2348"/>
                    </a:lnTo>
                    <a:lnTo>
                      <a:pt x="6359" y="2698"/>
                    </a:lnTo>
                    <a:lnTo>
                      <a:pt x="5956" y="3048"/>
                    </a:lnTo>
                    <a:lnTo>
                      <a:pt x="5554" y="3434"/>
                    </a:lnTo>
                    <a:lnTo>
                      <a:pt x="5168" y="3837"/>
                    </a:lnTo>
                    <a:lnTo>
                      <a:pt x="4800" y="4240"/>
                    </a:lnTo>
                    <a:lnTo>
                      <a:pt x="4432" y="4677"/>
                    </a:lnTo>
                    <a:lnTo>
                      <a:pt x="4082" y="5115"/>
                    </a:lnTo>
                    <a:lnTo>
                      <a:pt x="3732" y="5571"/>
                    </a:lnTo>
                    <a:lnTo>
                      <a:pt x="3399" y="6026"/>
                    </a:lnTo>
                    <a:lnTo>
                      <a:pt x="3084" y="6499"/>
                    </a:lnTo>
                    <a:lnTo>
                      <a:pt x="2768" y="6990"/>
                    </a:lnTo>
                    <a:lnTo>
                      <a:pt x="2488" y="7480"/>
                    </a:lnTo>
                    <a:lnTo>
                      <a:pt x="2208" y="7988"/>
                    </a:lnTo>
                    <a:lnTo>
                      <a:pt x="1927" y="8496"/>
                    </a:lnTo>
                    <a:lnTo>
                      <a:pt x="1682" y="9004"/>
                    </a:lnTo>
                    <a:lnTo>
                      <a:pt x="1454" y="9530"/>
                    </a:lnTo>
                    <a:lnTo>
                      <a:pt x="1227" y="10055"/>
                    </a:lnTo>
                    <a:lnTo>
                      <a:pt x="1016" y="10581"/>
                    </a:lnTo>
                    <a:lnTo>
                      <a:pt x="841" y="11107"/>
                    </a:lnTo>
                    <a:lnTo>
                      <a:pt x="666" y="11650"/>
                    </a:lnTo>
                    <a:lnTo>
                      <a:pt x="508" y="12175"/>
                    </a:lnTo>
                    <a:lnTo>
                      <a:pt x="386" y="12701"/>
                    </a:lnTo>
                    <a:lnTo>
                      <a:pt x="263" y="13244"/>
                    </a:lnTo>
                    <a:lnTo>
                      <a:pt x="176" y="13769"/>
                    </a:lnTo>
                    <a:lnTo>
                      <a:pt x="105" y="14295"/>
                    </a:lnTo>
                    <a:lnTo>
                      <a:pt x="53" y="14820"/>
                    </a:lnTo>
                    <a:lnTo>
                      <a:pt x="18" y="15328"/>
                    </a:lnTo>
                    <a:lnTo>
                      <a:pt x="0" y="15836"/>
                    </a:lnTo>
                    <a:lnTo>
                      <a:pt x="0" y="16239"/>
                    </a:lnTo>
                    <a:lnTo>
                      <a:pt x="35" y="16625"/>
                    </a:lnTo>
                    <a:lnTo>
                      <a:pt x="70" y="16993"/>
                    </a:lnTo>
                    <a:lnTo>
                      <a:pt x="105" y="17343"/>
                    </a:lnTo>
                    <a:lnTo>
                      <a:pt x="176" y="17693"/>
                    </a:lnTo>
                    <a:lnTo>
                      <a:pt x="246" y="18026"/>
                    </a:lnTo>
                    <a:lnTo>
                      <a:pt x="333" y="18359"/>
                    </a:lnTo>
                    <a:lnTo>
                      <a:pt x="421" y="18657"/>
                    </a:lnTo>
                    <a:lnTo>
                      <a:pt x="543" y="18955"/>
                    </a:lnTo>
                    <a:lnTo>
                      <a:pt x="666" y="19252"/>
                    </a:lnTo>
                    <a:lnTo>
                      <a:pt x="789" y="19515"/>
                    </a:lnTo>
                    <a:lnTo>
                      <a:pt x="946" y="19778"/>
                    </a:lnTo>
                    <a:lnTo>
                      <a:pt x="1104" y="20023"/>
                    </a:lnTo>
                    <a:lnTo>
                      <a:pt x="1262" y="20251"/>
                    </a:lnTo>
                    <a:lnTo>
                      <a:pt x="1437" y="20461"/>
                    </a:lnTo>
                    <a:lnTo>
                      <a:pt x="1630" y="20671"/>
                    </a:lnTo>
                    <a:lnTo>
                      <a:pt x="1822" y="20847"/>
                    </a:lnTo>
                    <a:lnTo>
                      <a:pt x="2032" y="21022"/>
                    </a:lnTo>
                    <a:lnTo>
                      <a:pt x="2243" y="21179"/>
                    </a:lnTo>
                    <a:lnTo>
                      <a:pt x="2470" y="21320"/>
                    </a:lnTo>
                    <a:lnTo>
                      <a:pt x="2716" y="21442"/>
                    </a:lnTo>
                    <a:lnTo>
                      <a:pt x="2961" y="21547"/>
                    </a:lnTo>
                    <a:lnTo>
                      <a:pt x="3206" y="21652"/>
                    </a:lnTo>
                    <a:lnTo>
                      <a:pt x="3469" y="21722"/>
                    </a:lnTo>
                    <a:lnTo>
                      <a:pt x="3732" y="21793"/>
                    </a:lnTo>
                    <a:lnTo>
                      <a:pt x="4012" y="21845"/>
                    </a:lnTo>
                    <a:lnTo>
                      <a:pt x="4292" y="21880"/>
                    </a:lnTo>
                    <a:lnTo>
                      <a:pt x="4870" y="21880"/>
                    </a:lnTo>
                    <a:lnTo>
                      <a:pt x="5168" y="21863"/>
                    </a:lnTo>
                    <a:lnTo>
                      <a:pt x="5483" y="21828"/>
                    </a:lnTo>
                    <a:lnTo>
                      <a:pt x="5799" y="21775"/>
                    </a:lnTo>
                    <a:lnTo>
                      <a:pt x="6114" y="21705"/>
                    </a:lnTo>
                    <a:lnTo>
                      <a:pt x="6429" y="21617"/>
                    </a:lnTo>
                    <a:lnTo>
                      <a:pt x="6762" y="21512"/>
                    </a:lnTo>
                    <a:lnTo>
                      <a:pt x="7095" y="21390"/>
                    </a:lnTo>
                    <a:lnTo>
                      <a:pt x="7428" y="21249"/>
                    </a:lnTo>
                    <a:lnTo>
                      <a:pt x="7778" y="21092"/>
                    </a:lnTo>
                    <a:lnTo>
                      <a:pt x="8129" y="20917"/>
                    </a:lnTo>
                    <a:lnTo>
                      <a:pt x="8479" y="20724"/>
                    </a:lnTo>
                    <a:lnTo>
                      <a:pt x="8917" y="20461"/>
                    </a:lnTo>
                    <a:lnTo>
                      <a:pt x="9337" y="20181"/>
                    </a:lnTo>
                    <a:lnTo>
                      <a:pt x="9758" y="19866"/>
                    </a:lnTo>
                    <a:lnTo>
                      <a:pt x="10178" y="19550"/>
                    </a:lnTo>
                    <a:lnTo>
                      <a:pt x="10599" y="19200"/>
                    </a:lnTo>
                    <a:lnTo>
                      <a:pt x="11002" y="18832"/>
                    </a:lnTo>
                    <a:lnTo>
                      <a:pt x="11387" y="18447"/>
                    </a:lnTo>
                    <a:lnTo>
                      <a:pt x="11772" y="18061"/>
                    </a:lnTo>
                    <a:lnTo>
                      <a:pt x="12140" y="17641"/>
                    </a:lnTo>
                    <a:lnTo>
                      <a:pt x="12508" y="17220"/>
                    </a:lnTo>
                    <a:lnTo>
                      <a:pt x="12876" y="16782"/>
                    </a:lnTo>
                    <a:lnTo>
                      <a:pt x="13209" y="16327"/>
                    </a:lnTo>
                    <a:lnTo>
                      <a:pt x="13542" y="15854"/>
                    </a:lnTo>
                    <a:lnTo>
                      <a:pt x="13857" y="15381"/>
                    </a:lnTo>
                    <a:lnTo>
                      <a:pt x="14172" y="14890"/>
                    </a:lnTo>
                    <a:lnTo>
                      <a:pt x="14470" y="14400"/>
                    </a:lnTo>
                    <a:lnTo>
                      <a:pt x="14750" y="13909"/>
                    </a:lnTo>
                    <a:lnTo>
                      <a:pt x="15013" y="13401"/>
                    </a:lnTo>
                    <a:lnTo>
                      <a:pt x="15258" y="12876"/>
                    </a:lnTo>
                    <a:lnTo>
                      <a:pt x="15504" y="12350"/>
                    </a:lnTo>
                    <a:lnTo>
                      <a:pt x="15714" y="11842"/>
                    </a:lnTo>
                    <a:lnTo>
                      <a:pt x="15924" y="11299"/>
                    </a:lnTo>
                    <a:lnTo>
                      <a:pt x="16117" y="10774"/>
                    </a:lnTo>
                    <a:lnTo>
                      <a:pt x="16275" y="10248"/>
                    </a:lnTo>
                    <a:lnTo>
                      <a:pt x="16432" y="9705"/>
                    </a:lnTo>
                    <a:lnTo>
                      <a:pt x="16572" y="9180"/>
                    </a:lnTo>
                    <a:lnTo>
                      <a:pt x="16677" y="8654"/>
                    </a:lnTo>
                    <a:lnTo>
                      <a:pt x="16783" y="8128"/>
                    </a:lnTo>
                    <a:lnTo>
                      <a:pt x="16853" y="7603"/>
                    </a:lnTo>
                    <a:lnTo>
                      <a:pt x="16905" y="7077"/>
                    </a:lnTo>
                    <a:lnTo>
                      <a:pt x="16940" y="6569"/>
                    </a:lnTo>
                    <a:lnTo>
                      <a:pt x="16940" y="6061"/>
                    </a:lnTo>
                    <a:lnTo>
                      <a:pt x="16940" y="5676"/>
                    </a:lnTo>
                    <a:lnTo>
                      <a:pt x="16923" y="5308"/>
                    </a:lnTo>
                    <a:lnTo>
                      <a:pt x="16888" y="4958"/>
                    </a:lnTo>
                    <a:lnTo>
                      <a:pt x="16853" y="4607"/>
                    </a:lnTo>
                    <a:lnTo>
                      <a:pt x="16800" y="4292"/>
                    </a:lnTo>
                    <a:lnTo>
                      <a:pt x="16730" y="3959"/>
                    </a:lnTo>
                    <a:lnTo>
                      <a:pt x="16660" y="3661"/>
                    </a:lnTo>
                    <a:lnTo>
                      <a:pt x="16572" y="3364"/>
                    </a:lnTo>
                    <a:lnTo>
                      <a:pt x="16467" y="3066"/>
                    </a:lnTo>
                    <a:lnTo>
                      <a:pt x="16362" y="2803"/>
                    </a:lnTo>
                    <a:lnTo>
                      <a:pt x="16240" y="2540"/>
                    </a:lnTo>
                    <a:lnTo>
                      <a:pt x="16117" y="2295"/>
                    </a:lnTo>
                    <a:lnTo>
                      <a:pt x="15977" y="2050"/>
                    </a:lnTo>
                    <a:lnTo>
                      <a:pt x="15819" y="1822"/>
                    </a:lnTo>
                    <a:lnTo>
                      <a:pt x="15661" y="1612"/>
                    </a:lnTo>
                    <a:lnTo>
                      <a:pt x="15504" y="1419"/>
                    </a:lnTo>
                    <a:lnTo>
                      <a:pt x="15329" y="1226"/>
                    </a:lnTo>
                    <a:lnTo>
                      <a:pt x="15136" y="1051"/>
                    </a:lnTo>
                    <a:lnTo>
                      <a:pt x="14943" y="894"/>
                    </a:lnTo>
                    <a:lnTo>
                      <a:pt x="14733" y="736"/>
                    </a:lnTo>
                    <a:lnTo>
                      <a:pt x="14523" y="596"/>
                    </a:lnTo>
                    <a:lnTo>
                      <a:pt x="14313" y="491"/>
                    </a:lnTo>
                    <a:lnTo>
                      <a:pt x="14085" y="368"/>
                    </a:lnTo>
                    <a:lnTo>
                      <a:pt x="13857" y="280"/>
                    </a:lnTo>
                    <a:lnTo>
                      <a:pt x="13612" y="193"/>
                    </a:lnTo>
                    <a:lnTo>
                      <a:pt x="13367" y="123"/>
                    </a:lnTo>
                    <a:lnTo>
                      <a:pt x="13121" y="70"/>
                    </a:lnTo>
                    <a:lnTo>
                      <a:pt x="12859" y="35"/>
                    </a:lnTo>
                    <a:lnTo>
                      <a:pt x="12578" y="18"/>
                    </a:lnTo>
                    <a:lnTo>
                      <a:pt x="12315" y="0"/>
                    </a:ln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919" name="Google Shape;2919;p39"/>
              <p:cNvSpPr/>
              <p:nvPr/>
            </p:nvSpPr>
            <p:spPr>
              <a:xfrm>
                <a:off x="1238424" y="2336266"/>
                <a:ext cx="397504" cy="553843"/>
              </a:xfrm>
              <a:custGeom>
                <a:avLst/>
                <a:gdLst/>
                <a:ahLst/>
                <a:cxnLst/>
                <a:rect l="l" t="t" r="r" b="b"/>
                <a:pathLst>
                  <a:path w="14208" h="19796" extrusionOk="0">
                    <a:moveTo>
                      <a:pt x="10827" y="0"/>
                    </a:moveTo>
                    <a:lnTo>
                      <a:pt x="10984" y="316"/>
                    </a:lnTo>
                    <a:lnTo>
                      <a:pt x="11107" y="666"/>
                    </a:lnTo>
                    <a:lnTo>
                      <a:pt x="11230" y="1034"/>
                    </a:lnTo>
                    <a:lnTo>
                      <a:pt x="11317" y="1419"/>
                    </a:lnTo>
                    <a:lnTo>
                      <a:pt x="11387" y="1822"/>
                    </a:lnTo>
                    <a:lnTo>
                      <a:pt x="11440" y="2243"/>
                    </a:lnTo>
                    <a:lnTo>
                      <a:pt x="11475" y="2698"/>
                    </a:lnTo>
                    <a:lnTo>
                      <a:pt x="11475" y="3171"/>
                    </a:lnTo>
                    <a:lnTo>
                      <a:pt x="11475" y="3644"/>
                    </a:lnTo>
                    <a:lnTo>
                      <a:pt x="11440" y="4134"/>
                    </a:lnTo>
                    <a:lnTo>
                      <a:pt x="11387" y="4607"/>
                    </a:lnTo>
                    <a:lnTo>
                      <a:pt x="11317" y="5115"/>
                    </a:lnTo>
                    <a:lnTo>
                      <a:pt x="11230" y="5606"/>
                    </a:lnTo>
                    <a:lnTo>
                      <a:pt x="11125" y="6096"/>
                    </a:lnTo>
                    <a:lnTo>
                      <a:pt x="11002" y="6605"/>
                    </a:lnTo>
                    <a:lnTo>
                      <a:pt x="10862" y="7095"/>
                    </a:lnTo>
                    <a:lnTo>
                      <a:pt x="10704" y="7603"/>
                    </a:lnTo>
                    <a:lnTo>
                      <a:pt x="10529" y="8094"/>
                    </a:lnTo>
                    <a:lnTo>
                      <a:pt x="10336" y="8584"/>
                    </a:lnTo>
                    <a:lnTo>
                      <a:pt x="10126" y="9075"/>
                    </a:lnTo>
                    <a:lnTo>
                      <a:pt x="9898" y="9565"/>
                    </a:lnTo>
                    <a:lnTo>
                      <a:pt x="9671" y="10056"/>
                    </a:lnTo>
                    <a:lnTo>
                      <a:pt x="9408" y="10529"/>
                    </a:lnTo>
                    <a:lnTo>
                      <a:pt x="9145" y="11002"/>
                    </a:lnTo>
                    <a:lnTo>
                      <a:pt x="8882" y="11475"/>
                    </a:lnTo>
                    <a:lnTo>
                      <a:pt x="8584" y="11930"/>
                    </a:lnTo>
                    <a:lnTo>
                      <a:pt x="8287" y="12368"/>
                    </a:lnTo>
                    <a:lnTo>
                      <a:pt x="7971" y="12806"/>
                    </a:lnTo>
                    <a:lnTo>
                      <a:pt x="7656" y="13226"/>
                    </a:lnTo>
                    <a:lnTo>
                      <a:pt x="7323" y="13647"/>
                    </a:lnTo>
                    <a:lnTo>
                      <a:pt x="6973" y="14050"/>
                    </a:lnTo>
                    <a:lnTo>
                      <a:pt x="6622" y="14435"/>
                    </a:lnTo>
                    <a:lnTo>
                      <a:pt x="6255" y="14803"/>
                    </a:lnTo>
                    <a:lnTo>
                      <a:pt x="5887" y="15171"/>
                    </a:lnTo>
                    <a:lnTo>
                      <a:pt x="5519" y="15504"/>
                    </a:lnTo>
                    <a:lnTo>
                      <a:pt x="5133" y="15836"/>
                    </a:lnTo>
                    <a:lnTo>
                      <a:pt x="4730" y="16134"/>
                    </a:lnTo>
                    <a:lnTo>
                      <a:pt x="4345" y="16432"/>
                    </a:lnTo>
                    <a:lnTo>
                      <a:pt x="3942" y="16695"/>
                    </a:lnTo>
                    <a:lnTo>
                      <a:pt x="3522" y="16940"/>
                    </a:lnTo>
                    <a:lnTo>
                      <a:pt x="3101" y="17168"/>
                    </a:lnTo>
                    <a:lnTo>
                      <a:pt x="2663" y="17378"/>
                    </a:lnTo>
                    <a:lnTo>
                      <a:pt x="2243" y="17553"/>
                    </a:lnTo>
                    <a:lnTo>
                      <a:pt x="1840" y="17693"/>
                    </a:lnTo>
                    <a:lnTo>
                      <a:pt x="1420" y="17816"/>
                    </a:lnTo>
                    <a:lnTo>
                      <a:pt x="1034" y="17886"/>
                    </a:lnTo>
                    <a:lnTo>
                      <a:pt x="631" y="17939"/>
                    </a:lnTo>
                    <a:lnTo>
                      <a:pt x="263" y="17956"/>
                    </a:lnTo>
                    <a:lnTo>
                      <a:pt x="1" y="17956"/>
                    </a:lnTo>
                    <a:lnTo>
                      <a:pt x="141" y="18219"/>
                    </a:lnTo>
                    <a:lnTo>
                      <a:pt x="316" y="18464"/>
                    </a:lnTo>
                    <a:lnTo>
                      <a:pt x="439" y="18622"/>
                    </a:lnTo>
                    <a:lnTo>
                      <a:pt x="561" y="18762"/>
                    </a:lnTo>
                    <a:lnTo>
                      <a:pt x="684" y="18902"/>
                    </a:lnTo>
                    <a:lnTo>
                      <a:pt x="824" y="19042"/>
                    </a:lnTo>
                    <a:lnTo>
                      <a:pt x="982" y="19147"/>
                    </a:lnTo>
                    <a:lnTo>
                      <a:pt x="1139" y="19270"/>
                    </a:lnTo>
                    <a:lnTo>
                      <a:pt x="1297" y="19358"/>
                    </a:lnTo>
                    <a:lnTo>
                      <a:pt x="1455" y="19445"/>
                    </a:lnTo>
                    <a:lnTo>
                      <a:pt x="1630" y="19533"/>
                    </a:lnTo>
                    <a:lnTo>
                      <a:pt x="1805" y="19603"/>
                    </a:lnTo>
                    <a:lnTo>
                      <a:pt x="1980" y="19655"/>
                    </a:lnTo>
                    <a:lnTo>
                      <a:pt x="2173" y="19708"/>
                    </a:lnTo>
                    <a:lnTo>
                      <a:pt x="2366" y="19743"/>
                    </a:lnTo>
                    <a:lnTo>
                      <a:pt x="2576" y="19778"/>
                    </a:lnTo>
                    <a:lnTo>
                      <a:pt x="2786" y="19796"/>
                    </a:lnTo>
                    <a:lnTo>
                      <a:pt x="2996" y="19796"/>
                    </a:lnTo>
                    <a:lnTo>
                      <a:pt x="3364" y="19778"/>
                    </a:lnTo>
                    <a:lnTo>
                      <a:pt x="3749" y="19725"/>
                    </a:lnTo>
                    <a:lnTo>
                      <a:pt x="4152" y="19655"/>
                    </a:lnTo>
                    <a:lnTo>
                      <a:pt x="4555" y="19533"/>
                    </a:lnTo>
                    <a:lnTo>
                      <a:pt x="4976" y="19393"/>
                    </a:lnTo>
                    <a:lnTo>
                      <a:pt x="5396" y="19217"/>
                    </a:lnTo>
                    <a:lnTo>
                      <a:pt x="5817" y="19007"/>
                    </a:lnTo>
                    <a:lnTo>
                      <a:pt x="6255" y="18780"/>
                    </a:lnTo>
                    <a:lnTo>
                      <a:pt x="6657" y="18534"/>
                    </a:lnTo>
                    <a:lnTo>
                      <a:pt x="7060" y="18254"/>
                    </a:lnTo>
                    <a:lnTo>
                      <a:pt x="7463" y="17974"/>
                    </a:lnTo>
                    <a:lnTo>
                      <a:pt x="7849" y="17658"/>
                    </a:lnTo>
                    <a:lnTo>
                      <a:pt x="8234" y="17343"/>
                    </a:lnTo>
                    <a:lnTo>
                      <a:pt x="8619" y="16993"/>
                    </a:lnTo>
                    <a:lnTo>
                      <a:pt x="8987" y="16642"/>
                    </a:lnTo>
                    <a:lnTo>
                      <a:pt x="9338" y="16274"/>
                    </a:lnTo>
                    <a:lnTo>
                      <a:pt x="9706" y="15889"/>
                    </a:lnTo>
                    <a:lnTo>
                      <a:pt x="10038" y="15486"/>
                    </a:lnTo>
                    <a:lnTo>
                      <a:pt x="10371" y="15066"/>
                    </a:lnTo>
                    <a:lnTo>
                      <a:pt x="10704" y="14645"/>
                    </a:lnTo>
                    <a:lnTo>
                      <a:pt x="11002" y="14207"/>
                    </a:lnTo>
                    <a:lnTo>
                      <a:pt x="11317" y="13752"/>
                    </a:lnTo>
                    <a:lnTo>
                      <a:pt x="11597" y="13296"/>
                    </a:lnTo>
                    <a:lnTo>
                      <a:pt x="11878" y="12841"/>
                    </a:lnTo>
                    <a:lnTo>
                      <a:pt x="12141" y="12368"/>
                    </a:lnTo>
                    <a:lnTo>
                      <a:pt x="12386" y="11895"/>
                    </a:lnTo>
                    <a:lnTo>
                      <a:pt x="12631" y="11404"/>
                    </a:lnTo>
                    <a:lnTo>
                      <a:pt x="12841" y="10914"/>
                    </a:lnTo>
                    <a:lnTo>
                      <a:pt x="13051" y="10423"/>
                    </a:lnTo>
                    <a:lnTo>
                      <a:pt x="13244" y="9933"/>
                    </a:lnTo>
                    <a:lnTo>
                      <a:pt x="13419" y="9442"/>
                    </a:lnTo>
                    <a:lnTo>
                      <a:pt x="13577" y="8934"/>
                    </a:lnTo>
                    <a:lnTo>
                      <a:pt x="13717" y="8444"/>
                    </a:lnTo>
                    <a:lnTo>
                      <a:pt x="13857" y="7936"/>
                    </a:lnTo>
                    <a:lnTo>
                      <a:pt x="13962" y="7445"/>
                    </a:lnTo>
                    <a:lnTo>
                      <a:pt x="14050" y="6937"/>
                    </a:lnTo>
                    <a:lnTo>
                      <a:pt x="14120" y="6447"/>
                    </a:lnTo>
                    <a:lnTo>
                      <a:pt x="14173" y="5956"/>
                    </a:lnTo>
                    <a:lnTo>
                      <a:pt x="14208" y="5483"/>
                    </a:lnTo>
                    <a:lnTo>
                      <a:pt x="14208" y="5010"/>
                    </a:lnTo>
                    <a:lnTo>
                      <a:pt x="14190" y="4450"/>
                    </a:lnTo>
                    <a:lnTo>
                      <a:pt x="14155" y="3924"/>
                    </a:lnTo>
                    <a:lnTo>
                      <a:pt x="14085" y="3434"/>
                    </a:lnTo>
                    <a:lnTo>
                      <a:pt x="13980" y="2978"/>
                    </a:lnTo>
                    <a:lnTo>
                      <a:pt x="13857" y="2540"/>
                    </a:lnTo>
                    <a:lnTo>
                      <a:pt x="13700" y="2137"/>
                    </a:lnTo>
                    <a:lnTo>
                      <a:pt x="13524" y="1770"/>
                    </a:lnTo>
                    <a:lnTo>
                      <a:pt x="13314" y="1419"/>
                    </a:lnTo>
                    <a:lnTo>
                      <a:pt x="13087" y="1121"/>
                    </a:lnTo>
                    <a:lnTo>
                      <a:pt x="12824" y="859"/>
                    </a:lnTo>
                    <a:lnTo>
                      <a:pt x="12701" y="736"/>
                    </a:lnTo>
                    <a:lnTo>
                      <a:pt x="12543" y="613"/>
                    </a:lnTo>
                    <a:lnTo>
                      <a:pt x="12403" y="508"/>
                    </a:lnTo>
                    <a:lnTo>
                      <a:pt x="12246" y="421"/>
                    </a:lnTo>
                    <a:lnTo>
                      <a:pt x="12088" y="333"/>
                    </a:lnTo>
                    <a:lnTo>
                      <a:pt x="11930" y="263"/>
                    </a:lnTo>
                    <a:lnTo>
                      <a:pt x="11755" y="193"/>
                    </a:lnTo>
                    <a:lnTo>
                      <a:pt x="11580" y="140"/>
                    </a:lnTo>
                    <a:lnTo>
                      <a:pt x="11405" y="88"/>
                    </a:lnTo>
                    <a:lnTo>
                      <a:pt x="11212" y="53"/>
                    </a:lnTo>
                    <a:lnTo>
                      <a:pt x="10827" y="0"/>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grpSp>
      </p:grpSp>
      <p:pic>
        <p:nvPicPr>
          <p:cNvPr id="5122" name="Picture 2" descr="Amazon Web Services : Support and Integration - France">
            <a:extLst>
              <a:ext uri="{FF2B5EF4-FFF2-40B4-BE49-F238E27FC236}">
                <a16:creationId xmlns:a16="http://schemas.microsoft.com/office/drawing/2014/main" id="{8C040D2E-E3C4-1E7E-5DF1-9233085127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9074" y="4695232"/>
            <a:ext cx="1400141" cy="83613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2897;p39">
            <a:extLst>
              <a:ext uri="{FF2B5EF4-FFF2-40B4-BE49-F238E27FC236}">
                <a16:creationId xmlns:a16="http://schemas.microsoft.com/office/drawing/2014/main" id="{C46B7EDA-8C95-24F5-5BB7-805B0D0B981D}"/>
              </a:ext>
            </a:extLst>
          </p:cNvPr>
          <p:cNvSpPr/>
          <p:nvPr/>
        </p:nvSpPr>
        <p:spPr>
          <a:xfrm>
            <a:off x="6096000" y="2707657"/>
            <a:ext cx="5780814" cy="1127759"/>
          </a:xfrm>
          <a:prstGeom prst="roundRect">
            <a:avLst>
              <a:gd name="adj" fmla="val 50000"/>
            </a:avLst>
          </a:prstGeom>
          <a:solidFill>
            <a:schemeClr val="bg1">
              <a:lumMod val="85000"/>
            </a:schemeClr>
          </a:solidFill>
          <a:ln>
            <a:noFill/>
          </a:ln>
          <a:effectLst>
            <a:outerShdw blurRad="50800" dist="38100" dir="2700000" algn="tl" rotWithShape="0">
              <a:prstClr val="black">
                <a:alpha val="40000"/>
              </a:prstClr>
            </a:outerShdw>
          </a:effectLst>
        </p:spPr>
        <p:txBody>
          <a:bodyPr spcFirstLastPara="1" wrap="square" lIns="121900" tIns="121900" rIns="121900" bIns="121900" anchor="ctr" anchorCtr="0">
            <a:noAutofit/>
          </a:bodyPr>
          <a:lstStyle/>
          <a:p>
            <a:r>
              <a:rPr lang="en-US" b="1" dirty="0"/>
              <a:t>AWS offers a highly reliable infrastructure with multiple data centers across the globe, reducing the risk of downtime</a:t>
            </a:r>
            <a:endParaRPr dirty="0"/>
          </a:p>
        </p:txBody>
      </p:sp>
      <p:sp>
        <p:nvSpPr>
          <p:cNvPr id="12" name="Google Shape;2897;p39">
            <a:extLst>
              <a:ext uri="{FF2B5EF4-FFF2-40B4-BE49-F238E27FC236}">
                <a16:creationId xmlns:a16="http://schemas.microsoft.com/office/drawing/2014/main" id="{3D7EEF84-B260-F84C-6CCA-6FE2C7E63B66}"/>
              </a:ext>
            </a:extLst>
          </p:cNvPr>
          <p:cNvSpPr/>
          <p:nvPr/>
        </p:nvSpPr>
        <p:spPr>
          <a:xfrm>
            <a:off x="6096000" y="3969925"/>
            <a:ext cx="5780814" cy="1127759"/>
          </a:xfrm>
          <a:prstGeom prst="roundRect">
            <a:avLst>
              <a:gd name="adj" fmla="val 50000"/>
            </a:avLst>
          </a:prstGeom>
          <a:solidFill>
            <a:schemeClr val="bg1">
              <a:lumMod val="85000"/>
            </a:schemeClr>
          </a:solidFill>
          <a:ln>
            <a:noFill/>
          </a:ln>
          <a:effectLst>
            <a:outerShdw blurRad="50800" dist="38100" dir="2700000" algn="tl" rotWithShape="0">
              <a:prstClr val="black">
                <a:alpha val="40000"/>
              </a:prstClr>
            </a:outerShdw>
          </a:effectLst>
        </p:spPr>
        <p:txBody>
          <a:bodyPr spcFirstLastPara="1" wrap="square" lIns="121900" tIns="121900" rIns="121900" bIns="121900" anchor="ctr" anchorCtr="0">
            <a:noAutofit/>
          </a:bodyPr>
          <a:lstStyle/>
          <a:p>
            <a:r>
              <a:rPr lang="en-US" b="1" dirty="0"/>
              <a:t>AWS employs a robust set of security measures and compliance protocols to protect data and applications</a:t>
            </a:r>
            <a:endParaRPr dirty="0"/>
          </a:p>
        </p:txBody>
      </p:sp>
      <p:sp>
        <p:nvSpPr>
          <p:cNvPr id="13" name="Google Shape;2897;p39">
            <a:extLst>
              <a:ext uri="{FF2B5EF4-FFF2-40B4-BE49-F238E27FC236}">
                <a16:creationId xmlns:a16="http://schemas.microsoft.com/office/drawing/2014/main" id="{519FA9B8-6C1B-DF63-03DD-9B2E29937686}"/>
              </a:ext>
            </a:extLst>
          </p:cNvPr>
          <p:cNvSpPr/>
          <p:nvPr/>
        </p:nvSpPr>
        <p:spPr>
          <a:xfrm>
            <a:off x="6024880" y="5232193"/>
            <a:ext cx="5780814" cy="1127759"/>
          </a:xfrm>
          <a:prstGeom prst="roundRect">
            <a:avLst>
              <a:gd name="adj" fmla="val 50000"/>
            </a:avLst>
          </a:prstGeom>
          <a:solidFill>
            <a:schemeClr val="bg1">
              <a:lumMod val="85000"/>
            </a:schemeClr>
          </a:solidFill>
          <a:ln>
            <a:noFill/>
          </a:ln>
          <a:effectLst>
            <a:outerShdw blurRad="50800" dist="38100" dir="2700000" algn="tl" rotWithShape="0">
              <a:prstClr val="black">
                <a:alpha val="40000"/>
              </a:prstClr>
            </a:outerShdw>
          </a:effectLst>
        </p:spPr>
        <p:txBody>
          <a:bodyPr spcFirstLastPara="1" wrap="square" lIns="121900" tIns="121900" rIns="121900" bIns="121900" anchor="ctr" anchorCtr="0">
            <a:noAutofit/>
          </a:bodyPr>
          <a:lstStyle/>
          <a:p>
            <a:r>
              <a:rPr lang="en-US" b="1" dirty="0"/>
              <a:t>AWS offers a pay-as-you-go pricing model, allowing businesses to pay only for the resources they use</a:t>
            </a:r>
            <a:endParaRPr dirty="0"/>
          </a:p>
        </p:txBody>
      </p:sp>
      <p:sp>
        <p:nvSpPr>
          <p:cNvPr id="16" name="TextBox 15">
            <a:extLst>
              <a:ext uri="{FF2B5EF4-FFF2-40B4-BE49-F238E27FC236}">
                <a16:creationId xmlns:a16="http://schemas.microsoft.com/office/drawing/2014/main" id="{98E35234-1B4A-D9B5-2B74-DF90692508E2}"/>
              </a:ext>
            </a:extLst>
          </p:cNvPr>
          <p:cNvSpPr txBox="1"/>
          <p:nvPr/>
        </p:nvSpPr>
        <p:spPr>
          <a:xfrm>
            <a:off x="3873601" y="2948371"/>
            <a:ext cx="2222400" cy="646331"/>
          </a:xfrm>
          <a:prstGeom prst="rect">
            <a:avLst/>
          </a:prstGeom>
          <a:noFill/>
        </p:spPr>
        <p:txBody>
          <a:bodyPr wrap="square" rtlCol="0">
            <a:spAutoFit/>
          </a:bodyPr>
          <a:lstStyle/>
          <a:p>
            <a:pPr algn="ctr"/>
            <a:r>
              <a:rPr lang="en-US" sz="1800" b="1" dirty="0">
                <a:solidFill>
                  <a:schemeClr val="bg1"/>
                </a:solidFill>
                <a:latin typeface="+mn-lt"/>
                <a:ea typeface="+mn-ea"/>
                <a:cs typeface="+mn-cs"/>
              </a:rPr>
              <a:t>Reliability and High Availability</a:t>
            </a:r>
            <a:endParaRPr lang="en-US"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906"/>
                                        </p:tgtEl>
                                        <p:attrNameLst>
                                          <p:attrName>style.visibility</p:attrName>
                                        </p:attrNameLst>
                                      </p:cBhvr>
                                      <p:to>
                                        <p:strVal val="visible"/>
                                      </p:to>
                                    </p:set>
                                    <p:animEffect transition="in" filter="fade">
                                      <p:cBhvr>
                                        <p:cTn id="7" dur="1000"/>
                                        <p:tgtEl>
                                          <p:spTgt spid="2906"/>
                                        </p:tgtEl>
                                      </p:cBhvr>
                                    </p:animEffect>
                                    <p:anim calcmode="lin" valueType="num">
                                      <p:cBhvr>
                                        <p:cTn id="8" dur="1000" fill="hold"/>
                                        <p:tgtEl>
                                          <p:spTgt spid="2906"/>
                                        </p:tgtEl>
                                        <p:attrNameLst>
                                          <p:attrName>ppt_x</p:attrName>
                                        </p:attrNameLst>
                                      </p:cBhvr>
                                      <p:tavLst>
                                        <p:tav tm="0">
                                          <p:val>
                                            <p:strVal val="#ppt_x"/>
                                          </p:val>
                                        </p:tav>
                                        <p:tav tm="100000">
                                          <p:val>
                                            <p:strVal val="#ppt_x"/>
                                          </p:val>
                                        </p:tav>
                                      </p:tavLst>
                                    </p:anim>
                                    <p:anim calcmode="lin" valueType="num">
                                      <p:cBhvr>
                                        <p:cTn id="9" dur="1000" fill="hold"/>
                                        <p:tgtEl>
                                          <p:spTgt spid="290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908"/>
                                        </p:tgtEl>
                                        <p:attrNameLst>
                                          <p:attrName>style.visibility</p:attrName>
                                        </p:attrNameLst>
                                      </p:cBhvr>
                                      <p:to>
                                        <p:strVal val="visible"/>
                                      </p:to>
                                    </p:set>
                                    <p:animEffect transition="in" filter="fade">
                                      <p:cBhvr>
                                        <p:cTn id="12" dur="1000"/>
                                        <p:tgtEl>
                                          <p:spTgt spid="2908"/>
                                        </p:tgtEl>
                                      </p:cBhvr>
                                    </p:animEffect>
                                    <p:anim calcmode="lin" valueType="num">
                                      <p:cBhvr>
                                        <p:cTn id="13" dur="1000" fill="hold"/>
                                        <p:tgtEl>
                                          <p:spTgt spid="2908"/>
                                        </p:tgtEl>
                                        <p:attrNameLst>
                                          <p:attrName>ppt_x</p:attrName>
                                        </p:attrNameLst>
                                      </p:cBhvr>
                                      <p:tavLst>
                                        <p:tav tm="0">
                                          <p:val>
                                            <p:strVal val="#ppt_x"/>
                                          </p:val>
                                        </p:tav>
                                        <p:tav tm="100000">
                                          <p:val>
                                            <p:strVal val="#ppt_x"/>
                                          </p:val>
                                        </p:tav>
                                      </p:tavLst>
                                    </p:anim>
                                    <p:anim calcmode="lin" valueType="num">
                                      <p:cBhvr>
                                        <p:cTn id="14" dur="1000" fill="hold"/>
                                        <p:tgtEl>
                                          <p:spTgt spid="290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909"/>
                                        </p:tgtEl>
                                        <p:attrNameLst>
                                          <p:attrName>style.visibility</p:attrName>
                                        </p:attrNameLst>
                                      </p:cBhvr>
                                      <p:to>
                                        <p:strVal val="visible"/>
                                      </p:to>
                                    </p:set>
                                    <p:animEffect transition="in" filter="fade">
                                      <p:cBhvr>
                                        <p:cTn id="17" dur="1000"/>
                                        <p:tgtEl>
                                          <p:spTgt spid="2909"/>
                                        </p:tgtEl>
                                      </p:cBhvr>
                                    </p:animEffect>
                                    <p:anim calcmode="lin" valueType="num">
                                      <p:cBhvr>
                                        <p:cTn id="18" dur="1000" fill="hold"/>
                                        <p:tgtEl>
                                          <p:spTgt spid="2909"/>
                                        </p:tgtEl>
                                        <p:attrNameLst>
                                          <p:attrName>ppt_x</p:attrName>
                                        </p:attrNameLst>
                                      </p:cBhvr>
                                      <p:tavLst>
                                        <p:tav tm="0">
                                          <p:val>
                                            <p:strVal val="#ppt_x"/>
                                          </p:val>
                                        </p:tav>
                                        <p:tav tm="100000">
                                          <p:val>
                                            <p:strVal val="#ppt_x"/>
                                          </p:val>
                                        </p:tav>
                                      </p:tavLst>
                                    </p:anim>
                                    <p:anim calcmode="lin" valueType="num">
                                      <p:cBhvr>
                                        <p:cTn id="19" dur="1000" fill="hold"/>
                                        <p:tgtEl>
                                          <p:spTgt spid="290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910"/>
                                        </p:tgtEl>
                                        <p:attrNameLst>
                                          <p:attrName>style.visibility</p:attrName>
                                        </p:attrNameLst>
                                      </p:cBhvr>
                                      <p:to>
                                        <p:strVal val="visible"/>
                                      </p:to>
                                    </p:set>
                                    <p:animEffect transition="in" filter="fade">
                                      <p:cBhvr>
                                        <p:cTn id="22" dur="1000"/>
                                        <p:tgtEl>
                                          <p:spTgt spid="2910"/>
                                        </p:tgtEl>
                                      </p:cBhvr>
                                    </p:animEffect>
                                    <p:anim calcmode="lin" valueType="num">
                                      <p:cBhvr>
                                        <p:cTn id="23" dur="1000" fill="hold"/>
                                        <p:tgtEl>
                                          <p:spTgt spid="2910"/>
                                        </p:tgtEl>
                                        <p:attrNameLst>
                                          <p:attrName>ppt_x</p:attrName>
                                        </p:attrNameLst>
                                      </p:cBhvr>
                                      <p:tavLst>
                                        <p:tav tm="0">
                                          <p:val>
                                            <p:strVal val="#ppt_x"/>
                                          </p:val>
                                        </p:tav>
                                        <p:tav tm="100000">
                                          <p:val>
                                            <p:strVal val="#ppt_x"/>
                                          </p:val>
                                        </p:tav>
                                      </p:tavLst>
                                    </p:anim>
                                    <p:anim calcmode="lin" valueType="num">
                                      <p:cBhvr>
                                        <p:cTn id="24" dur="1000" fill="hold"/>
                                        <p:tgtEl>
                                          <p:spTgt spid="291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911"/>
                                        </p:tgtEl>
                                        <p:attrNameLst>
                                          <p:attrName>style.visibility</p:attrName>
                                        </p:attrNameLst>
                                      </p:cBhvr>
                                      <p:to>
                                        <p:strVal val="visible"/>
                                      </p:to>
                                    </p:set>
                                    <p:animEffect transition="in" filter="fade">
                                      <p:cBhvr>
                                        <p:cTn id="27" dur="1000"/>
                                        <p:tgtEl>
                                          <p:spTgt spid="2911"/>
                                        </p:tgtEl>
                                      </p:cBhvr>
                                    </p:animEffect>
                                    <p:anim calcmode="lin" valueType="num">
                                      <p:cBhvr>
                                        <p:cTn id="28" dur="1000" fill="hold"/>
                                        <p:tgtEl>
                                          <p:spTgt spid="2911"/>
                                        </p:tgtEl>
                                        <p:attrNameLst>
                                          <p:attrName>ppt_x</p:attrName>
                                        </p:attrNameLst>
                                      </p:cBhvr>
                                      <p:tavLst>
                                        <p:tav tm="0">
                                          <p:val>
                                            <p:strVal val="#ppt_x"/>
                                          </p:val>
                                        </p:tav>
                                        <p:tav tm="100000">
                                          <p:val>
                                            <p:strVal val="#ppt_x"/>
                                          </p:val>
                                        </p:tav>
                                      </p:tavLst>
                                    </p:anim>
                                    <p:anim calcmode="lin" valueType="num">
                                      <p:cBhvr>
                                        <p:cTn id="29" dur="1000" fill="hold"/>
                                        <p:tgtEl>
                                          <p:spTgt spid="2911"/>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912"/>
                                        </p:tgtEl>
                                        <p:attrNameLst>
                                          <p:attrName>style.visibility</p:attrName>
                                        </p:attrNameLst>
                                      </p:cBhvr>
                                      <p:to>
                                        <p:strVal val="visible"/>
                                      </p:to>
                                    </p:set>
                                    <p:animEffect transition="in" filter="fade">
                                      <p:cBhvr>
                                        <p:cTn id="32" dur="1000"/>
                                        <p:tgtEl>
                                          <p:spTgt spid="2912"/>
                                        </p:tgtEl>
                                      </p:cBhvr>
                                    </p:animEffect>
                                    <p:anim calcmode="lin" valueType="num">
                                      <p:cBhvr>
                                        <p:cTn id="33" dur="1000" fill="hold"/>
                                        <p:tgtEl>
                                          <p:spTgt spid="2912"/>
                                        </p:tgtEl>
                                        <p:attrNameLst>
                                          <p:attrName>ppt_x</p:attrName>
                                        </p:attrNameLst>
                                      </p:cBhvr>
                                      <p:tavLst>
                                        <p:tav tm="0">
                                          <p:val>
                                            <p:strVal val="#ppt_x"/>
                                          </p:val>
                                        </p:tav>
                                        <p:tav tm="100000">
                                          <p:val>
                                            <p:strVal val="#ppt_x"/>
                                          </p:val>
                                        </p:tav>
                                      </p:tavLst>
                                    </p:anim>
                                    <p:anim calcmode="lin" valueType="num">
                                      <p:cBhvr>
                                        <p:cTn id="34" dur="1000" fill="hold"/>
                                        <p:tgtEl>
                                          <p:spTgt spid="2912"/>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13"/>
                                        </p:tgtEl>
                                        <p:attrNameLst>
                                          <p:attrName>style.visibility</p:attrName>
                                        </p:attrNameLst>
                                      </p:cBhvr>
                                      <p:to>
                                        <p:strVal val="visible"/>
                                      </p:to>
                                    </p:set>
                                    <p:animEffect transition="in" filter="fade">
                                      <p:cBhvr>
                                        <p:cTn id="37" dur="1000"/>
                                        <p:tgtEl>
                                          <p:spTgt spid="2913"/>
                                        </p:tgtEl>
                                      </p:cBhvr>
                                    </p:animEffect>
                                    <p:anim calcmode="lin" valueType="num">
                                      <p:cBhvr>
                                        <p:cTn id="38" dur="1000" fill="hold"/>
                                        <p:tgtEl>
                                          <p:spTgt spid="2913"/>
                                        </p:tgtEl>
                                        <p:attrNameLst>
                                          <p:attrName>ppt_x</p:attrName>
                                        </p:attrNameLst>
                                      </p:cBhvr>
                                      <p:tavLst>
                                        <p:tav tm="0">
                                          <p:val>
                                            <p:strVal val="#ppt_x"/>
                                          </p:val>
                                        </p:tav>
                                        <p:tav tm="100000">
                                          <p:val>
                                            <p:strVal val="#ppt_x"/>
                                          </p:val>
                                        </p:tav>
                                      </p:tavLst>
                                    </p:anim>
                                    <p:anim calcmode="lin" valueType="num">
                                      <p:cBhvr>
                                        <p:cTn id="39" dur="1000" fill="hold"/>
                                        <p:tgtEl>
                                          <p:spTgt spid="2913"/>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5122"/>
                                        </p:tgtEl>
                                        <p:attrNameLst>
                                          <p:attrName>style.visibility</p:attrName>
                                        </p:attrNameLst>
                                      </p:cBhvr>
                                      <p:to>
                                        <p:strVal val="visible"/>
                                      </p:to>
                                    </p:set>
                                    <p:animEffect transition="in" filter="fade">
                                      <p:cBhvr>
                                        <p:cTn id="42" dur="1000"/>
                                        <p:tgtEl>
                                          <p:spTgt spid="5122"/>
                                        </p:tgtEl>
                                      </p:cBhvr>
                                    </p:animEffect>
                                    <p:anim calcmode="lin" valueType="num">
                                      <p:cBhvr>
                                        <p:cTn id="43" dur="1000" fill="hold"/>
                                        <p:tgtEl>
                                          <p:spTgt spid="5122"/>
                                        </p:tgtEl>
                                        <p:attrNameLst>
                                          <p:attrName>ppt_x</p:attrName>
                                        </p:attrNameLst>
                                      </p:cBhvr>
                                      <p:tavLst>
                                        <p:tav tm="0">
                                          <p:val>
                                            <p:strVal val="#ppt_x"/>
                                          </p:val>
                                        </p:tav>
                                        <p:tav tm="100000">
                                          <p:val>
                                            <p:strVal val="#ppt_x"/>
                                          </p:val>
                                        </p:tav>
                                      </p:tavLst>
                                    </p:anim>
                                    <p:anim calcmode="lin" valueType="num">
                                      <p:cBhvr>
                                        <p:cTn id="44" dur="1000" fill="hold"/>
                                        <p:tgtEl>
                                          <p:spTgt spid="5122"/>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2898"/>
                                        </p:tgtEl>
                                        <p:attrNameLst>
                                          <p:attrName>style.visibility</p:attrName>
                                        </p:attrNameLst>
                                      </p:cBhvr>
                                      <p:to>
                                        <p:strVal val="visible"/>
                                      </p:to>
                                    </p:set>
                                    <p:anim calcmode="lin" valueType="num">
                                      <p:cBhvr>
                                        <p:cTn id="49" dur="500" fill="hold"/>
                                        <p:tgtEl>
                                          <p:spTgt spid="2898"/>
                                        </p:tgtEl>
                                        <p:attrNameLst>
                                          <p:attrName>ppt_w</p:attrName>
                                        </p:attrNameLst>
                                      </p:cBhvr>
                                      <p:tavLst>
                                        <p:tav tm="0">
                                          <p:val>
                                            <p:fltVal val="0"/>
                                          </p:val>
                                        </p:tav>
                                        <p:tav tm="100000">
                                          <p:val>
                                            <p:strVal val="#ppt_w"/>
                                          </p:val>
                                        </p:tav>
                                      </p:tavLst>
                                    </p:anim>
                                    <p:anim calcmode="lin" valueType="num">
                                      <p:cBhvr>
                                        <p:cTn id="50" dur="500" fill="hold"/>
                                        <p:tgtEl>
                                          <p:spTgt spid="2898"/>
                                        </p:tgtEl>
                                        <p:attrNameLst>
                                          <p:attrName>ppt_h</p:attrName>
                                        </p:attrNameLst>
                                      </p:cBhvr>
                                      <p:tavLst>
                                        <p:tav tm="0">
                                          <p:val>
                                            <p:fltVal val="0"/>
                                          </p:val>
                                        </p:tav>
                                        <p:tav tm="100000">
                                          <p:val>
                                            <p:strVal val="#ppt_h"/>
                                          </p:val>
                                        </p:tav>
                                      </p:tavLst>
                                    </p:anim>
                                    <p:animEffect transition="in" filter="fade">
                                      <p:cBhvr>
                                        <p:cTn id="51" dur="500"/>
                                        <p:tgtEl>
                                          <p:spTgt spid="2898"/>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2882"/>
                                        </p:tgtEl>
                                        <p:attrNameLst>
                                          <p:attrName>style.visibility</p:attrName>
                                        </p:attrNameLst>
                                      </p:cBhvr>
                                      <p:to>
                                        <p:strVal val="visible"/>
                                      </p:to>
                                    </p:set>
                                    <p:anim calcmode="lin" valueType="num">
                                      <p:cBhvr>
                                        <p:cTn id="54" dur="500" fill="hold"/>
                                        <p:tgtEl>
                                          <p:spTgt spid="2882"/>
                                        </p:tgtEl>
                                        <p:attrNameLst>
                                          <p:attrName>ppt_w</p:attrName>
                                        </p:attrNameLst>
                                      </p:cBhvr>
                                      <p:tavLst>
                                        <p:tav tm="0">
                                          <p:val>
                                            <p:fltVal val="0"/>
                                          </p:val>
                                        </p:tav>
                                        <p:tav tm="100000">
                                          <p:val>
                                            <p:strVal val="#ppt_w"/>
                                          </p:val>
                                        </p:tav>
                                      </p:tavLst>
                                    </p:anim>
                                    <p:anim calcmode="lin" valueType="num">
                                      <p:cBhvr>
                                        <p:cTn id="55" dur="500" fill="hold"/>
                                        <p:tgtEl>
                                          <p:spTgt spid="2882"/>
                                        </p:tgtEl>
                                        <p:attrNameLst>
                                          <p:attrName>ppt_h</p:attrName>
                                        </p:attrNameLst>
                                      </p:cBhvr>
                                      <p:tavLst>
                                        <p:tav tm="0">
                                          <p:val>
                                            <p:fltVal val="0"/>
                                          </p:val>
                                        </p:tav>
                                        <p:tav tm="100000">
                                          <p:val>
                                            <p:strVal val="#ppt_h"/>
                                          </p:val>
                                        </p:tav>
                                      </p:tavLst>
                                    </p:anim>
                                    <p:animEffect transition="in" filter="fade">
                                      <p:cBhvr>
                                        <p:cTn id="56" dur="500"/>
                                        <p:tgtEl>
                                          <p:spTgt spid="2882"/>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897"/>
                                        </p:tgtEl>
                                        <p:attrNameLst>
                                          <p:attrName>style.visibility</p:attrName>
                                        </p:attrNameLst>
                                      </p:cBhvr>
                                      <p:to>
                                        <p:strVal val="visible"/>
                                      </p:to>
                                    </p:set>
                                    <p:animEffect transition="in" filter="fade">
                                      <p:cBhvr>
                                        <p:cTn id="61" dur="500"/>
                                        <p:tgtEl>
                                          <p:spTgt spid="2897"/>
                                        </p:tgtEl>
                                      </p:cBhvr>
                                    </p:animEffect>
                                  </p:childTnLst>
                                </p:cTn>
                              </p:par>
                            </p:childTnLst>
                          </p:cTn>
                        </p:par>
                      </p:childTnLst>
                    </p:cTn>
                  </p:par>
                  <p:par>
                    <p:cTn id="62" fill="hold">
                      <p:stCondLst>
                        <p:cond delay="indefinite"/>
                      </p:stCondLst>
                      <p:childTnLst>
                        <p:par>
                          <p:cTn id="63" fill="hold">
                            <p:stCondLst>
                              <p:cond delay="0"/>
                            </p:stCondLst>
                            <p:childTnLst>
                              <p:par>
                                <p:cTn id="64" presetID="53" presetClass="entr" presetSubtype="16" fill="hold" nodeType="clickEffect">
                                  <p:stCondLst>
                                    <p:cond delay="0"/>
                                  </p:stCondLst>
                                  <p:childTnLst>
                                    <p:set>
                                      <p:cBhvr>
                                        <p:cTn id="65" dur="1" fill="hold">
                                          <p:stCondLst>
                                            <p:cond delay="0"/>
                                          </p:stCondLst>
                                        </p:cTn>
                                        <p:tgtEl>
                                          <p:spTgt spid="2886"/>
                                        </p:tgtEl>
                                        <p:attrNameLst>
                                          <p:attrName>style.visibility</p:attrName>
                                        </p:attrNameLst>
                                      </p:cBhvr>
                                      <p:to>
                                        <p:strVal val="visible"/>
                                      </p:to>
                                    </p:set>
                                    <p:anim calcmode="lin" valueType="num">
                                      <p:cBhvr>
                                        <p:cTn id="66" dur="500" fill="hold"/>
                                        <p:tgtEl>
                                          <p:spTgt spid="2886"/>
                                        </p:tgtEl>
                                        <p:attrNameLst>
                                          <p:attrName>ppt_w</p:attrName>
                                        </p:attrNameLst>
                                      </p:cBhvr>
                                      <p:tavLst>
                                        <p:tav tm="0">
                                          <p:val>
                                            <p:fltVal val="0"/>
                                          </p:val>
                                        </p:tav>
                                        <p:tav tm="100000">
                                          <p:val>
                                            <p:strVal val="#ppt_w"/>
                                          </p:val>
                                        </p:tav>
                                      </p:tavLst>
                                    </p:anim>
                                    <p:anim calcmode="lin" valueType="num">
                                      <p:cBhvr>
                                        <p:cTn id="67" dur="500" fill="hold"/>
                                        <p:tgtEl>
                                          <p:spTgt spid="2886"/>
                                        </p:tgtEl>
                                        <p:attrNameLst>
                                          <p:attrName>ppt_h</p:attrName>
                                        </p:attrNameLst>
                                      </p:cBhvr>
                                      <p:tavLst>
                                        <p:tav tm="0">
                                          <p:val>
                                            <p:fltVal val="0"/>
                                          </p:val>
                                        </p:tav>
                                        <p:tav tm="100000">
                                          <p:val>
                                            <p:strVal val="#ppt_h"/>
                                          </p:val>
                                        </p:tav>
                                      </p:tavLst>
                                    </p:anim>
                                    <p:animEffect transition="in" filter="fade">
                                      <p:cBhvr>
                                        <p:cTn id="68" dur="500"/>
                                        <p:tgtEl>
                                          <p:spTgt spid="2886"/>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2885"/>
                                        </p:tgtEl>
                                        <p:attrNameLst>
                                          <p:attrName>style.visibility</p:attrName>
                                        </p:attrNameLst>
                                      </p:cBhvr>
                                      <p:to>
                                        <p:strVal val="visible"/>
                                      </p:to>
                                    </p:set>
                                    <p:anim calcmode="lin" valueType="num">
                                      <p:cBhvr>
                                        <p:cTn id="71" dur="500" fill="hold"/>
                                        <p:tgtEl>
                                          <p:spTgt spid="2885"/>
                                        </p:tgtEl>
                                        <p:attrNameLst>
                                          <p:attrName>ppt_w</p:attrName>
                                        </p:attrNameLst>
                                      </p:cBhvr>
                                      <p:tavLst>
                                        <p:tav tm="0">
                                          <p:val>
                                            <p:fltVal val="0"/>
                                          </p:val>
                                        </p:tav>
                                        <p:tav tm="100000">
                                          <p:val>
                                            <p:strVal val="#ppt_w"/>
                                          </p:val>
                                        </p:tav>
                                      </p:tavLst>
                                    </p:anim>
                                    <p:anim calcmode="lin" valueType="num">
                                      <p:cBhvr>
                                        <p:cTn id="72" dur="500" fill="hold"/>
                                        <p:tgtEl>
                                          <p:spTgt spid="2885"/>
                                        </p:tgtEl>
                                        <p:attrNameLst>
                                          <p:attrName>ppt_h</p:attrName>
                                        </p:attrNameLst>
                                      </p:cBhvr>
                                      <p:tavLst>
                                        <p:tav tm="0">
                                          <p:val>
                                            <p:fltVal val="0"/>
                                          </p:val>
                                        </p:tav>
                                        <p:tav tm="100000">
                                          <p:val>
                                            <p:strVal val="#ppt_h"/>
                                          </p:val>
                                        </p:tav>
                                      </p:tavLst>
                                    </p:anim>
                                    <p:animEffect transition="in" filter="fade">
                                      <p:cBhvr>
                                        <p:cTn id="73" dur="500"/>
                                        <p:tgtEl>
                                          <p:spTgt spid="2885"/>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11"/>
                                        </p:tgtEl>
                                        <p:attrNameLst>
                                          <p:attrName>style.visibility</p:attrName>
                                        </p:attrNameLst>
                                      </p:cBhvr>
                                      <p:to>
                                        <p:strVal val="visible"/>
                                      </p:to>
                                    </p:set>
                                    <p:animEffect transition="in" filter="fade">
                                      <p:cBhvr>
                                        <p:cTn id="78" dur="500"/>
                                        <p:tgtEl>
                                          <p:spTgt spid="11"/>
                                        </p:tgtEl>
                                      </p:cBhvr>
                                    </p:animEffect>
                                  </p:childTnLst>
                                </p:cTn>
                              </p:par>
                            </p:childTnLst>
                          </p:cTn>
                        </p:par>
                      </p:childTnLst>
                    </p:cTn>
                  </p:par>
                  <p:par>
                    <p:cTn id="79" fill="hold">
                      <p:stCondLst>
                        <p:cond delay="indefinite"/>
                      </p:stCondLst>
                      <p:childTnLst>
                        <p:par>
                          <p:cTn id="80" fill="hold">
                            <p:stCondLst>
                              <p:cond delay="0"/>
                            </p:stCondLst>
                            <p:childTnLst>
                              <p:par>
                                <p:cTn id="81" presetID="53" presetClass="entr" presetSubtype="16" fill="hold" nodeType="clickEffect">
                                  <p:stCondLst>
                                    <p:cond delay="0"/>
                                  </p:stCondLst>
                                  <p:childTnLst>
                                    <p:set>
                                      <p:cBhvr>
                                        <p:cTn id="82" dur="1" fill="hold">
                                          <p:stCondLst>
                                            <p:cond delay="0"/>
                                          </p:stCondLst>
                                        </p:cTn>
                                        <p:tgtEl>
                                          <p:spTgt spid="2902"/>
                                        </p:tgtEl>
                                        <p:attrNameLst>
                                          <p:attrName>style.visibility</p:attrName>
                                        </p:attrNameLst>
                                      </p:cBhvr>
                                      <p:to>
                                        <p:strVal val="visible"/>
                                      </p:to>
                                    </p:set>
                                    <p:anim calcmode="lin" valueType="num">
                                      <p:cBhvr>
                                        <p:cTn id="83" dur="500" fill="hold"/>
                                        <p:tgtEl>
                                          <p:spTgt spid="2902"/>
                                        </p:tgtEl>
                                        <p:attrNameLst>
                                          <p:attrName>ppt_w</p:attrName>
                                        </p:attrNameLst>
                                      </p:cBhvr>
                                      <p:tavLst>
                                        <p:tav tm="0">
                                          <p:val>
                                            <p:fltVal val="0"/>
                                          </p:val>
                                        </p:tav>
                                        <p:tav tm="100000">
                                          <p:val>
                                            <p:strVal val="#ppt_w"/>
                                          </p:val>
                                        </p:tav>
                                      </p:tavLst>
                                    </p:anim>
                                    <p:anim calcmode="lin" valueType="num">
                                      <p:cBhvr>
                                        <p:cTn id="84" dur="500" fill="hold"/>
                                        <p:tgtEl>
                                          <p:spTgt spid="2902"/>
                                        </p:tgtEl>
                                        <p:attrNameLst>
                                          <p:attrName>ppt_h</p:attrName>
                                        </p:attrNameLst>
                                      </p:cBhvr>
                                      <p:tavLst>
                                        <p:tav tm="0">
                                          <p:val>
                                            <p:fltVal val="0"/>
                                          </p:val>
                                        </p:tav>
                                        <p:tav tm="100000">
                                          <p:val>
                                            <p:strVal val="#ppt_h"/>
                                          </p:val>
                                        </p:tav>
                                      </p:tavLst>
                                    </p:anim>
                                    <p:animEffect transition="in" filter="fade">
                                      <p:cBhvr>
                                        <p:cTn id="85" dur="500"/>
                                        <p:tgtEl>
                                          <p:spTgt spid="2902"/>
                                        </p:tgtEl>
                                      </p:cBhvr>
                                    </p:animEffect>
                                  </p:childTnLst>
                                </p:cTn>
                              </p:par>
                              <p:par>
                                <p:cTn id="86" presetID="53" presetClass="entr" presetSubtype="16" fill="hold" grpId="0" nodeType="withEffect">
                                  <p:stCondLst>
                                    <p:cond delay="0"/>
                                  </p:stCondLst>
                                  <p:childTnLst>
                                    <p:set>
                                      <p:cBhvr>
                                        <p:cTn id="87" dur="1" fill="hold">
                                          <p:stCondLst>
                                            <p:cond delay="0"/>
                                          </p:stCondLst>
                                        </p:cTn>
                                        <p:tgtEl>
                                          <p:spTgt spid="2888"/>
                                        </p:tgtEl>
                                        <p:attrNameLst>
                                          <p:attrName>style.visibility</p:attrName>
                                        </p:attrNameLst>
                                      </p:cBhvr>
                                      <p:to>
                                        <p:strVal val="visible"/>
                                      </p:to>
                                    </p:set>
                                    <p:anim calcmode="lin" valueType="num">
                                      <p:cBhvr>
                                        <p:cTn id="88" dur="500" fill="hold"/>
                                        <p:tgtEl>
                                          <p:spTgt spid="2888"/>
                                        </p:tgtEl>
                                        <p:attrNameLst>
                                          <p:attrName>ppt_w</p:attrName>
                                        </p:attrNameLst>
                                      </p:cBhvr>
                                      <p:tavLst>
                                        <p:tav tm="0">
                                          <p:val>
                                            <p:fltVal val="0"/>
                                          </p:val>
                                        </p:tav>
                                        <p:tav tm="100000">
                                          <p:val>
                                            <p:strVal val="#ppt_w"/>
                                          </p:val>
                                        </p:tav>
                                      </p:tavLst>
                                    </p:anim>
                                    <p:anim calcmode="lin" valueType="num">
                                      <p:cBhvr>
                                        <p:cTn id="89" dur="500" fill="hold"/>
                                        <p:tgtEl>
                                          <p:spTgt spid="2888"/>
                                        </p:tgtEl>
                                        <p:attrNameLst>
                                          <p:attrName>ppt_h</p:attrName>
                                        </p:attrNameLst>
                                      </p:cBhvr>
                                      <p:tavLst>
                                        <p:tav tm="0">
                                          <p:val>
                                            <p:fltVal val="0"/>
                                          </p:val>
                                        </p:tav>
                                        <p:tav tm="100000">
                                          <p:val>
                                            <p:strVal val="#ppt_h"/>
                                          </p:val>
                                        </p:tav>
                                      </p:tavLst>
                                    </p:anim>
                                    <p:animEffect transition="in" filter="fade">
                                      <p:cBhvr>
                                        <p:cTn id="90" dur="500"/>
                                        <p:tgtEl>
                                          <p:spTgt spid="2888"/>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12"/>
                                        </p:tgtEl>
                                        <p:attrNameLst>
                                          <p:attrName>style.visibility</p:attrName>
                                        </p:attrNameLst>
                                      </p:cBhvr>
                                      <p:to>
                                        <p:strVal val="visible"/>
                                      </p:to>
                                    </p:set>
                                    <p:animEffect transition="in" filter="fade">
                                      <p:cBhvr>
                                        <p:cTn id="95" dur="500"/>
                                        <p:tgtEl>
                                          <p:spTgt spid="12"/>
                                        </p:tgtEl>
                                      </p:cBhvr>
                                    </p:animEffect>
                                  </p:childTnLst>
                                </p:cTn>
                              </p:par>
                            </p:childTnLst>
                          </p:cTn>
                        </p:par>
                      </p:childTnLst>
                    </p:cTn>
                  </p:par>
                  <p:par>
                    <p:cTn id="96" fill="hold">
                      <p:stCondLst>
                        <p:cond delay="indefinite"/>
                      </p:stCondLst>
                      <p:childTnLst>
                        <p:par>
                          <p:cTn id="97" fill="hold">
                            <p:stCondLst>
                              <p:cond delay="0"/>
                            </p:stCondLst>
                            <p:childTnLst>
                              <p:par>
                                <p:cTn id="98" presetID="53" presetClass="entr" presetSubtype="16" fill="hold" nodeType="clickEffect">
                                  <p:stCondLst>
                                    <p:cond delay="0"/>
                                  </p:stCondLst>
                                  <p:childTnLst>
                                    <p:set>
                                      <p:cBhvr>
                                        <p:cTn id="99" dur="1" fill="hold">
                                          <p:stCondLst>
                                            <p:cond delay="0"/>
                                          </p:stCondLst>
                                        </p:cTn>
                                        <p:tgtEl>
                                          <p:spTgt spid="2904"/>
                                        </p:tgtEl>
                                        <p:attrNameLst>
                                          <p:attrName>style.visibility</p:attrName>
                                        </p:attrNameLst>
                                      </p:cBhvr>
                                      <p:to>
                                        <p:strVal val="visible"/>
                                      </p:to>
                                    </p:set>
                                    <p:anim calcmode="lin" valueType="num">
                                      <p:cBhvr>
                                        <p:cTn id="100" dur="500" fill="hold"/>
                                        <p:tgtEl>
                                          <p:spTgt spid="2904"/>
                                        </p:tgtEl>
                                        <p:attrNameLst>
                                          <p:attrName>ppt_w</p:attrName>
                                        </p:attrNameLst>
                                      </p:cBhvr>
                                      <p:tavLst>
                                        <p:tav tm="0">
                                          <p:val>
                                            <p:fltVal val="0"/>
                                          </p:val>
                                        </p:tav>
                                        <p:tav tm="100000">
                                          <p:val>
                                            <p:strVal val="#ppt_w"/>
                                          </p:val>
                                        </p:tav>
                                      </p:tavLst>
                                    </p:anim>
                                    <p:anim calcmode="lin" valueType="num">
                                      <p:cBhvr>
                                        <p:cTn id="101" dur="500" fill="hold"/>
                                        <p:tgtEl>
                                          <p:spTgt spid="2904"/>
                                        </p:tgtEl>
                                        <p:attrNameLst>
                                          <p:attrName>ppt_h</p:attrName>
                                        </p:attrNameLst>
                                      </p:cBhvr>
                                      <p:tavLst>
                                        <p:tav tm="0">
                                          <p:val>
                                            <p:fltVal val="0"/>
                                          </p:val>
                                        </p:tav>
                                        <p:tav tm="100000">
                                          <p:val>
                                            <p:strVal val="#ppt_h"/>
                                          </p:val>
                                        </p:tav>
                                      </p:tavLst>
                                    </p:anim>
                                    <p:animEffect transition="in" filter="fade">
                                      <p:cBhvr>
                                        <p:cTn id="102" dur="500"/>
                                        <p:tgtEl>
                                          <p:spTgt spid="2904"/>
                                        </p:tgtEl>
                                      </p:cBhvr>
                                    </p:animEffect>
                                  </p:childTnLst>
                                </p:cTn>
                              </p:par>
                              <p:par>
                                <p:cTn id="103" presetID="53" presetClass="entr" presetSubtype="16" fill="hold" grpId="0" nodeType="withEffect">
                                  <p:stCondLst>
                                    <p:cond delay="0"/>
                                  </p:stCondLst>
                                  <p:childTnLst>
                                    <p:set>
                                      <p:cBhvr>
                                        <p:cTn id="104" dur="1" fill="hold">
                                          <p:stCondLst>
                                            <p:cond delay="0"/>
                                          </p:stCondLst>
                                        </p:cTn>
                                        <p:tgtEl>
                                          <p:spTgt spid="2891"/>
                                        </p:tgtEl>
                                        <p:attrNameLst>
                                          <p:attrName>style.visibility</p:attrName>
                                        </p:attrNameLst>
                                      </p:cBhvr>
                                      <p:to>
                                        <p:strVal val="visible"/>
                                      </p:to>
                                    </p:set>
                                    <p:anim calcmode="lin" valueType="num">
                                      <p:cBhvr>
                                        <p:cTn id="105" dur="500" fill="hold"/>
                                        <p:tgtEl>
                                          <p:spTgt spid="2891"/>
                                        </p:tgtEl>
                                        <p:attrNameLst>
                                          <p:attrName>ppt_w</p:attrName>
                                        </p:attrNameLst>
                                      </p:cBhvr>
                                      <p:tavLst>
                                        <p:tav tm="0">
                                          <p:val>
                                            <p:fltVal val="0"/>
                                          </p:val>
                                        </p:tav>
                                        <p:tav tm="100000">
                                          <p:val>
                                            <p:strVal val="#ppt_w"/>
                                          </p:val>
                                        </p:tav>
                                      </p:tavLst>
                                    </p:anim>
                                    <p:anim calcmode="lin" valueType="num">
                                      <p:cBhvr>
                                        <p:cTn id="106" dur="500" fill="hold"/>
                                        <p:tgtEl>
                                          <p:spTgt spid="2891"/>
                                        </p:tgtEl>
                                        <p:attrNameLst>
                                          <p:attrName>ppt_h</p:attrName>
                                        </p:attrNameLst>
                                      </p:cBhvr>
                                      <p:tavLst>
                                        <p:tav tm="0">
                                          <p:val>
                                            <p:fltVal val="0"/>
                                          </p:val>
                                        </p:tav>
                                        <p:tav tm="100000">
                                          <p:val>
                                            <p:strVal val="#ppt_h"/>
                                          </p:val>
                                        </p:tav>
                                      </p:tavLst>
                                    </p:anim>
                                    <p:animEffect transition="in" filter="fade">
                                      <p:cBhvr>
                                        <p:cTn id="107" dur="500"/>
                                        <p:tgtEl>
                                          <p:spTgt spid="2891"/>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13"/>
                                        </p:tgtEl>
                                        <p:attrNameLst>
                                          <p:attrName>style.visibility</p:attrName>
                                        </p:attrNameLst>
                                      </p:cBhvr>
                                      <p:to>
                                        <p:strVal val="visible"/>
                                      </p:to>
                                    </p:set>
                                    <p:animEffect transition="in" filter="fade">
                                      <p:cBhvr>
                                        <p:cTn id="1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82" grpId="0" animBg="1"/>
      <p:bldP spid="2885" grpId="0" animBg="1"/>
      <p:bldP spid="2888" grpId="0" animBg="1"/>
      <p:bldP spid="2891" grpId="0" animBg="1"/>
      <p:bldP spid="2897" grpId="0" animBg="1"/>
      <p:bldP spid="2906" grpId="0" animBg="1"/>
      <p:bldP spid="2908" grpId="0" animBg="1"/>
      <p:bldP spid="2909" grpId="0" animBg="1"/>
      <p:bldP spid="2910" grpId="0" animBg="1"/>
      <p:bldP spid="2911" grpId="0" animBg="1"/>
      <p:bldP spid="2912" grpId="0" animBg="1"/>
      <p:bldP spid="11" grpId="0" animBg="1"/>
      <p:bldP spid="12" grpId="0" animBg="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3"/>
          <p:cNvSpPr txBox="1">
            <a:spLocks noGrp="1"/>
          </p:cNvSpPr>
          <p:nvPr>
            <p:ph type="title"/>
          </p:nvPr>
        </p:nvSpPr>
        <p:spPr>
          <a:xfrm>
            <a:off x="830514" y="187151"/>
            <a:ext cx="7077177" cy="763600"/>
          </a:xfrm>
          <a:prstGeom prst="rect">
            <a:avLst/>
          </a:prstGeom>
        </p:spPr>
        <p:txBody>
          <a:bodyPr spcFirstLastPara="1" vert="horz" wrap="square" lIns="121900" tIns="121900" rIns="121900" bIns="121900" rtlCol="0" anchor="t" anchorCtr="0">
            <a:noAutofit/>
          </a:bodyPr>
          <a:lstStyle/>
          <a:p>
            <a:pPr>
              <a:spcBef>
                <a:spcPts val="0"/>
              </a:spcBef>
            </a:pPr>
            <a:r>
              <a:rPr lang="en" dirty="0"/>
              <a:t>AWS Data Engineering Layers</a:t>
            </a:r>
            <a:endParaRPr dirty="0"/>
          </a:p>
        </p:txBody>
      </p:sp>
      <p:sp>
        <p:nvSpPr>
          <p:cNvPr id="262" name="Google Shape;262;p23"/>
          <p:cNvSpPr/>
          <p:nvPr/>
        </p:nvSpPr>
        <p:spPr>
          <a:xfrm>
            <a:off x="2620400" y="2142388"/>
            <a:ext cx="2445991" cy="1435376"/>
          </a:xfrm>
          <a:custGeom>
            <a:avLst/>
            <a:gdLst/>
            <a:ahLst/>
            <a:cxnLst/>
            <a:rect l="l" t="t" r="r" b="b"/>
            <a:pathLst>
              <a:path w="54533" h="59330" extrusionOk="0">
                <a:moveTo>
                  <a:pt x="43479" y="0"/>
                </a:moveTo>
                <a:cubicBezTo>
                  <a:pt x="42162" y="0"/>
                  <a:pt x="38405" y="644"/>
                  <a:pt x="34344" y="7204"/>
                </a:cubicBezTo>
                <a:lnTo>
                  <a:pt x="1" y="58240"/>
                </a:lnTo>
                <a:lnTo>
                  <a:pt x="2219" y="59329"/>
                </a:lnTo>
                <a:lnTo>
                  <a:pt x="36602" y="8252"/>
                </a:lnTo>
                <a:cubicBezTo>
                  <a:pt x="40244" y="2351"/>
                  <a:pt x="43175" y="2190"/>
                  <a:pt x="43497" y="2190"/>
                </a:cubicBezTo>
                <a:lnTo>
                  <a:pt x="43645" y="2217"/>
                </a:lnTo>
                <a:lnTo>
                  <a:pt x="43699" y="2204"/>
                </a:lnTo>
                <a:lnTo>
                  <a:pt x="54533" y="2204"/>
                </a:lnTo>
                <a:lnTo>
                  <a:pt x="54533" y="13"/>
                </a:lnTo>
                <a:lnTo>
                  <a:pt x="43779" y="13"/>
                </a:lnTo>
                <a:cubicBezTo>
                  <a:pt x="43701" y="6"/>
                  <a:pt x="43601" y="0"/>
                  <a:pt x="43479" y="0"/>
                </a:cubicBez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3" name="Google Shape;263;p23"/>
          <p:cNvSpPr/>
          <p:nvPr/>
        </p:nvSpPr>
        <p:spPr>
          <a:xfrm>
            <a:off x="2708780" y="4534247"/>
            <a:ext cx="2750600" cy="1366300"/>
          </a:xfrm>
          <a:custGeom>
            <a:avLst/>
            <a:gdLst/>
            <a:ahLst/>
            <a:cxnLst/>
            <a:rect l="l" t="t" r="r" b="b"/>
            <a:pathLst>
              <a:path w="82518" h="46925" extrusionOk="0">
                <a:moveTo>
                  <a:pt x="2219" y="0"/>
                </a:moveTo>
                <a:lnTo>
                  <a:pt x="1" y="1089"/>
                </a:lnTo>
                <a:lnTo>
                  <a:pt x="27529" y="41493"/>
                </a:lnTo>
                <a:cubicBezTo>
                  <a:pt x="30917" y="46678"/>
                  <a:pt x="36756" y="46925"/>
                  <a:pt x="37721" y="46925"/>
                </a:cubicBezTo>
                <a:cubicBezTo>
                  <a:pt x="37767" y="46925"/>
                  <a:pt x="37802" y="46924"/>
                  <a:pt x="37825" y="46924"/>
                </a:cubicBezTo>
                <a:lnTo>
                  <a:pt x="82517" y="46924"/>
                </a:lnTo>
                <a:lnTo>
                  <a:pt x="82517" y="44733"/>
                </a:lnTo>
                <a:lnTo>
                  <a:pt x="37771" y="44733"/>
                </a:lnTo>
                <a:cubicBezTo>
                  <a:pt x="37767" y="44733"/>
                  <a:pt x="37762" y="44733"/>
                  <a:pt x="37755" y="44733"/>
                </a:cubicBezTo>
                <a:cubicBezTo>
                  <a:pt x="37390" y="44733"/>
                  <a:pt x="32558" y="44694"/>
                  <a:pt x="29760" y="40405"/>
                </a:cubicBezTo>
                <a:lnTo>
                  <a:pt x="2219"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5" name="Google Shape;265;p23"/>
          <p:cNvSpPr/>
          <p:nvPr/>
        </p:nvSpPr>
        <p:spPr>
          <a:xfrm>
            <a:off x="2155881" y="2829221"/>
            <a:ext cx="4972389" cy="802659"/>
          </a:xfrm>
          <a:custGeom>
            <a:avLst/>
            <a:gdLst/>
            <a:ahLst/>
            <a:cxnLst/>
            <a:rect l="l" t="t" r="r" b="b"/>
            <a:pathLst>
              <a:path w="124831" h="22381" extrusionOk="0">
                <a:moveTo>
                  <a:pt x="111053" y="0"/>
                </a:moveTo>
                <a:cubicBezTo>
                  <a:pt x="110878" y="0"/>
                  <a:pt x="106523" y="14"/>
                  <a:pt x="104077" y="3643"/>
                </a:cubicBezTo>
                <a:lnTo>
                  <a:pt x="94977" y="17232"/>
                </a:lnTo>
                <a:lnTo>
                  <a:pt x="94950" y="17326"/>
                </a:lnTo>
                <a:cubicBezTo>
                  <a:pt x="94896" y="17434"/>
                  <a:pt x="93579" y="20350"/>
                  <a:pt x="87651" y="20431"/>
                </a:cubicBezTo>
                <a:lnTo>
                  <a:pt x="0" y="20431"/>
                </a:lnTo>
                <a:lnTo>
                  <a:pt x="0" y="22380"/>
                </a:lnTo>
                <a:lnTo>
                  <a:pt x="87665" y="22380"/>
                </a:lnTo>
                <a:cubicBezTo>
                  <a:pt x="94708" y="22273"/>
                  <a:pt x="96738" y="18737"/>
                  <a:pt x="97060" y="18065"/>
                </a:cubicBezTo>
                <a:lnTo>
                  <a:pt x="106053" y="4611"/>
                </a:lnTo>
                <a:cubicBezTo>
                  <a:pt x="107827" y="1990"/>
                  <a:pt x="110918" y="1949"/>
                  <a:pt x="111053" y="1949"/>
                </a:cubicBezTo>
                <a:lnTo>
                  <a:pt x="124830" y="1949"/>
                </a:lnTo>
                <a:lnTo>
                  <a:pt x="124830"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6" name="Google Shape;266;p23"/>
          <p:cNvSpPr/>
          <p:nvPr/>
        </p:nvSpPr>
        <p:spPr>
          <a:xfrm>
            <a:off x="2118734" y="4496536"/>
            <a:ext cx="5085580" cy="72600"/>
          </a:xfrm>
          <a:custGeom>
            <a:avLst/>
            <a:gdLst/>
            <a:ahLst/>
            <a:cxnLst/>
            <a:rect l="l" t="t" r="r" b="b"/>
            <a:pathLst>
              <a:path w="179766" h="2178" extrusionOk="0">
                <a:moveTo>
                  <a:pt x="0" y="0"/>
                </a:moveTo>
                <a:lnTo>
                  <a:pt x="0" y="2178"/>
                </a:lnTo>
                <a:lnTo>
                  <a:pt x="179765" y="2178"/>
                </a:lnTo>
                <a:lnTo>
                  <a:pt x="179765"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7" name="Google Shape;267;p23"/>
          <p:cNvSpPr/>
          <p:nvPr/>
        </p:nvSpPr>
        <p:spPr>
          <a:xfrm>
            <a:off x="4894414" y="5261313"/>
            <a:ext cx="1115200" cy="1098200"/>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8" name="Google Shape;268;p23"/>
          <p:cNvSpPr/>
          <p:nvPr/>
        </p:nvSpPr>
        <p:spPr>
          <a:xfrm>
            <a:off x="7128270" y="2217194"/>
            <a:ext cx="1115229" cy="1098556"/>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9" name="Google Shape;269;p23"/>
          <p:cNvSpPr/>
          <p:nvPr/>
        </p:nvSpPr>
        <p:spPr>
          <a:xfrm>
            <a:off x="1" y="1127759"/>
            <a:ext cx="2750600" cy="5584783"/>
          </a:xfrm>
          <a:custGeom>
            <a:avLst/>
            <a:gdLst/>
            <a:ahLst/>
            <a:cxnLst/>
            <a:rect l="l" t="t" r="r" b="b"/>
            <a:pathLst>
              <a:path w="57489" h="108782" extrusionOk="0">
                <a:moveTo>
                  <a:pt x="15176" y="1"/>
                </a:moveTo>
                <a:cubicBezTo>
                  <a:pt x="6788" y="1"/>
                  <a:pt x="0" y="7098"/>
                  <a:pt x="0" y="15862"/>
                </a:cubicBezTo>
                <a:lnTo>
                  <a:pt x="0" y="92907"/>
                </a:lnTo>
                <a:cubicBezTo>
                  <a:pt x="0" y="101671"/>
                  <a:pt x="6788" y="108781"/>
                  <a:pt x="15176" y="108781"/>
                </a:cubicBezTo>
                <a:cubicBezTo>
                  <a:pt x="23563" y="108781"/>
                  <a:pt x="30351" y="101671"/>
                  <a:pt x="30351" y="92907"/>
                </a:cubicBezTo>
                <a:cubicBezTo>
                  <a:pt x="30351" y="92141"/>
                  <a:pt x="30297" y="91388"/>
                  <a:pt x="30190" y="90649"/>
                </a:cubicBezTo>
                <a:cubicBezTo>
                  <a:pt x="33147" y="89628"/>
                  <a:pt x="35687" y="87692"/>
                  <a:pt x="37529" y="85165"/>
                </a:cubicBezTo>
                <a:cubicBezTo>
                  <a:pt x="38711" y="85447"/>
                  <a:pt x="39948" y="85609"/>
                  <a:pt x="41211" y="85609"/>
                </a:cubicBezTo>
                <a:cubicBezTo>
                  <a:pt x="50204" y="85609"/>
                  <a:pt x="57489" y="77987"/>
                  <a:pt x="57489" y="68605"/>
                </a:cubicBezTo>
                <a:cubicBezTo>
                  <a:pt x="57489" y="62248"/>
                  <a:pt x="54142" y="56710"/>
                  <a:pt x="49182" y="53793"/>
                </a:cubicBezTo>
                <a:cubicBezTo>
                  <a:pt x="49223" y="53296"/>
                  <a:pt x="49249" y="52785"/>
                  <a:pt x="49249" y="52274"/>
                </a:cubicBezTo>
                <a:cubicBezTo>
                  <a:pt x="49249" y="45083"/>
                  <a:pt x="44679" y="39021"/>
                  <a:pt x="38416" y="37072"/>
                </a:cubicBezTo>
                <a:cubicBezTo>
                  <a:pt x="39773" y="35083"/>
                  <a:pt x="40566" y="32690"/>
                  <a:pt x="40566" y="30109"/>
                </a:cubicBezTo>
                <a:cubicBezTo>
                  <a:pt x="40566" y="23967"/>
                  <a:pt x="36077" y="18872"/>
                  <a:pt x="30203" y="17932"/>
                </a:cubicBezTo>
                <a:cubicBezTo>
                  <a:pt x="30297" y="17260"/>
                  <a:pt x="30351" y="16561"/>
                  <a:pt x="30351" y="15862"/>
                </a:cubicBezTo>
                <a:cubicBezTo>
                  <a:pt x="30351" y="7098"/>
                  <a:pt x="23563" y="1"/>
                  <a:pt x="15176" y="1"/>
                </a:cubicBez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70" name="Google Shape;270;p23"/>
          <p:cNvSpPr/>
          <p:nvPr/>
        </p:nvSpPr>
        <p:spPr>
          <a:xfrm>
            <a:off x="7204314" y="4021344"/>
            <a:ext cx="1115287" cy="1098405"/>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 name="Circle: Hollow 1">
            <a:extLst>
              <a:ext uri="{FF2B5EF4-FFF2-40B4-BE49-F238E27FC236}">
                <a16:creationId xmlns:a16="http://schemas.microsoft.com/office/drawing/2014/main" id="{D599118D-F19D-E016-F5CA-143281177869}"/>
              </a:ext>
            </a:extLst>
          </p:cNvPr>
          <p:cNvSpPr/>
          <p:nvPr/>
        </p:nvSpPr>
        <p:spPr>
          <a:xfrm>
            <a:off x="-2981552" y="1829571"/>
            <a:ext cx="4649970" cy="4490720"/>
          </a:xfrm>
          <a:prstGeom prst="donut">
            <a:avLst>
              <a:gd name="adj" fmla="val 20738"/>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Rectangle: Rounded Corners 2">
            <a:extLst>
              <a:ext uri="{FF2B5EF4-FFF2-40B4-BE49-F238E27FC236}">
                <a16:creationId xmlns:a16="http://schemas.microsoft.com/office/drawing/2014/main" id="{5D4B1563-62C4-EB0C-4312-6B32B3B1BFB2}"/>
              </a:ext>
            </a:extLst>
          </p:cNvPr>
          <p:cNvSpPr/>
          <p:nvPr/>
        </p:nvSpPr>
        <p:spPr>
          <a:xfrm>
            <a:off x="91989" y="3405043"/>
            <a:ext cx="2162686" cy="1315056"/>
          </a:xfrm>
          <a:prstGeom prst="roundRect">
            <a:avLst/>
          </a:prstGeom>
          <a:solidFill>
            <a:srgbClr val="FFE3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lumMod val="85000"/>
                    <a:lumOff val="15000"/>
                  </a:schemeClr>
                </a:solidFill>
              </a:rPr>
              <a:t>COLLECTION</a:t>
            </a:r>
          </a:p>
        </p:txBody>
      </p:sp>
      <p:sp>
        <p:nvSpPr>
          <p:cNvPr id="4" name="TextBox 3">
            <a:extLst>
              <a:ext uri="{FF2B5EF4-FFF2-40B4-BE49-F238E27FC236}">
                <a16:creationId xmlns:a16="http://schemas.microsoft.com/office/drawing/2014/main" id="{F319CDE9-6268-835A-9349-659E7BAB29A7}"/>
              </a:ext>
            </a:extLst>
          </p:cNvPr>
          <p:cNvSpPr txBox="1"/>
          <p:nvPr/>
        </p:nvSpPr>
        <p:spPr>
          <a:xfrm>
            <a:off x="13397" y="5211821"/>
            <a:ext cx="1230963" cy="369332"/>
          </a:xfrm>
          <a:prstGeom prst="rect">
            <a:avLst/>
          </a:prstGeom>
          <a:noFill/>
        </p:spPr>
        <p:txBody>
          <a:bodyPr wrap="square" rtlCol="0">
            <a:spAutoFit/>
          </a:bodyPr>
          <a:lstStyle/>
          <a:p>
            <a:r>
              <a:rPr lang="en-US" b="1" dirty="0"/>
              <a:t>STORAGE</a:t>
            </a:r>
          </a:p>
        </p:txBody>
      </p:sp>
      <p:sp>
        <p:nvSpPr>
          <p:cNvPr id="5" name="TextBox 4">
            <a:extLst>
              <a:ext uri="{FF2B5EF4-FFF2-40B4-BE49-F238E27FC236}">
                <a16:creationId xmlns:a16="http://schemas.microsoft.com/office/drawing/2014/main" id="{55FDC963-70BA-0D09-EDE7-492C73936190}"/>
              </a:ext>
            </a:extLst>
          </p:cNvPr>
          <p:cNvSpPr txBox="1"/>
          <p:nvPr/>
        </p:nvSpPr>
        <p:spPr>
          <a:xfrm>
            <a:off x="-1107439" y="5730241"/>
            <a:ext cx="1447560" cy="369332"/>
          </a:xfrm>
          <a:prstGeom prst="rect">
            <a:avLst/>
          </a:prstGeom>
          <a:noFill/>
        </p:spPr>
        <p:txBody>
          <a:bodyPr wrap="square" rtlCol="0">
            <a:spAutoFit/>
          </a:bodyPr>
          <a:lstStyle/>
          <a:p>
            <a:r>
              <a:rPr lang="en-US" b="1" dirty="0"/>
              <a:t>PROCESSING</a:t>
            </a:r>
          </a:p>
        </p:txBody>
      </p:sp>
      <p:sp>
        <p:nvSpPr>
          <p:cNvPr id="6" name="TextBox 5">
            <a:extLst>
              <a:ext uri="{FF2B5EF4-FFF2-40B4-BE49-F238E27FC236}">
                <a16:creationId xmlns:a16="http://schemas.microsoft.com/office/drawing/2014/main" id="{055286BC-2E42-62CF-35A7-CF777D30CC00}"/>
              </a:ext>
            </a:extLst>
          </p:cNvPr>
          <p:cNvSpPr txBox="1"/>
          <p:nvPr/>
        </p:nvSpPr>
        <p:spPr>
          <a:xfrm>
            <a:off x="4846222" y="2545908"/>
            <a:ext cx="1542905" cy="338554"/>
          </a:xfrm>
          <a:prstGeom prst="rect">
            <a:avLst/>
          </a:prstGeom>
          <a:noFill/>
        </p:spPr>
        <p:txBody>
          <a:bodyPr wrap="square" rtlCol="0">
            <a:spAutoFit/>
          </a:bodyPr>
          <a:lstStyle/>
          <a:p>
            <a:r>
              <a:rPr lang="en-US" sz="1600" b="1" i="0" u="none" strike="noStrike" baseline="0" dirty="0">
                <a:solidFill>
                  <a:srgbClr val="444848"/>
                </a:solidFill>
              </a:rPr>
              <a:t>Amazon Kinesis</a:t>
            </a:r>
            <a:endParaRPr lang="en-US" sz="1600" b="1" dirty="0"/>
          </a:p>
        </p:txBody>
      </p:sp>
      <p:sp>
        <p:nvSpPr>
          <p:cNvPr id="7" name="TextBox 6">
            <a:extLst>
              <a:ext uri="{FF2B5EF4-FFF2-40B4-BE49-F238E27FC236}">
                <a16:creationId xmlns:a16="http://schemas.microsoft.com/office/drawing/2014/main" id="{594A32A5-A575-93C2-B50D-E10DB67EFCED}"/>
              </a:ext>
            </a:extLst>
          </p:cNvPr>
          <p:cNvSpPr txBox="1"/>
          <p:nvPr/>
        </p:nvSpPr>
        <p:spPr>
          <a:xfrm>
            <a:off x="7019515" y="3277755"/>
            <a:ext cx="1542905" cy="338554"/>
          </a:xfrm>
          <a:prstGeom prst="rect">
            <a:avLst/>
          </a:prstGeom>
          <a:noFill/>
        </p:spPr>
        <p:txBody>
          <a:bodyPr wrap="square" rtlCol="0">
            <a:spAutoFit/>
          </a:bodyPr>
          <a:lstStyle/>
          <a:p>
            <a:r>
              <a:rPr lang="en-US" sz="1600" b="1" dirty="0">
                <a:solidFill>
                  <a:srgbClr val="444848"/>
                </a:solidFill>
              </a:rPr>
              <a:t>AWS IoT Core</a:t>
            </a:r>
            <a:endParaRPr lang="en-US" sz="1600" b="1" dirty="0"/>
          </a:p>
        </p:txBody>
      </p:sp>
      <p:pic>
        <p:nvPicPr>
          <p:cNvPr id="6150" name="Picture 6" descr="AWS Snowball Edge - Petabyte-Scale Data Transport with Compute">
            <a:extLst>
              <a:ext uri="{FF2B5EF4-FFF2-40B4-BE49-F238E27FC236}">
                <a16:creationId xmlns:a16="http://schemas.microsoft.com/office/drawing/2014/main" id="{0233935F-5FCB-18B5-0DF2-C571F11761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4313" y="4166393"/>
            <a:ext cx="1115287" cy="805485"/>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a:extLst>
              <a:ext uri="{FF2B5EF4-FFF2-40B4-BE49-F238E27FC236}">
                <a16:creationId xmlns:a16="http://schemas.microsoft.com/office/drawing/2014/main" id="{BEBAFF51-394B-EF67-A127-89E601E3A3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70869" y="2141844"/>
            <a:ext cx="1248731" cy="1248731"/>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F93894F-E2E8-DFD3-CBE0-90A431FEAC3D}"/>
              </a:ext>
            </a:extLst>
          </p:cNvPr>
          <p:cNvSpPr txBox="1"/>
          <p:nvPr/>
        </p:nvSpPr>
        <p:spPr>
          <a:xfrm>
            <a:off x="7204313" y="5092036"/>
            <a:ext cx="1542905" cy="338554"/>
          </a:xfrm>
          <a:prstGeom prst="rect">
            <a:avLst/>
          </a:prstGeom>
          <a:noFill/>
        </p:spPr>
        <p:txBody>
          <a:bodyPr wrap="square" rtlCol="0">
            <a:spAutoFit/>
          </a:bodyPr>
          <a:lstStyle/>
          <a:p>
            <a:r>
              <a:rPr lang="en-US" sz="1600" b="1" dirty="0">
                <a:solidFill>
                  <a:srgbClr val="444848"/>
                </a:solidFill>
              </a:rPr>
              <a:t>AWS DMS</a:t>
            </a:r>
            <a:endParaRPr lang="en-US" sz="1600" b="1" dirty="0"/>
          </a:p>
        </p:txBody>
      </p:sp>
      <p:pic>
        <p:nvPicPr>
          <p:cNvPr id="6158" name="Picture 14" descr="Amazon SQS | Netreo">
            <a:extLst>
              <a:ext uri="{FF2B5EF4-FFF2-40B4-BE49-F238E27FC236}">
                <a16:creationId xmlns:a16="http://schemas.microsoft.com/office/drawing/2014/main" id="{D8CEB43F-81B7-2404-774B-A53F84B7AA8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04335" y="5376500"/>
            <a:ext cx="710089" cy="84864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7E2D8E4-0A57-5BD4-46C3-DC3B09B1D31D}"/>
              </a:ext>
            </a:extLst>
          </p:cNvPr>
          <p:cNvSpPr txBox="1"/>
          <p:nvPr/>
        </p:nvSpPr>
        <p:spPr>
          <a:xfrm>
            <a:off x="4930221" y="6320291"/>
            <a:ext cx="1079393" cy="338554"/>
          </a:xfrm>
          <a:prstGeom prst="rect">
            <a:avLst/>
          </a:prstGeom>
          <a:noFill/>
        </p:spPr>
        <p:txBody>
          <a:bodyPr wrap="square" rtlCol="0">
            <a:spAutoFit/>
          </a:bodyPr>
          <a:lstStyle/>
          <a:p>
            <a:r>
              <a:rPr lang="en-US" sz="1600" b="1" dirty="0">
                <a:solidFill>
                  <a:srgbClr val="444848"/>
                </a:solidFill>
              </a:rPr>
              <a:t>AWS SQS</a:t>
            </a:r>
            <a:endParaRPr lang="en-US" sz="1600" b="1" dirty="0"/>
          </a:p>
        </p:txBody>
      </p:sp>
      <p:sp>
        <p:nvSpPr>
          <p:cNvPr id="10" name="Google Shape;266;p23">
            <a:extLst>
              <a:ext uri="{FF2B5EF4-FFF2-40B4-BE49-F238E27FC236}">
                <a16:creationId xmlns:a16="http://schemas.microsoft.com/office/drawing/2014/main" id="{2E7A3572-4CA6-DE88-BD4D-940F21FE58B8}"/>
              </a:ext>
            </a:extLst>
          </p:cNvPr>
          <p:cNvSpPr/>
          <p:nvPr/>
        </p:nvSpPr>
        <p:spPr>
          <a:xfrm>
            <a:off x="2303432" y="3793317"/>
            <a:ext cx="7216488" cy="77064"/>
          </a:xfrm>
          <a:custGeom>
            <a:avLst/>
            <a:gdLst/>
            <a:ahLst/>
            <a:cxnLst/>
            <a:rect l="l" t="t" r="r" b="b"/>
            <a:pathLst>
              <a:path w="179766" h="2178" extrusionOk="0">
                <a:moveTo>
                  <a:pt x="0" y="0"/>
                </a:moveTo>
                <a:lnTo>
                  <a:pt x="0" y="2178"/>
                </a:lnTo>
                <a:lnTo>
                  <a:pt x="179765" y="2178"/>
                </a:lnTo>
                <a:lnTo>
                  <a:pt x="179765"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11" name="Google Shape;270;p23">
            <a:extLst>
              <a:ext uri="{FF2B5EF4-FFF2-40B4-BE49-F238E27FC236}">
                <a16:creationId xmlns:a16="http://schemas.microsoft.com/office/drawing/2014/main" id="{1C37D6D5-3CBC-4280-A5F3-966A4BE3557F}"/>
              </a:ext>
            </a:extLst>
          </p:cNvPr>
          <p:cNvSpPr/>
          <p:nvPr/>
        </p:nvSpPr>
        <p:spPr>
          <a:xfrm>
            <a:off x="9517445" y="3277755"/>
            <a:ext cx="1115287" cy="1098405"/>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pic>
        <p:nvPicPr>
          <p:cNvPr id="6160" name="Picture 16" descr="Networking, aws, direct, connect, compute, copy icon - Free download">
            <a:extLst>
              <a:ext uri="{FF2B5EF4-FFF2-40B4-BE49-F238E27FC236}">
                <a16:creationId xmlns:a16="http://schemas.microsoft.com/office/drawing/2014/main" id="{EF17875D-6DA5-AA67-3F87-E1EA297083C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36350" y="3190041"/>
            <a:ext cx="1273832" cy="127383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3751DCD4-1AA2-D921-F76D-CF816C775DCC}"/>
              </a:ext>
            </a:extLst>
          </p:cNvPr>
          <p:cNvSpPr txBox="1"/>
          <p:nvPr/>
        </p:nvSpPr>
        <p:spPr>
          <a:xfrm>
            <a:off x="9095381" y="4364193"/>
            <a:ext cx="1982021" cy="338554"/>
          </a:xfrm>
          <a:prstGeom prst="rect">
            <a:avLst/>
          </a:prstGeom>
          <a:noFill/>
        </p:spPr>
        <p:txBody>
          <a:bodyPr wrap="square" rtlCol="0">
            <a:spAutoFit/>
          </a:bodyPr>
          <a:lstStyle/>
          <a:p>
            <a:r>
              <a:rPr lang="en-US" sz="1600" b="1" dirty="0">
                <a:solidFill>
                  <a:srgbClr val="444848"/>
                </a:solidFill>
              </a:rPr>
              <a:t>AWS Direct Connect</a:t>
            </a:r>
            <a:endParaRPr lang="en-US" sz="1600" b="1" dirty="0"/>
          </a:p>
        </p:txBody>
      </p:sp>
      <p:sp>
        <p:nvSpPr>
          <p:cNvPr id="14" name="Google Shape;264;p23">
            <a:extLst>
              <a:ext uri="{FF2B5EF4-FFF2-40B4-BE49-F238E27FC236}">
                <a16:creationId xmlns:a16="http://schemas.microsoft.com/office/drawing/2014/main" id="{77BFED79-3CDC-E666-5121-C4E2751D7940}"/>
              </a:ext>
            </a:extLst>
          </p:cNvPr>
          <p:cNvSpPr/>
          <p:nvPr/>
        </p:nvSpPr>
        <p:spPr>
          <a:xfrm>
            <a:off x="5066391" y="1482309"/>
            <a:ext cx="1115200" cy="1098667"/>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pic>
        <p:nvPicPr>
          <p:cNvPr id="15" name="Picture 8" descr="List of Data Outputs | Fluentd">
            <a:extLst>
              <a:ext uri="{FF2B5EF4-FFF2-40B4-BE49-F238E27FC236}">
                <a16:creationId xmlns:a16="http://schemas.microsoft.com/office/drawing/2014/main" id="{B8BBA686-8E6F-E610-8F14-7E6A7A732E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08789" y="1519159"/>
            <a:ext cx="1018401" cy="10184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1"/>
                                        </p:tgtEl>
                                        <p:attrNameLst>
                                          <p:attrName>style.visibility</p:attrName>
                                        </p:attrNameLst>
                                      </p:cBhvr>
                                      <p:to>
                                        <p:strVal val="visible"/>
                                      </p:to>
                                    </p:set>
                                    <p:anim calcmode="lin" valueType="num">
                                      <p:cBhvr additive="base">
                                        <p:cTn id="7" dur="500" fill="hold"/>
                                        <p:tgtEl>
                                          <p:spTgt spid="261"/>
                                        </p:tgtEl>
                                        <p:attrNameLst>
                                          <p:attrName>ppt_x</p:attrName>
                                        </p:attrNameLst>
                                      </p:cBhvr>
                                      <p:tavLst>
                                        <p:tav tm="0">
                                          <p:val>
                                            <p:strVal val="#ppt_x"/>
                                          </p:val>
                                        </p:tav>
                                        <p:tav tm="100000">
                                          <p:val>
                                            <p:strVal val="#ppt_x"/>
                                          </p:val>
                                        </p:tav>
                                      </p:tavLst>
                                    </p:anim>
                                    <p:anim calcmode="lin" valueType="num">
                                      <p:cBhvr additive="base">
                                        <p:cTn id="8" dur="500" fill="hold"/>
                                        <p:tgtEl>
                                          <p:spTgt spid="26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6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262"/>
                                        </p:tgtEl>
                                        <p:attrNameLst>
                                          <p:attrName>style.visibility</p:attrName>
                                        </p:attrNameLst>
                                      </p:cBhvr>
                                      <p:to>
                                        <p:strVal val="visible"/>
                                      </p:to>
                                    </p:set>
                                    <p:animEffect transition="in" filter="wipe(left)">
                                      <p:cBhvr>
                                        <p:cTn id="27" dur="500"/>
                                        <p:tgtEl>
                                          <p:spTgt spid="262"/>
                                        </p:tgtEl>
                                      </p:cBhvr>
                                    </p:animEffect>
                                  </p:childTnLst>
                                </p:cTn>
                              </p:par>
                              <p:par>
                                <p:cTn id="28" presetID="22" presetClass="entr" presetSubtype="8" fill="hold"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wipe(left)">
                                      <p:cBhvr>
                                        <p:cTn id="30" dur="500"/>
                                        <p:tgtEl>
                                          <p:spTgt spid="1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wipe(left)">
                                      <p:cBhvr>
                                        <p:cTn id="33" dur="500"/>
                                        <p:tgtEl>
                                          <p:spTgt spid="14"/>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wipe(left)">
                                      <p:cBhvr>
                                        <p:cTn id="36" dur="500"/>
                                        <p:tgtEl>
                                          <p:spTgt spid="6"/>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265"/>
                                        </p:tgtEl>
                                        <p:attrNameLst>
                                          <p:attrName>style.visibility</p:attrName>
                                        </p:attrNameLst>
                                      </p:cBhvr>
                                      <p:to>
                                        <p:strVal val="visible"/>
                                      </p:to>
                                    </p:set>
                                    <p:animEffect transition="in" filter="wipe(left)">
                                      <p:cBhvr>
                                        <p:cTn id="39" dur="500"/>
                                        <p:tgtEl>
                                          <p:spTgt spid="265"/>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268"/>
                                        </p:tgtEl>
                                        <p:attrNameLst>
                                          <p:attrName>style.visibility</p:attrName>
                                        </p:attrNameLst>
                                      </p:cBhvr>
                                      <p:to>
                                        <p:strVal val="visible"/>
                                      </p:to>
                                    </p:set>
                                    <p:animEffect transition="in" filter="wipe(left)">
                                      <p:cBhvr>
                                        <p:cTn id="42" dur="500"/>
                                        <p:tgtEl>
                                          <p:spTgt spid="268"/>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wipe(left)">
                                      <p:cBhvr>
                                        <p:cTn id="45" dur="500"/>
                                        <p:tgtEl>
                                          <p:spTgt spid="7"/>
                                        </p:tgtEl>
                                      </p:cBhvr>
                                    </p:animEffect>
                                  </p:childTnLst>
                                </p:cTn>
                              </p:par>
                              <p:par>
                                <p:cTn id="46" presetID="22" presetClass="entr" presetSubtype="8" fill="hold" nodeType="withEffect">
                                  <p:stCondLst>
                                    <p:cond delay="0"/>
                                  </p:stCondLst>
                                  <p:childTnLst>
                                    <p:set>
                                      <p:cBhvr>
                                        <p:cTn id="47" dur="1" fill="hold">
                                          <p:stCondLst>
                                            <p:cond delay="0"/>
                                          </p:stCondLst>
                                        </p:cTn>
                                        <p:tgtEl>
                                          <p:spTgt spid="6154"/>
                                        </p:tgtEl>
                                        <p:attrNameLst>
                                          <p:attrName>style.visibility</p:attrName>
                                        </p:attrNameLst>
                                      </p:cBhvr>
                                      <p:to>
                                        <p:strVal val="visible"/>
                                      </p:to>
                                    </p:set>
                                    <p:animEffect transition="in" filter="wipe(left)">
                                      <p:cBhvr>
                                        <p:cTn id="48" dur="500"/>
                                        <p:tgtEl>
                                          <p:spTgt spid="6154"/>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left)">
                                      <p:cBhvr>
                                        <p:cTn id="51" dur="500"/>
                                        <p:tgtEl>
                                          <p:spTgt spid="10"/>
                                        </p:tgtEl>
                                      </p:cBhvr>
                                    </p:animEffect>
                                  </p:childTnLst>
                                </p:cTn>
                              </p:par>
                              <p:par>
                                <p:cTn id="52" presetID="22" presetClass="entr" presetSubtype="8" fill="hold" nodeType="withEffect">
                                  <p:stCondLst>
                                    <p:cond delay="0"/>
                                  </p:stCondLst>
                                  <p:childTnLst>
                                    <p:set>
                                      <p:cBhvr>
                                        <p:cTn id="53" dur="1" fill="hold">
                                          <p:stCondLst>
                                            <p:cond delay="0"/>
                                          </p:stCondLst>
                                        </p:cTn>
                                        <p:tgtEl>
                                          <p:spTgt spid="6160"/>
                                        </p:tgtEl>
                                        <p:attrNameLst>
                                          <p:attrName>style.visibility</p:attrName>
                                        </p:attrNameLst>
                                      </p:cBhvr>
                                      <p:to>
                                        <p:strVal val="visible"/>
                                      </p:to>
                                    </p:set>
                                    <p:animEffect transition="in" filter="wipe(left)">
                                      <p:cBhvr>
                                        <p:cTn id="54" dur="500"/>
                                        <p:tgtEl>
                                          <p:spTgt spid="6160"/>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wipe(left)">
                                      <p:cBhvr>
                                        <p:cTn id="57" dur="500"/>
                                        <p:tgtEl>
                                          <p:spTgt spid="11"/>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wipe(left)">
                                      <p:cBhvr>
                                        <p:cTn id="60" dur="500"/>
                                        <p:tgtEl>
                                          <p:spTgt spid="12"/>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266"/>
                                        </p:tgtEl>
                                        <p:attrNameLst>
                                          <p:attrName>style.visibility</p:attrName>
                                        </p:attrNameLst>
                                      </p:cBhvr>
                                      <p:to>
                                        <p:strVal val="visible"/>
                                      </p:to>
                                    </p:set>
                                    <p:animEffect transition="in" filter="wipe(left)">
                                      <p:cBhvr>
                                        <p:cTn id="63" dur="500"/>
                                        <p:tgtEl>
                                          <p:spTgt spid="266"/>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270"/>
                                        </p:tgtEl>
                                        <p:attrNameLst>
                                          <p:attrName>style.visibility</p:attrName>
                                        </p:attrNameLst>
                                      </p:cBhvr>
                                      <p:to>
                                        <p:strVal val="visible"/>
                                      </p:to>
                                    </p:set>
                                    <p:animEffect transition="in" filter="wipe(left)">
                                      <p:cBhvr>
                                        <p:cTn id="66" dur="500"/>
                                        <p:tgtEl>
                                          <p:spTgt spid="270"/>
                                        </p:tgtEl>
                                      </p:cBhvr>
                                    </p:animEffect>
                                  </p:childTnLst>
                                </p:cTn>
                              </p:par>
                              <p:par>
                                <p:cTn id="67" presetID="22" presetClass="entr" presetSubtype="8" fill="hold" nodeType="withEffect">
                                  <p:stCondLst>
                                    <p:cond delay="0"/>
                                  </p:stCondLst>
                                  <p:childTnLst>
                                    <p:set>
                                      <p:cBhvr>
                                        <p:cTn id="68" dur="1" fill="hold">
                                          <p:stCondLst>
                                            <p:cond delay="0"/>
                                          </p:stCondLst>
                                        </p:cTn>
                                        <p:tgtEl>
                                          <p:spTgt spid="6150"/>
                                        </p:tgtEl>
                                        <p:attrNameLst>
                                          <p:attrName>style.visibility</p:attrName>
                                        </p:attrNameLst>
                                      </p:cBhvr>
                                      <p:to>
                                        <p:strVal val="visible"/>
                                      </p:to>
                                    </p:set>
                                    <p:animEffect transition="in" filter="wipe(left)">
                                      <p:cBhvr>
                                        <p:cTn id="69" dur="500"/>
                                        <p:tgtEl>
                                          <p:spTgt spid="6150"/>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8"/>
                                        </p:tgtEl>
                                        <p:attrNameLst>
                                          <p:attrName>style.visibility</p:attrName>
                                        </p:attrNameLst>
                                      </p:cBhvr>
                                      <p:to>
                                        <p:strVal val="visible"/>
                                      </p:to>
                                    </p:set>
                                    <p:animEffect transition="in" filter="wipe(left)">
                                      <p:cBhvr>
                                        <p:cTn id="72" dur="500"/>
                                        <p:tgtEl>
                                          <p:spTgt spid="8"/>
                                        </p:tgtEl>
                                      </p:cBhvr>
                                    </p:animEffect>
                                  </p:childTnLst>
                                </p:cTn>
                              </p:par>
                              <p:par>
                                <p:cTn id="73" presetID="22" presetClass="entr" presetSubtype="8" fill="hold" nodeType="withEffect">
                                  <p:stCondLst>
                                    <p:cond delay="0"/>
                                  </p:stCondLst>
                                  <p:childTnLst>
                                    <p:set>
                                      <p:cBhvr>
                                        <p:cTn id="74" dur="1" fill="hold">
                                          <p:stCondLst>
                                            <p:cond delay="0"/>
                                          </p:stCondLst>
                                        </p:cTn>
                                        <p:tgtEl>
                                          <p:spTgt spid="6158"/>
                                        </p:tgtEl>
                                        <p:attrNameLst>
                                          <p:attrName>style.visibility</p:attrName>
                                        </p:attrNameLst>
                                      </p:cBhvr>
                                      <p:to>
                                        <p:strVal val="visible"/>
                                      </p:to>
                                    </p:set>
                                    <p:animEffect transition="in" filter="wipe(left)">
                                      <p:cBhvr>
                                        <p:cTn id="75" dur="500"/>
                                        <p:tgtEl>
                                          <p:spTgt spid="6158"/>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267"/>
                                        </p:tgtEl>
                                        <p:attrNameLst>
                                          <p:attrName>style.visibility</p:attrName>
                                        </p:attrNameLst>
                                      </p:cBhvr>
                                      <p:to>
                                        <p:strVal val="visible"/>
                                      </p:to>
                                    </p:set>
                                    <p:animEffect transition="in" filter="wipe(left)">
                                      <p:cBhvr>
                                        <p:cTn id="78" dur="500"/>
                                        <p:tgtEl>
                                          <p:spTgt spid="267"/>
                                        </p:tgtEl>
                                      </p:cBhvr>
                                    </p:animEffect>
                                  </p:childTnLst>
                                </p:cTn>
                              </p:par>
                              <p:par>
                                <p:cTn id="79" presetID="22" presetClass="entr" presetSubtype="8" fill="hold" grpId="0" nodeType="withEffect">
                                  <p:stCondLst>
                                    <p:cond delay="0"/>
                                  </p:stCondLst>
                                  <p:childTnLst>
                                    <p:set>
                                      <p:cBhvr>
                                        <p:cTn id="80" dur="1" fill="hold">
                                          <p:stCondLst>
                                            <p:cond delay="0"/>
                                          </p:stCondLst>
                                        </p:cTn>
                                        <p:tgtEl>
                                          <p:spTgt spid="9"/>
                                        </p:tgtEl>
                                        <p:attrNameLst>
                                          <p:attrName>style.visibility</p:attrName>
                                        </p:attrNameLst>
                                      </p:cBhvr>
                                      <p:to>
                                        <p:strVal val="visible"/>
                                      </p:to>
                                    </p:set>
                                    <p:animEffect transition="in" filter="wipe(left)">
                                      <p:cBhvr>
                                        <p:cTn id="81" dur="500"/>
                                        <p:tgtEl>
                                          <p:spTgt spid="9"/>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263"/>
                                        </p:tgtEl>
                                        <p:attrNameLst>
                                          <p:attrName>style.visibility</p:attrName>
                                        </p:attrNameLst>
                                      </p:cBhvr>
                                      <p:to>
                                        <p:strVal val="visible"/>
                                      </p:to>
                                    </p:set>
                                    <p:animEffect transition="in" filter="wipe(left)">
                                      <p:cBhvr>
                                        <p:cTn id="84" dur="500"/>
                                        <p:tgtEl>
                                          <p:spTgt spid="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p:bldP spid="262" grpId="0" animBg="1"/>
      <p:bldP spid="263" grpId="0" animBg="1"/>
      <p:bldP spid="265" grpId="0" animBg="1"/>
      <p:bldP spid="266" grpId="0" animBg="1"/>
      <p:bldP spid="267" grpId="0" animBg="1"/>
      <p:bldP spid="268" grpId="0" animBg="1"/>
      <p:bldP spid="269" grpId="0" animBg="1"/>
      <p:bldP spid="270" grpId="0" animBg="1"/>
      <p:bldP spid="2" grpId="0" animBg="1"/>
      <p:bldP spid="3" grpId="0" animBg="1"/>
      <p:bldP spid="4" grpId="0"/>
      <p:bldP spid="5" grpId="0"/>
      <p:bldP spid="6" grpId="0"/>
      <p:bldP spid="7" grpId="0"/>
      <p:bldP spid="8" grpId="0"/>
      <p:bldP spid="9" grpId="0"/>
      <p:bldP spid="10" grpId="0" animBg="1"/>
      <p:bldP spid="11" grpId="0" animBg="1"/>
      <p:bldP spid="12" grpId="0"/>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3"/>
          <p:cNvSpPr txBox="1">
            <a:spLocks noGrp="1"/>
          </p:cNvSpPr>
          <p:nvPr>
            <p:ph type="title"/>
          </p:nvPr>
        </p:nvSpPr>
        <p:spPr>
          <a:xfrm>
            <a:off x="830514" y="187151"/>
            <a:ext cx="7077177" cy="763600"/>
          </a:xfrm>
          <a:prstGeom prst="rect">
            <a:avLst/>
          </a:prstGeom>
        </p:spPr>
        <p:txBody>
          <a:bodyPr spcFirstLastPara="1" vert="horz" wrap="square" lIns="121900" tIns="121900" rIns="121900" bIns="121900" rtlCol="0" anchor="t" anchorCtr="0">
            <a:noAutofit/>
          </a:bodyPr>
          <a:lstStyle/>
          <a:p>
            <a:pPr>
              <a:spcBef>
                <a:spcPts val="0"/>
              </a:spcBef>
            </a:pPr>
            <a:r>
              <a:rPr lang="en" dirty="0"/>
              <a:t>AWS Data Engineering Layers</a:t>
            </a:r>
            <a:endParaRPr dirty="0"/>
          </a:p>
        </p:txBody>
      </p:sp>
      <p:sp>
        <p:nvSpPr>
          <p:cNvPr id="263" name="Google Shape;263;p23"/>
          <p:cNvSpPr/>
          <p:nvPr/>
        </p:nvSpPr>
        <p:spPr>
          <a:xfrm>
            <a:off x="2447208" y="4179275"/>
            <a:ext cx="2750600" cy="1366300"/>
          </a:xfrm>
          <a:custGeom>
            <a:avLst/>
            <a:gdLst/>
            <a:ahLst/>
            <a:cxnLst/>
            <a:rect l="l" t="t" r="r" b="b"/>
            <a:pathLst>
              <a:path w="82518" h="46925" extrusionOk="0">
                <a:moveTo>
                  <a:pt x="2219" y="0"/>
                </a:moveTo>
                <a:lnTo>
                  <a:pt x="1" y="1089"/>
                </a:lnTo>
                <a:lnTo>
                  <a:pt x="27529" y="41493"/>
                </a:lnTo>
                <a:cubicBezTo>
                  <a:pt x="30917" y="46678"/>
                  <a:pt x="36756" y="46925"/>
                  <a:pt x="37721" y="46925"/>
                </a:cubicBezTo>
                <a:cubicBezTo>
                  <a:pt x="37767" y="46925"/>
                  <a:pt x="37802" y="46924"/>
                  <a:pt x="37825" y="46924"/>
                </a:cubicBezTo>
                <a:lnTo>
                  <a:pt x="82517" y="46924"/>
                </a:lnTo>
                <a:lnTo>
                  <a:pt x="82517" y="44733"/>
                </a:lnTo>
                <a:lnTo>
                  <a:pt x="37771" y="44733"/>
                </a:lnTo>
                <a:cubicBezTo>
                  <a:pt x="37767" y="44733"/>
                  <a:pt x="37762" y="44733"/>
                  <a:pt x="37755" y="44733"/>
                </a:cubicBezTo>
                <a:cubicBezTo>
                  <a:pt x="37390" y="44733"/>
                  <a:pt x="32558" y="44694"/>
                  <a:pt x="29760" y="40405"/>
                </a:cubicBezTo>
                <a:lnTo>
                  <a:pt x="2219"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5" name="Google Shape;265;p23"/>
          <p:cNvSpPr/>
          <p:nvPr/>
        </p:nvSpPr>
        <p:spPr>
          <a:xfrm>
            <a:off x="1642508" y="2064578"/>
            <a:ext cx="4972389" cy="802659"/>
          </a:xfrm>
          <a:custGeom>
            <a:avLst/>
            <a:gdLst/>
            <a:ahLst/>
            <a:cxnLst/>
            <a:rect l="l" t="t" r="r" b="b"/>
            <a:pathLst>
              <a:path w="124831" h="22381" extrusionOk="0">
                <a:moveTo>
                  <a:pt x="111053" y="0"/>
                </a:moveTo>
                <a:cubicBezTo>
                  <a:pt x="110878" y="0"/>
                  <a:pt x="106523" y="14"/>
                  <a:pt x="104077" y="3643"/>
                </a:cubicBezTo>
                <a:lnTo>
                  <a:pt x="94977" y="17232"/>
                </a:lnTo>
                <a:lnTo>
                  <a:pt x="94950" y="17326"/>
                </a:lnTo>
                <a:cubicBezTo>
                  <a:pt x="94896" y="17434"/>
                  <a:pt x="93579" y="20350"/>
                  <a:pt x="87651" y="20431"/>
                </a:cubicBezTo>
                <a:lnTo>
                  <a:pt x="0" y="20431"/>
                </a:lnTo>
                <a:lnTo>
                  <a:pt x="0" y="22380"/>
                </a:lnTo>
                <a:lnTo>
                  <a:pt x="87665" y="22380"/>
                </a:lnTo>
                <a:cubicBezTo>
                  <a:pt x="94708" y="22273"/>
                  <a:pt x="96738" y="18737"/>
                  <a:pt x="97060" y="18065"/>
                </a:cubicBezTo>
                <a:lnTo>
                  <a:pt x="106053" y="4611"/>
                </a:lnTo>
                <a:cubicBezTo>
                  <a:pt x="107827" y="1990"/>
                  <a:pt x="110918" y="1949"/>
                  <a:pt x="111053" y="1949"/>
                </a:cubicBezTo>
                <a:lnTo>
                  <a:pt x="124830" y="1949"/>
                </a:lnTo>
                <a:lnTo>
                  <a:pt x="124830"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6" name="Google Shape;266;p23"/>
          <p:cNvSpPr/>
          <p:nvPr/>
        </p:nvSpPr>
        <p:spPr>
          <a:xfrm>
            <a:off x="1993819" y="3882453"/>
            <a:ext cx="5085580" cy="72600"/>
          </a:xfrm>
          <a:custGeom>
            <a:avLst/>
            <a:gdLst/>
            <a:ahLst/>
            <a:cxnLst/>
            <a:rect l="l" t="t" r="r" b="b"/>
            <a:pathLst>
              <a:path w="179766" h="2178" extrusionOk="0">
                <a:moveTo>
                  <a:pt x="0" y="0"/>
                </a:moveTo>
                <a:lnTo>
                  <a:pt x="0" y="2178"/>
                </a:lnTo>
                <a:lnTo>
                  <a:pt x="179765" y="2178"/>
                </a:lnTo>
                <a:lnTo>
                  <a:pt x="179765"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7" name="Google Shape;267;p23"/>
          <p:cNvSpPr/>
          <p:nvPr/>
        </p:nvSpPr>
        <p:spPr>
          <a:xfrm>
            <a:off x="4930221" y="4862425"/>
            <a:ext cx="1115200" cy="1098200"/>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8" name="Google Shape;268;p23"/>
          <p:cNvSpPr/>
          <p:nvPr/>
        </p:nvSpPr>
        <p:spPr>
          <a:xfrm>
            <a:off x="6603701" y="1534541"/>
            <a:ext cx="1115229" cy="1098556"/>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9" name="Google Shape;269;p23"/>
          <p:cNvSpPr/>
          <p:nvPr/>
        </p:nvSpPr>
        <p:spPr>
          <a:xfrm>
            <a:off x="1" y="1127759"/>
            <a:ext cx="2750600" cy="5584783"/>
          </a:xfrm>
          <a:custGeom>
            <a:avLst/>
            <a:gdLst/>
            <a:ahLst/>
            <a:cxnLst/>
            <a:rect l="l" t="t" r="r" b="b"/>
            <a:pathLst>
              <a:path w="57489" h="108782" extrusionOk="0">
                <a:moveTo>
                  <a:pt x="15176" y="1"/>
                </a:moveTo>
                <a:cubicBezTo>
                  <a:pt x="6788" y="1"/>
                  <a:pt x="0" y="7098"/>
                  <a:pt x="0" y="15862"/>
                </a:cubicBezTo>
                <a:lnTo>
                  <a:pt x="0" y="92907"/>
                </a:lnTo>
                <a:cubicBezTo>
                  <a:pt x="0" y="101671"/>
                  <a:pt x="6788" y="108781"/>
                  <a:pt x="15176" y="108781"/>
                </a:cubicBezTo>
                <a:cubicBezTo>
                  <a:pt x="23563" y="108781"/>
                  <a:pt x="30351" y="101671"/>
                  <a:pt x="30351" y="92907"/>
                </a:cubicBezTo>
                <a:cubicBezTo>
                  <a:pt x="30351" y="92141"/>
                  <a:pt x="30297" y="91388"/>
                  <a:pt x="30190" y="90649"/>
                </a:cubicBezTo>
                <a:cubicBezTo>
                  <a:pt x="33147" y="89628"/>
                  <a:pt x="35687" y="87692"/>
                  <a:pt x="37529" y="85165"/>
                </a:cubicBezTo>
                <a:cubicBezTo>
                  <a:pt x="38711" y="85447"/>
                  <a:pt x="39948" y="85609"/>
                  <a:pt x="41211" y="85609"/>
                </a:cubicBezTo>
                <a:cubicBezTo>
                  <a:pt x="50204" y="85609"/>
                  <a:pt x="57489" y="77987"/>
                  <a:pt x="57489" y="68605"/>
                </a:cubicBezTo>
                <a:cubicBezTo>
                  <a:pt x="57489" y="62248"/>
                  <a:pt x="54142" y="56710"/>
                  <a:pt x="49182" y="53793"/>
                </a:cubicBezTo>
                <a:cubicBezTo>
                  <a:pt x="49223" y="53296"/>
                  <a:pt x="49249" y="52785"/>
                  <a:pt x="49249" y="52274"/>
                </a:cubicBezTo>
                <a:cubicBezTo>
                  <a:pt x="49249" y="45083"/>
                  <a:pt x="44679" y="39021"/>
                  <a:pt x="38416" y="37072"/>
                </a:cubicBezTo>
                <a:cubicBezTo>
                  <a:pt x="39773" y="35083"/>
                  <a:pt x="40566" y="32690"/>
                  <a:pt x="40566" y="30109"/>
                </a:cubicBezTo>
                <a:cubicBezTo>
                  <a:pt x="40566" y="23967"/>
                  <a:pt x="36077" y="18872"/>
                  <a:pt x="30203" y="17932"/>
                </a:cubicBezTo>
                <a:cubicBezTo>
                  <a:pt x="30297" y="17260"/>
                  <a:pt x="30351" y="16561"/>
                  <a:pt x="30351" y="15862"/>
                </a:cubicBezTo>
                <a:cubicBezTo>
                  <a:pt x="30351" y="7098"/>
                  <a:pt x="23563" y="1"/>
                  <a:pt x="15176" y="1"/>
                </a:cubicBez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70" name="Google Shape;270;p23"/>
          <p:cNvSpPr/>
          <p:nvPr/>
        </p:nvSpPr>
        <p:spPr>
          <a:xfrm>
            <a:off x="7081867" y="3394207"/>
            <a:ext cx="1115287" cy="1098405"/>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 name="Circle: Hollow 1">
            <a:extLst>
              <a:ext uri="{FF2B5EF4-FFF2-40B4-BE49-F238E27FC236}">
                <a16:creationId xmlns:a16="http://schemas.microsoft.com/office/drawing/2014/main" id="{D599118D-F19D-E016-F5CA-143281177869}"/>
              </a:ext>
            </a:extLst>
          </p:cNvPr>
          <p:cNvSpPr/>
          <p:nvPr/>
        </p:nvSpPr>
        <p:spPr>
          <a:xfrm>
            <a:off x="-2981552" y="1829571"/>
            <a:ext cx="4649970" cy="4490720"/>
          </a:xfrm>
          <a:prstGeom prst="donut">
            <a:avLst>
              <a:gd name="adj" fmla="val 20738"/>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Rectangle: Rounded Corners 2">
            <a:extLst>
              <a:ext uri="{FF2B5EF4-FFF2-40B4-BE49-F238E27FC236}">
                <a16:creationId xmlns:a16="http://schemas.microsoft.com/office/drawing/2014/main" id="{5D4B1563-62C4-EB0C-4312-6B32B3B1BFB2}"/>
              </a:ext>
            </a:extLst>
          </p:cNvPr>
          <p:cNvSpPr/>
          <p:nvPr/>
        </p:nvSpPr>
        <p:spPr>
          <a:xfrm>
            <a:off x="91989" y="3405043"/>
            <a:ext cx="2162686" cy="1315056"/>
          </a:xfrm>
          <a:prstGeom prst="roundRect">
            <a:avLst/>
          </a:prstGeom>
          <a:solidFill>
            <a:srgbClr val="FFE3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lumMod val="85000"/>
                    <a:lumOff val="15000"/>
                  </a:schemeClr>
                </a:solidFill>
              </a:rPr>
              <a:t>STORAGE</a:t>
            </a:r>
          </a:p>
        </p:txBody>
      </p:sp>
      <p:sp>
        <p:nvSpPr>
          <p:cNvPr id="4" name="TextBox 3">
            <a:extLst>
              <a:ext uri="{FF2B5EF4-FFF2-40B4-BE49-F238E27FC236}">
                <a16:creationId xmlns:a16="http://schemas.microsoft.com/office/drawing/2014/main" id="{F319CDE9-6268-835A-9349-659E7BAB29A7}"/>
              </a:ext>
            </a:extLst>
          </p:cNvPr>
          <p:cNvSpPr txBox="1"/>
          <p:nvPr/>
        </p:nvSpPr>
        <p:spPr>
          <a:xfrm>
            <a:off x="-1601388" y="5730241"/>
            <a:ext cx="1230963" cy="369332"/>
          </a:xfrm>
          <a:prstGeom prst="rect">
            <a:avLst/>
          </a:prstGeom>
          <a:noFill/>
        </p:spPr>
        <p:txBody>
          <a:bodyPr wrap="square" rtlCol="0">
            <a:spAutoFit/>
          </a:bodyPr>
          <a:lstStyle/>
          <a:p>
            <a:r>
              <a:rPr lang="en-US" b="1" dirty="0"/>
              <a:t>ANALYSIS</a:t>
            </a:r>
          </a:p>
        </p:txBody>
      </p:sp>
      <p:sp>
        <p:nvSpPr>
          <p:cNvPr id="5" name="TextBox 4">
            <a:extLst>
              <a:ext uri="{FF2B5EF4-FFF2-40B4-BE49-F238E27FC236}">
                <a16:creationId xmlns:a16="http://schemas.microsoft.com/office/drawing/2014/main" id="{55FDC963-70BA-0D09-EDE7-492C73936190}"/>
              </a:ext>
            </a:extLst>
          </p:cNvPr>
          <p:cNvSpPr txBox="1"/>
          <p:nvPr/>
        </p:nvSpPr>
        <p:spPr>
          <a:xfrm>
            <a:off x="-325400" y="5360909"/>
            <a:ext cx="1447560" cy="369332"/>
          </a:xfrm>
          <a:prstGeom prst="rect">
            <a:avLst/>
          </a:prstGeom>
          <a:noFill/>
        </p:spPr>
        <p:txBody>
          <a:bodyPr wrap="square" rtlCol="0">
            <a:spAutoFit/>
          </a:bodyPr>
          <a:lstStyle/>
          <a:p>
            <a:r>
              <a:rPr lang="en-US" b="1" dirty="0"/>
              <a:t>PROCESSING</a:t>
            </a:r>
          </a:p>
        </p:txBody>
      </p:sp>
      <p:sp>
        <p:nvSpPr>
          <p:cNvPr id="7" name="TextBox 6">
            <a:extLst>
              <a:ext uri="{FF2B5EF4-FFF2-40B4-BE49-F238E27FC236}">
                <a16:creationId xmlns:a16="http://schemas.microsoft.com/office/drawing/2014/main" id="{594A32A5-A575-93C2-B50D-E10DB67EFCED}"/>
              </a:ext>
            </a:extLst>
          </p:cNvPr>
          <p:cNvSpPr txBox="1"/>
          <p:nvPr/>
        </p:nvSpPr>
        <p:spPr>
          <a:xfrm>
            <a:off x="6603701" y="2583978"/>
            <a:ext cx="1542905" cy="338554"/>
          </a:xfrm>
          <a:prstGeom prst="rect">
            <a:avLst/>
          </a:prstGeom>
          <a:noFill/>
        </p:spPr>
        <p:txBody>
          <a:bodyPr wrap="square" rtlCol="0">
            <a:spAutoFit/>
          </a:bodyPr>
          <a:lstStyle/>
          <a:p>
            <a:r>
              <a:rPr lang="en-US" sz="1600" b="1" dirty="0">
                <a:solidFill>
                  <a:srgbClr val="444848"/>
                </a:solidFill>
              </a:rPr>
              <a:t>S3 + Glacier</a:t>
            </a:r>
            <a:endParaRPr lang="en-US" sz="1600" b="1" dirty="0"/>
          </a:p>
        </p:txBody>
      </p:sp>
      <p:sp>
        <p:nvSpPr>
          <p:cNvPr id="8" name="TextBox 7">
            <a:extLst>
              <a:ext uri="{FF2B5EF4-FFF2-40B4-BE49-F238E27FC236}">
                <a16:creationId xmlns:a16="http://schemas.microsoft.com/office/drawing/2014/main" id="{5F93894F-E2E8-DFD3-CBE0-90A431FEAC3D}"/>
              </a:ext>
            </a:extLst>
          </p:cNvPr>
          <p:cNvSpPr txBox="1"/>
          <p:nvPr/>
        </p:nvSpPr>
        <p:spPr>
          <a:xfrm>
            <a:off x="7079399" y="4450880"/>
            <a:ext cx="1542905" cy="338554"/>
          </a:xfrm>
          <a:prstGeom prst="rect">
            <a:avLst/>
          </a:prstGeom>
          <a:noFill/>
        </p:spPr>
        <p:txBody>
          <a:bodyPr wrap="square" rtlCol="0">
            <a:spAutoFit/>
          </a:bodyPr>
          <a:lstStyle/>
          <a:p>
            <a:r>
              <a:rPr lang="en-US" sz="1600" b="1" dirty="0">
                <a:solidFill>
                  <a:srgbClr val="444848"/>
                </a:solidFill>
              </a:rPr>
              <a:t>DynamoDB</a:t>
            </a:r>
            <a:endParaRPr lang="en-US" sz="1600" b="1" dirty="0"/>
          </a:p>
        </p:txBody>
      </p:sp>
      <p:sp>
        <p:nvSpPr>
          <p:cNvPr id="9" name="TextBox 8">
            <a:extLst>
              <a:ext uri="{FF2B5EF4-FFF2-40B4-BE49-F238E27FC236}">
                <a16:creationId xmlns:a16="http://schemas.microsoft.com/office/drawing/2014/main" id="{07E2D8E4-0A57-5BD4-46C3-DC3B09B1D31D}"/>
              </a:ext>
            </a:extLst>
          </p:cNvPr>
          <p:cNvSpPr txBox="1"/>
          <p:nvPr/>
        </p:nvSpPr>
        <p:spPr>
          <a:xfrm>
            <a:off x="4925609" y="5959781"/>
            <a:ext cx="1333171" cy="338554"/>
          </a:xfrm>
          <a:prstGeom prst="rect">
            <a:avLst/>
          </a:prstGeom>
          <a:noFill/>
        </p:spPr>
        <p:txBody>
          <a:bodyPr wrap="square" rtlCol="0">
            <a:spAutoFit/>
          </a:bodyPr>
          <a:lstStyle/>
          <a:p>
            <a:r>
              <a:rPr lang="en-US" sz="1600" b="1" dirty="0" err="1">
                <a:solidFill>
                  <a:srgbClr val="444848"/>
                </a:solidFill>
              </a:rPr>
              <a:t>ElastiCache</a:t>
            </a:r>
            <a:endParaRPr lang="en-US" sz="1600" b="1" dirty="0"/>
          </a:p>
        </p:txBody>
      </p:sp>
      <p:sp>
        <p:nvSpPr>
          <p:cNvPr id="13" name="TextBox 12">
            <a:extLst>
              <a:ext uri="{FF2B5EF4-FFF2-40B4-BE49-F238E27FC236}">
                <a16:creationId xmlns:a16="http://schemas.microsoft.com/office/drawing/2014/main" id="{DC605E32-48AE-F23F-C742-49E593FFBB41}"/>
              </a:ext>
            </a:extLst>
          </p:cNvPr>
          <p:cNvSpPr txBox="1"/>
          <p:nvPr/>
        </p:nvSpPr>
        <p:spPr>
          <a:xfrm>
            <a:off x="-214241" y="2531624"/>
            <a:ext cx="1575633" cy="369332"/>
          </a:xfrm>
          <a:prstGeom prst="rect">
            <a:avLst/>
          </a:prstGeom>
          <a:noFill/>
        </p:spPr>
        <p:txBody>
          <a:bodyPr wrap="square" rtlCol="0">
            <a:spAutoFit/>
          </a:bodyPr>
          <a:lstStyle/>
          <a:p>
            <a:r>
              <a:rPr lang="en-US" b="1" dirty="0"/>
              <a:t>COLLECTION</a:t>
            </a:r>
          </a:p>
        </p:txBody>
      </p:sp>
      <p:pic>
        <p:nvPicPr>
          <p:cNvPr id="7170" name="Picture 2" descr="AWS S3 Logo PNG Transparent &amp; SVG Vector - Freebie Supply">
            <a:extLst>
              <a:ext uri="{FF2B5EF4-FFF2-40B4-BE49-F238E27FC236}">
                <a16:creationId xmlns:a16="http://schemas.microsoft.com/office/drawing/2014/main" id="{49848F89-E65F-CE01-95B7-CF286B6F8B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3405" y="1680852"/>
            <a:ext cx="686015" cy="830601"/>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Install a local DynamoDB development database on your machine | by ...">
            <a:extLst>
              <a:ext uri="{FF2B5EF4-FFF2-40B4-BE49-F238E27FC236}">
                <a16:creationId xmlns:a16="http://schemas.microsoft.com/office/drawing/2014/main" id="{7628EDEA-6C89-DD5C-AB43-D352DC33D3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56666" y="3456362"/>
            <a:ext cx="974093" cy="974093"/>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AWS Tutorial: Introduction to Cloud Computing | Edureka Blog">
            <a:extLst>
              <a:ext uri="{FF2B5EF4-FFF2-40B4-BE49-F238E27FC236}">
                <a16:creationId xmlns:a16="http://schemas.microsoft.com/office/drawing/2014/main" id="{F6F33634-0C43-6CB0-EF48-07BF17B2FB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28649" y="4962328"/>
            <a:ext cx="925812" cy="925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74370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65"/>
                                        </p:tgtEl>
                                        <p:attrNameLst>
                                          <p:attrName>style.visibility</p:attrName>
                                        </p:attrNameLst>
                                      </p:cBhvr>
                                      <p:to>
                                        <p:strVal val="visible"/>
                                      </p:to>
                                    </p:set>
                                    <p:animEffect transition="in" filter="wipe(left)">
                                      <p:cBhvr>
                                        <p:cTn id="7" dur="500"/>
                                        <p:tgtEl>
                                          <p:spTgt spid="26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68"/>
                                        </p:tgtEl>
                                        <p:attrNameLst>
                                          <p:attrName>style.visibility</p:attrName>
                                        </p:attrNameLst>
                                      </p:cBhvr>
                                      <p:to>
                                        <p:strVal val="visible"/>
                                      </p:to>
                                    </p:set>
                                    <p:animEffect transition="in" filter="wipe(left)">
                                      <p:cBhvr>
                                        <p:cTn id="10" dur="500"/>
                                        <p:tgtEl>
                                          <p:spTgt spid="268"/>
                                        </p:tgtEl>
                                      </p:cBhvr>
                                    </p:animEffect>
                                  </p:childTnLst>
                                </p:cTn>
                              </p:par>
                              <p:par>
                                <p:cTn id="11" presetID="22" presetClass="entr" presetSubtype="8" fill="hold" nodeType="withEffect">
                                  <p:stCondLst>
                                    <p:cond delay="0"/>
                                  </p:stCondLst>
                                  <p:childTnLst>
                                    <p:set>
                                      <p:cBhvr>
                                        <p:cTn id="12" dur="1" fill="hold">
                                          <p:stCondLst>
                                            <p:cond delay="0"/>
                                          </p:stCondLst>
                                        </p:cTn>
                                        <p:tgtEl>
                                          <p:spTgt spid="7170"/>
                                        </p:tgtEl>
                                        <p:attrNameLst>
                                          <p:attrName>style.visibility</p:attrName>
                                        </p:attrNameLst>
                                      </p:cBhvr>
                                      <p:to>
                                        <p:strVal val="visible"/>
                                      </p:to>
                                    </p:set>
                                    <p:animEffect transition="in" filter="wipe(left)">
                                      <p:cBhvr>
                                        <p:cTn id="13" dur="500"/>
                                        <p:tgtEl>
                                          <p:spTgt spid="7170"/>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left)">
                                      <p:cBhvr>
                                        <p:cTn id="16" dur="500"/>
                                        <p:tgtEl>
                                          <p:spTgt spid="7"/>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266"/>
                                        </p:tgtEl>
                                        <p:attrNameLst>
                                          <p:attrName>style.visibility</p:attrName>
                                        </p:attrNameLst>
                                      </p:cBhvr>
                                      <p:to>
                                        <p:strVal val="visible"/>
                                      </p:to>
                                    </p:set>
                                    <p:animEffect transition="in" filter="wipe(left)">
                                      <p:cBhvr>
                                        <p:cTn id="19" dur="500"/>
                                        <p:tgtEl>
                                          <p:spTgt spid="266"/>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70"/>
                                        </p:tgtEl>
                                        <p:attrNameLst>
                                          <p:attrName>style.visibility</p:attrName>
                                        </p:attrNameLst>
                                      </p:cBhvr>
                                      <p:to>
                                        <p:strVal val="visible"/>
                                      </p:to>
                                    </p:set>
                                    <p:animEffect transition="in" filter="wipe(left)">
                                      <p:cBhvr>
                                        <p:cTn id="22" dur="500"/>
                                        <p:tgtEl>
                                          <p:spTgt spid="270"/>
                                        </p:tgtEl>
                                      </p:cBhvr>
                                    </p:animEffect>
                                  </p:childTnLst>
                                </p:cTn>
                              </p:par>
                              <p:par>
                                <p:cTn id="23" presetID="22" presetClass="entr" presetSubtype="8" fill="hold" nodeType="withEffect">
                                  <p:stCondLst>
                                    <p:cond delay="0"/>
                                  </p:stCondLst>
                                  <p:childTnLst>
                                    <p:set>
                                      <p:cBhvr>
                                        <p:cTn id="24" dur="1" fill="hold">
                                          <p:stCondLst>
                                            <p:cond delay="0"/>
                                          </p:stCondLst>
                                        </p:cTn>
                                        <p:tgtEl>
                                          <p:spTgt spid="7172"/>
                                        </p:tgtEl>
                                        <p:attrNameLst>
                                          <p:attrName>style.visibility</p:attrName>
                                        </p:attrNameLst>
                                      </p:cBhvr>
                                      <p:to>
                                        <p:strVal val="visible"/>
                                      </p:to>
                                    </p:set>
                                    <p:animEffect transition="in" filter="wipe(left)">
                                      <p:cBhvr>
                                        <p:cTn id="25" dur="500"/>
                                        <p:tgtEl>
                                          <p:spTgt spid="7172"/>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left)">
                                      <p:cBhvr>
                                        <p:cTn id="28" dur="500"/>
                                        <p:tgtEl>
                                          <p:spTgt spid="8"/>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63"/>
                                        </p:tgtEl>
                                        <p:attrNameLst>
                                          <p:attrName>style.visibility</p:attrName>
                                        </p:attrNameLst>
                                      </p:cBhvr>
                                      <p:to>
                                        <p:strVal val="visible"/>
                                      </p:to>
                                    </p:set>
                                    <p:animEffect transition="in" filter="wipe(left)">
                                      <p:cBhvr>
                                        <p:cTn id="31" dur="500"/>
                                        <p:tgtEl>
                                          <p:spTgt spid="263"/>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67"/>
                                        </p:tgtEl>
                                        <p:attrNameLst>
                                          <p:attrName>style.visibility</p:attrName>
                                        </p:attrNameLst>
                                      </p:cBhvr>
                                      <p:to>
                                        <p:strVal val="visible"/>
                                      </p:to>
                                    </p:set>
                                    <p:animEffect transition="in" filter="wipe(left)">
                                      <p:cBhvr>
                                        <p:cTn id="34" dur="500"/>
                                        <p:tgtEl>
                                          <p:spTgt spid="267"/>
                                        </p:tgtEl>
                                      </p:cBhvr>
                                    </p:animEffect>
                                  </p:childTnLst>
                                </p:cTn>
                              </p:par>
                              <p:par>
                                <p:cTn id="35" presetID="22" presetClass="entr" presetSubtype="8" fill="hold" nodeType="withEffect">
                                  <p:stCondLst>
                                    <p:cond delay="0"/>
                                  </p:stCondLst>
                                  <p:childTnLst>
                                    <p:set>
                                      <p:cBhvr>
                                        <p:cTn id="36" dur="1" fill="hold">
                                          <p:stCondLst>
                                            <p:cond delay="0"/>
                                          </p:stCondLst>
                                        </p:cTn>
                                        <p:tgtEl>
                                          <p:spTgt spid="7174"/>
                                        </p:tgtEl>
                                        <p:attrNameLst>
                                          <p:attrName>style.visibility</p:attrName>
                                        </p:attrNameLst>
                                      </p:cBhvr>
                                      <p:to>
                                        <p:strVal val="visible"/>
                                      </p:to>
                                    </p:set>
                                    <p:animEffect transition="in" filter="wipe(left)">
                                      <p:cBhvr>
                                        <p:cTn id="37" dur="500"/>
                                        <p:tgtEl>
                                          <p:spTgt spid="7174"/>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wipe(left)">
                                      <p:cBhvr>
                                        <p:cTn id="4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 grpId="0" animBg="1"/>
      <p:bldP spid="265" grpId="0" animBg="1"/>
      <p:bldP spid="266" grpId="0" animBg="1"/>
      <p:bldP spid="267" grpId="0" animBg="1"/>
      <p:bldP spid="268" grpId="0" animBg="1"/>
      <p:bldP spid="270" grpId="0" animBg="1"/>
      <p:bldP spid="7" grpId="0"/>
      <p:bldP spid="8"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31" name="Google Shape;263;p23">
            <a:extLst>
              <a:ext uri="{FF2B5EF4-FFF2-40B4-BE49-F238E27FC236}">
                <a16:creationId xmlns:a16="http://schemas.microsoft.com/office/drawing/2014/main" id="{EC8691B0-C675-10FF-A474-59AAAA23FDD4}"/>
              </a:ext>
            </a:extLst>
          </p:cNvPr>
          <p:cNvSpPr/>
          <p:nvPr/>
        </p:nvSpPr>
        <p:spPr>
          <a:xfrm>
            <a:off x="5964558" y="4532836"/>
            <a:ext cx="2848603" cy="1396436"/>
          </a:xfrm>
          <a:custGeom>
            <a:avLst/>
            <a:gdLst/>
            <a:ahLst/>
            <a:cxnLst/>
            <a:rect l="l" t="t" r="r" b="b"/>
            <a:pathLst>
              <a:path w="82518" h="46925" extrusionOk="0">
                <a:moveTo>
                  <a:pt x="2219" y="0"/>
                </a:moveTo>
                <a:lnTo>
                  <a:pt x="1" y="1089"/>
                </a:lnTo>
                <a:lnTo>
                  <a:pt x="27529" y="41493"/>
                </a:lnTo>
                <a:cubicBezTo>
                  <a:pt x="30917" y="46678"/>
                  <a:pt x="36756" y="46925"/>
                  <a:pt x="37721" y="46925"/>
                </a:cubicBezTo>
                <a:cubicBezTo>
                  <a:pt x="37767" y="46925"/>
                  <a:pt x="37802" y="46924"/>
                  <a:pt x="37825" y="46924"/>
                </a:cubicBezTo>
                <a:lnTo>
                  <a:pt x="82517" y="46924"/>
                </a:lnTo>
                <a:lnTo>
                  <a:pt x="82517" y="44733"/>
                </a:lnTo>
                <a:lnTo>
                  <a:pt x="37771" y="44733"/>
                </a:lnTo>
                <a:cubicBezTo>
                  <a:pt x="37767" y="44733"/>
                  <a:pt x="37762" y="44733"/>
                  <a:pt x="37755" y="44733"/>
                </a:cubicBezTo>
                <a:cubicBezTo>
                  <a:pt x="37390" y="44733"/>
                  <a:pt x="32558" y="44694"/>
                  <a:pt x="29760" y="40405"/>
                </a:cubicBezTo>
                <a:lnTo>
                  <a:pt x="2219"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12" name="Google Shape;265;p23">
            <a:extLst>
              <a:ext uri="{FF2B5EF4-FFF2-40B4-BE49-F238E27FC236}">
                <a16:creationId xmlns:a16="http://schemas.microsoft.com/office/drawing/2014/main" id="{23233C68-CF98-253B-BC7E-8C5599738205}"/>
              </a:ext>
            </a:extLst>
          </p:cNvPr>
          <p:cNvSpPr/>
          <p:nvPr/>
        </p:nvSpPr>
        <p:spPr>
          <a:xfrm>
            <a:off x="1978717" y="2829221"/>
            <a:ext cx="5149554" cy="831258"/>
          </a:xfrm>
          <a:custGeom>
            <a:avLst/>
            <a:gdLst/>
            <a:ahLst/>
            <a:cxnLst/>
            <a:rect l="l" t="t" r="r" b="b"/>
            <a:pathLst>
              <a:path w="124831" h="22381" extrusionOk="0">
                <a:moveTo>
                  <a:pt x="111053" y="0"/>
                </a:moveTo>
                <a:cubicBezTo>
                  <a:pt x="110878" y="0"/>
                  <a:pt x="106523" y="14"/>
                  <a:pt x="104077" y="3643"/>
                </a:cubicBezTo>
                <a:lnTo>
                  <a:pt x="94977" y="17232"/>
                </a:lnTo>
                <a:lnTo>
                  <a:pt x="94950" y="17326"/>
                </a:lnTo>
                <a:cubicBezTo>
                  <a:pt x="94896" y="17434"/>
                  <a:pt x="93579" y="20350"/>
                  <a:pt x="87651" y="20431"/>
                </a:cubicBezTo>
                <a:lnTo>
                  <a:pt x="0" y="20431"/>
                </a:lnTo>
                <a:lnTo>
                  <a:pt x="0" y="22380"/>
                </a:lnTo>
                <a:lnTo>
                  <a:pt x="87665" y="22380"/>
                </a:lnTo>
                <a:cubicBezTo>
                  <a:pt x="94708" y="22273"/>
                  <a:pt x="96738" y="18737"/>
                  <a:pt x="97060" y="18065"/>
                </a:cubicBezTo>
                <a:lnTo>
                  <a:pt x="106053" y="4611"/>
                </a:lnTo>
                <a:cubicBezTo>
                  <a:pt x="107827" y="1990"/>
                  <a:pt x="110918" y="1949"/>
                  <a:pt x="111053" y="1949"/>
                </a:cubicBezTo>
                <a:lnTo>
                  <a:pt x="124830" y="1949"/>
                </a:lnTo>
                <a:lnTo>
                  <a:pt x="124830"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14" name="Google Shape;266;p23">
            <a:extLst>
              <a:ext uri="{FF2B5EF4-FFF2-40B4-BE49-F238E27FC236}">
                <a16:creationId xmlns:a16="http://schemas.microsoft.com/office/drawing/2014/main" id="{A2E0009F-181F-3F84-5436-68E7ACBA040A}"/>
              </a:ext>
            </a:extLst>
          </p:cNvPr>
          <p:cNvSpPr/>
          <p:nvPr/>
        </p:nvSpPr>
        <p:spPr>
          <a:xfrm>
            <a:off x="1937536" y="4496535"/>
            <a:ext cx="5266778" cy="75187"/>
          </a:xfrm>
          <a:custGeom>
            <a:avLst/>
            <a:gdLst/>
            <a:ahLst/>
            <a:cxnLst/>
            <a:rect l="l" t="t" r="r" b="b"/>
            <a:pathLst>
              <a:path w="179766" h="2178" extrusionOk="0">
                <a:moveTo>
                  <a:pt x="0" y="0"/>
                </a:moveTo>
                <a:lnTo>
                  <a:pt x="0" y="2178"/>
                </a:lnTo>
                <a:lnTo>
                  <a:pt x="179765" y="2178"/>
                </a:lnTo>
                <a:lnTo>
                  <a:pt x="179765"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5" name="Google Shape;266;p23">
            <a:extLst>
              <a:ext uri="{FF2B5EF4-FFF2-40B4-BE49-F238E27FC236}">
                <a16:creationId xmlns:a16="http://schemas.microsoft.com/office/drawing/2014/main" id="{AEA4EBD5-59B1-3824-4E35-768CCFF67180}"/>
              </a:ext>
            </a:extLst>
          </p:cNvPr>
          <p:cNvSpPr/>
          <p:nvPr/>
        </p:nvSpPr>
        <p:spPr>
          <a:xfrm>
            <a:off x="2046310" y="3793317"/>
            <a:ext cx="7473610" cy="79810"/>
          </a:xfrm>
          <a:custGeom>
            <a:avLst/>
            <a:gdLst/>
            <a:ahLst/>
            <a:cxnLst/>
            <a:rect l="l" t="t" r="r" b="b"/>
            <a:pathLst>
              <a:path w="179766" h="2178" extrusionOk="0">
                <a:moveTo>
                  <a:pt x="0" y="0"/>
                </a:moveTo>
                <a:lnTo>
                  <a:pt x="0" y="2178"/>
                </a:lnTo>
                <a:lnTo>
                  <a:pt x="179765" y="2178"/>
                </a:lnTo>
                <a:lnTo>
                  <a:pt x="179765"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61" name="Google Shape;261;p23"/>
          <p:cNvSpPr txBox="1">
            <a:spLocks noGrp="1"/>
          </p:cNvSpPr>
          <p:nvPr>
            <p:ph type="title"/>
          </p:nvPr>
        </p:nvSpPr>
        <p:spPr>
          <a:xfrm>
            <a:off x="830514" y="187151"/>
            <a:ext cx="7077177" cy="763600"/>
          </a:xfrm>
          <a:prstGeom prst="rect">
            <a:avLst/>
          </a:prstGeom>
        </p:spPr>
        <p:txBody>
          <a:bodyPr spcFirstLastPara="1" vert="horz" wrap="square" lIns="121900" tIns="121900" rIns="121900" bIns="121900" rtlCol="0" anchor="t" anchorCtr="0">
            <a:noAutofit/>
          </a:bodyPr>
          <a:lstStyle/>
          <a:p>
            <a:pPr>
              <a:spcBef>
                <a:spcPts val="0"/>
              </a:spcBef>
            </a:pPr>
            <a:r>
              <a:rPr lang="en" dirty="0"/>
              <a:t>AWS Data Engineering Layers</a:t>
            </a:r>
            <a:endParaRPr dirty="0"/>
          </a:p>
        </p:txBody>
      </p:sp>
      <p:sp>
        <p:nvSpPr>
          <p:cNvPr id="269" name="Google Shape;269;p23"/>
          <p:cNvSpPr/>
          <p:nvPr/>
        </p:nvSpPr>
        <p:spPr>
          <a:xfrm>
            <a:off x="1" y="1127759"/>
            <a:ext cx="2750600" cy="5584783"/>
          </a:xfrm>
          <a:custGeom>
            <a:avLst/>
            <a:gdLst/>
            <a:ahLst/>
            <a:cxnLst/>
            <a:rect l="l" t="t" r="r" b="b"/>
            <a:pathLst>
              <a:path w="57489" h="108782" extrusionOk="0">
                <a:moveTo>
                  <a:pt x="15176" y="1"/>
                </a:moveTo>
                <a:cubicBezTo>
                  <a:pt x="6788" y="1"/>
                  <a:pt x="0" y="7098"/>
                  <a:pt x="0" y="15862"/>
                </a:cubicBezTo>
                <a:lnTo>
                  <a:pt x="0" y="92907"/>
                </a:lnTo>
                <a:cubicBezTo>
                  <a:pt x="0" y="101671"/>
                  <a:pt x="6788" y="108781"/>
                  <a:pt x="15176" y="108781"/>
                </a:cubicBezTo>
                <a:cubicBezTo>
                  <a:pt x="23563" y="108781"/>
                  <a:pt x="30351" y="101671"/>
                  <a:pt x="30351" y="92907"/>
                </a:cubicBezTo>
                <a:cubicBezTo>
                  <a:pt x="30351" y="92141"/>
                  <a:pt x="30297" y="91388"/>
                  <a:pt x="30190" y="90649"/>
                </a:cubicBezTo>
                <a:cubicBezTo>
                  <a:pt x="33147" y="89628"/>
                  <a:pt x="35687" y="87692"/>
                  <a:pt x="37529" y="85165"/>
                </a:cubicBezTo>
                <a:cubicBezTo>
                  <a:pt x="38711" y="85447"/>
                  <a:pt x="39948" y="85609"/>
                  <a:pt x="41211" y="85609"/>
                </a:cubicBezTo>
                <a:cubicBezTo>
                  <a:pt x="50204" y="85609"/>
                  <a:pt x="57489" y="77987"/>
                  <a:pt x="57489" y="68605"/>
                </a:cubicBezTo>
                <a:cubicBezTo>
                  <a:pt x="57489" y="62248"/>
                  <a:pt x="54142" y="56710"/>
                  <a:pt x="49182" y="53793"/>
                </a:cubicBezTo>
                <a:cubicBezTo>
                  <a:pt x="49223" y="53296"/>
                  <a:pt x="49249" y="52785"/>
                  <a:pt x="49249" y="52274"/>
                </a:cubicBezTo>
                <a:cubicBezTo>
                  <a:pt x="49249" y="45083"/>
                  <a:pt x="44679" y="39021"/>
                  <a:pt x="38416" y="37072"/>
                </a:cubicBezTo>
                <a:cubicBezTo>
                  <a:pt x="39773" y="35083"/>
                  <a:pt x="40566" y="32690"/>
                  <a:pt x="40566" y="30109"/>
                </a:cubicBezTo>
                <a:cubicBezTo>
                  <a:pt x="40566" y="23967"/>
                  <a:pt x="36077" y="18872"/>
                  <a:pt x="30203" y="17932"/>
                </a:cubicBezTo>
                <a:cubicBezTo>
                  <a:pt x="30297" y="17260"/>
                  <a:pt x="30351" y="16561"/>
                  <a:pt x="30351" y="15862"/>
                </a:cubicBezTo>
                <a:cubicBezTo>
                  <a:pt x="30351" y="7098"/>
                  <a:pt x="23563" y="1"/>
                  <a:pt x="15176" y="1"/>
                </a:cubicBez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 name="Circle: Hollow 1">
            <a:extLst>
              <a:ext uri="{FF2B5EF4-FFF2-40B4-BE49-F238E27FC236}">
                <a16:creationId xmlns:a16="http://schemas.microsoft.com/office/drawing/2014/main" id="{D599118D-F19D-E016-F5CA-143281177869}"/>
              </a:ext>
            </a:extLst>
          </p:cNvPr>
          <p:cNvSpPr/>
          <p:nvPr/>
        </p:nvSpPr>
        <p:spPr>
          <a:xfrm>
            <a:off x="-2981552" y="1829571"/>
            <a:ext cx="4649970" cy="4490720"/>
          </a:xfrm>
          <a:prstGeom prst="donut">
            <a:avLst>
              <a:gd name="adj" fmla="val 20738"/>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Rectangle: Rounded Corners 2">
            <a:extLst>
              <a:ext uri="{FF2B5EF4-FFF2-40B4-BE49-F238E27FC236}">
                <a16:creationId xmlns:a16="http://schemas.microsoft.com/office/drawing/2014/main" id="{5D4B1563-62C4-EB0C-4312-6B32B3B1BFB2}"/>
              </a:ext>
            </a:extLst>
          </p:cNvPr>
          <p:cNvSpPr/>
          <p:nvPr/>
        </p:nvSpPr>
        <p:spPr>
          <a:xfrm>
            <a:off x="91989" y="3405043"/>
            <a:ext cx="2162686" cy="1315056"/>
          </a:xfrm>
          <a:prstGeom prst="roundRect">
            <a:avLst/>
          </a:prstGeom>
          <a:solidFill>
            <a:srgbClr val="FFE3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lumMod val="85000"/>
                    <a:lumOff val="15000"/>
                  </a:schemeClr>
                </a:solidFill>
              </a:rPr>
              <a:t>PROCESSING</a:t>
            </a:r>
          </a:p>
        </p:txBody>
      </p:sp>
      <p:sp>
        <p:nvSpPr>
          <p:cNvPr id="4" name="TextBox 3">
            <a:extLst>
              <a:ext uri="{FF2B5EF4-FFF2-40B4-BE49-F238E27FC236}">
                <a16:creationId xmlns:a16="http://schemas.microsoft.com/office/drawing/2014/main" id="{F319CDE9-6268-835A-9349-659E7BAB29A7}"/>
              </a:ext>
            </a:extLst>
          </p:cNvPr>
          <p:cNvSpPr txBox="1"/>
          <p:nvPr/>
        </p:nvSpPr>
        <p:spPr>
          <a:xfrm>
            <a:off x="-1410712" y="5739149"/>
            <a:ext cx="1784268" cy="369332"/>
          </a:xfrm>
          <a:prstGeom prst="rect">
            <a:avLst/>
          </a:prstGeom>
          <a:noFill/>
        </p:spPr>
        <p:txBody>
          <a:bodyPr wrap="square" rtlCol="0">
            <a:spAutoFit/>
          </a:bodyPr>
          <a:lstStyle/>
          <a:p>
            <a:r>
              <a:rPr lang="en-US" b="1" dirty="0"/>
              <a:t>VISUALIZATION</a:t>
            </a:r>
          </a:p>
        </p:txBody>
      </p:sp>
      <p:sp>
        <p:nvSpPr>
          <p:cNvPr id="5" name="TextBox 4">
            <a:extLst>
              <a:ext uri="{FF2B5EF4-FFF2-40B4-BE49-F238E27FC236}">
                <a16:creationId xmlns:a16="http://schemas.microsoft.com/office/drawing/2014/main" id="{55FDC963-70BA-0D09-EDE7-492C73936190}"/>
              </a:ext>
            </a:extLst>
          </p:cNvPr>
          <p:cNvSpPr txBox="1"/>
          <p:nvPr/>
        </p:nvSpPr>
        <p:spPr>
          <a:xfrm>
            <a:off x="0" y="5192808"/>
            <a:ext cx="1447560" cy="369332"/>
          </a:xfrm>
          <a:prstGeom prst="rect">
            <a:avLst/>
          </a:prstGeom>
          <a:noFill/>
        </p:spPr>
        <p:txBody>
          <a:bodyPr wrap="square" rtlCol="0">
            <a:spAutoFit/>
          </a:bodyPr>
          <a:lstStyle/>
          <a:p>
            <a:r>
              <a:rPr lang="en-US" b="1" dirty="0"/>
              <a:t>ANALYSIS</a:t>
            </a:r>
          </a:p>
        </p:txBody>
      </p:sp>
      <p:sp>
        <p:nvSpPr>
          <p:cNvPr id="13" name="TextBox 12">
            <a:extLst>
              <a:ext uri="{FF2B5EF4-FFF2-40B4-BE49-F238E27FC236}">
                <a16:creationId xmlns:a16="http://schemas.microsoft.com/office/drawing/2014/main" id="{DC605E32-48AE-F23F-C742-49E593FFBB41}"/>
              </a:ext>
            </a:extLst>
          </p:cNvPr>
          <p:cNvSpPr txBox="1"/>
          <p:nvPr/>
        </p:nvSpPr>
        <p:spPr>
          <a:xfrm>
            <a:off x="-1037158" y="2142121"/>
            <a:ext cx="1575633" cy="369332"/>
          </a:xfrm>
          <a:prstGeom prst="rect">
            <a:avLst/>
          </a:prstGeom>
          <a:noFill/>
        </p:spPr>
        <p:txBody>
          <a:bodyPr wrap="square" rtlCol="0">
            <a:spAutoFit/>
          </a:bodyPr>
          <a:lstStyle/>
          <a:p>
            <a:r>
              <a:rPr lang="en-US" b="1" dirty="0"/>
              <a:t>COLLECTION</a:t>
            </a:r>
          </a:p>
        </p:txBody>
      </p:sp>
      <p:sp>
        <p:nvSpPr>
          <p:cNvPr id="6" name="TextBox 5">
            <a:extLst>
              <a:ext uri="{FF2B5EF4-FFF2-40B4-BE49-F238E27FC236}">
                <a16:creationId xmlns:a16="http://schemas.microsoft.com/office/drawing/2014/main" id="{A538B43A-EA1D-126F-A8DD-83F1E5E6A841}"/>
              </a:ext>
            </a:extLst>
          </p:cNvPr>
          <p:cNvSpPr txBox="1"/>
          <p:nvPr/>
        </p:nvSpPr>
        <p:spPr>
          <a:xfrm>
            <a:off x="92785" y="2647192"/>
            <a:ext cx="1575633" cy="369332"/>
          </a:xfrm>
          <a:prstGeom prst="rect">
            <a:avLst/>
          </a:prstGeom>
          <a:noFill/>
        </p:spPr>
        <p:txBody>
          <a:bodyPr wrap="square" rtlCol="0">
            <a:spAutoFit/>
          </a:bodyPr>
          <a:lstStyle/>
          <a:p>
            <a:r>
              <a:rPr lang="en-US" b="1" dirty="0"/>
              <a:t>STORAGE</a:t>
            </a:r>
          </a:p>
        </p:txBody>
      </p:sp>
      <p:sp>
        <p:nvSpPr>
          <p:cNvPr id="10" name="Google Shape;262;p23">
            <a:extLst>
              <a:ext uri="{FF2B5EF4-FFF2-40B4-BE49-F238E27FC236}">
                <a16:creationId xmlns:a16="http://schemas.microsoft.com/office/drawing/2014/main" id="{12B69D4D-91D5-4876-91A1-2B2B199CC4BD}"/>
              </a:ext>
            </a:extLst>
          </p:cNvPr>
          <p:cNvSpPr/>
          <p:nvPr/>
        </p:nvSpPr>
        <p:spPr>
          <a:xfrm>
            <a:off x="2533250" y="2142388"/>
            <a:ext cx="2533141" cy="1486518"/>
          </a:xfrm>
          <a:custGeom>
            <a:avLst/>
            <a:gdLst/>
            <a:ahLst/>
            <a:cxnLst/>
            <a:rect l="l" t="t" r="r" b="b"/>
            <a:pathLst>
              <a:path w="54533" h="59330" extrusionOk="0">
                <a:moveTo>
                  <a:pt x="43479" y="0"/>
                </a:moveTo>
                <a:cubicBezTo>
                  <a:pt x="42162" y="0"/>
                  <a:pt x="38405" y="644"/>
                  <a:pt x="34344" y="7204"/>
                </a:cubicBezTo>
                <a:lnTo>
                  <a:pt x="1" y="58240"/>
                </a:lnTo>
                <a:lnTo>
                  <a:pt x="2219" y="59329"/>
                </a:lnTo>
                <a:lnTo>
                  <a:pt x="36602" y="8252"/>
                </a:lnTo>
                <a:cubicBezTo>
                  <a:pt x="40244" y="2351"/>
                  <a:pt x="43175" y="2190"/>
                  <a:pt x="43497" y="2190"/>
                </a:cubicBezTo>
                <a:lnTo>
                  <a:pt x="43645" y="2217"/>
                </a:lnTo>
                <a:lnTo>
                  <a:pt x="43699" y="2204"/>
                </a:lnTo>
                <a:lnTo>
                  <a:pt x="54533" y="2204"/>
                </a:lnTo>
                <a:lnTo>
                  <a:pt x="54533" y="13"/>
                </a:lnTo>
                <a:lnTo>
                  <a:pt x="43779" y="13"/>
                </a:lnTo>
                <a:cubicBezTo>
                  <a:pt x="43701" y="6"/>
                  <a:pt x="43601" y="0"/>
                  <a:pt x="43479" y="0"/>
                </a:cubicBez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11" name="Google Shape;263;p23">
            <a:extLst>
              <a:ext uri="{FF2B5EF4-FFF2-40B4-BE49-F238E27FC236}">
                <a16:creationId xmlns:a16="http://schemas.microsoft.com/office/drawing/2014/main" id="{F2B909F2-28DF-F443-2136-32A61D66A8C3}"/>
              </a:ext>
            </a:extLst>
          </p:cNvPr>
          <p:cNvSpPr/>
          <p:nvPr/>
        </p:nvSpPr>
        <p:spPr>
          <a:xfrm>
            <a:off x="2610777" y="4534246"/>
            <a:ext cx="2848603" cy="1414981"/>
          </a:xfrm>
          <a:custGeom>
            <a:avLst/>
            <a:gdLst/>
            <a:ahLst/>
            <a:cxnLst/>
            <a:rect l="l" t="t" r="r" b="b"/>
            <a:pathLst>
              <a:path w="82518" h="46925" extrusionOk="0">
                <a:moveTo>
                  <a:pt x="2219" y="0"/>
                </a:moveTo>
                <a:lnTo>
                  <a:pt x="1" y="1089"/>
                </a:lnTo>
                <a:lnTo>
                  <a:pt x="27529" y="41493"/>
                </a:lnTo>
                <a:cubicBezTo>
                  <a:pt x="30917" y="46678"/>
                  <a:pt x="36756" y="46925"/>
                  <a:pt x="37721" y="46925"/>
                </a:cubicBezTo>
                <a:cubicBezTo>
                  <a:pt x="37767" y="46925"/>
                  <a:pt x="37802" y="46924"/>
                  <a:pt x="37825" y="46924"/>
                </a:cubicBezTo>
                <a:lnTo>
                  <a:pt x="82517" y="46924"/>
                </a:lnTo>
                <a:lnTo>
                  <a:pt x="82517" y="44733"/>
                </a:lnTo>
                <a:lnTo>
                  <a:pt x="37771" y="44733"/>
                </a:lnTo>
                <a:cubicBezTo>
                  <a:pt x="37767" y="44733"/>
                  <a:pt x="37762" y="44733"/>
                  <a:pt x="37755" y="44733"/>
                </a:cubicBezTo>
                <a:cubicBezTo>
                  <a:pt x="37390" y="44733"/>
                  <a:pt x="32558" y="44694"/>
                  <a:pt x="29760" y="40405"/>
                </a:cubicBezTo>
                <a:lnTo>
                  <a:pt x="2219"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15" name="Google Shape;267;p23">
            <a:extLst>
              <a:ext uri="{FF2B5EF4-FFF2-40B4-BE49-F238E27FC236}">
                <a16:creationId xmlns:a16="http://schemas.microsoft.com/office/drawing/2014/main" id="{D90D5F64-3299-1C0E-710F-FE1ECCFCC78B}"/>
              </a:ext>
            </a:extLst>
          </p:cNvPr>
          <p:cNvSpPr/>
          <p:nvPr/>
        </p:nvSpPr>
        <p:spPr>
          <a:xfrm>
            <a:off x="4894414" y="5261313"/>
            <a:ext cx="1115200" cy="1098200"/>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16" name="Google Shape;268;p23">
            <a:extLst>
              <a:ext uri="{FF2B5EF4-FFF2-40B4-BE49-F238E27FC236}">
                <a16:creationId xmlns:a16="http://schemas.microsoft.com/office/drawing/2014/main" id="{AEC6D737-953F-43C7-6A39-9B5F168C6602}"/>
              </a:ext>
            </a:extLst>
          </p:cNvPr>
          <p:cNvSpPr/>
          <p:nvPr/>
        </p:nvSpPr>
        <p:spPr>
          <a:xfrm>
            <a:off x="7088536" y="2217193"/>
            <a:ext cx="1154964" cy="1137697"/>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17" name="Google Shape;270;p23">
            <a:extLst>
              <a:ext uri="{FF2B5EF4-FFF2-40B4-BE49-F238E27FC236}">
                <a16:creationId xmlns:a16="http://schemas.microsoft.com/office/drawing/2014/main" id="{F330B948-8619-D677-4435-D4145DA213E6}"/>
              </a:ext>
            </a:extLst>
          </p:cNvPr>
          <p:cNvSpPr/>
          <p:nvPr/>
        </p:nvSpPr>
        <p:spPr>
          <a:xfrm>
            <a:off x="7204314" y="4021344"/>
            <a:ext cx="1115287" cy="1098405"/>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18" name="TextBox 17">
            <a:extLst>
              <a:ext uri="{FF2B5EF4-FFF2-40B4-BE49-F238E27FC236}">
                <a16:creationId xmlns:a16="http://schemas.microsoft.com/office/drawing/2014/main" id="{242E39BF-3F9A-4C66-E4A3-0E8C05FA9DAB}"/>
              </a:ext>
            </a:extLst>
          </p:cNvPr>
          <p:cNvSpPr txBox="1"/>
          <p:nvPr/>
        </p:nvSpPr>
        <p:spPr>
          <a:xfrm>
            <a:off x="4918401" y="2547629"/>
            <a:ext cx="1597878" cy="350617"/>
          </a:xfrm>
          <a:prstGeom prst="rect">
            <a:avLst/>
          </a:prstGeom>
          <a:noFill/>
        </p:spPr>
        <p:txBody>
          <a:bodyPr wrap="square" rtlCol="0">
            <a:spAutoFit/>
          </a:bodyPr>
          <a:lstStyle/>
          <a:p>
            <a:r>
              <a:rPr lang="en-US" sz="1600" b="1" dirty="0">
                <a:solidFill>
                  <a:srgbClr val="444848"/>
                </a:solidFill>
              </a:rPr>
              <a:t>AWS Lambda</a:t>
            </a:r>
            <a:endParaRPr lang="en-US" sz="1600" b="1" dirty="0"/>
          </a:p>
        </p:txBody>
      </p:sp>
      <p:sp>
        <p:nvSpPr>
          <p:cNvPr id="19" name="TextBox 18">
            <a:extLst>
              <a:ext uri="{FF2B5EF4-FFF2-40B4-BE49-F238E27FC236}">
                <a16:creationId xmlns:a16="http://schemas.microsoft.com/office/drawing/2014/main" id="{F30134FA-218D-3975-7534-97AFFD402F3A}"/>
              </a:ext>
            </a:extLst>
          </p:cNvPr>
          <p:cNvSpPr txBox="1"/>
          <p:nvPr/>
        </p:nvSpPr>
        <p:spPr>
          <a:xfrm>
            <a:off x="7149340" y="3277754"/>
            <a:ext cx="1597878" cy="350617"/>
          </a:xfrm>
          <a:prstGeom prst="rect">
            <a:avLst/>
          </a:prstGeom>
          <a:noFill/>
        </p:spPr>
        <p:txBody>
          <a:bodyPr wrap="square" rtlCol="0">
            <a:spAutoFit/>
          </a:bodyPr>
          <a:lstStyle/>
          <a:p>
            <a:r>
              <a:rPr lang="en-US" sz="1600" b="1" dirty="0">
                <a:solidFill>
                  <a:srgbClr val="444848"/>
                </a:solidFill>
              </a:rPr>
              <a:t>AWS Glue</a:t>
            </a:r>
            <a:endParaRPr lang="en-US" sz="1600" b="1" dirty="0"/>
          </a:p>
        </p:txBody>
      </p:sp>
      <p:sp>
        <p:nvSpPr>
          <p:cNvPr id="22" name="TextBox 21">
            <a:extLst>
              <a:ext uri="{FF2B5EF4-FFF2-40B4-BE49-F238E27FC236}">
                <a16:creationId xmlns:a16="http://schemas.microsoft.com/office/drawing/2014/main" id="{4DC458D4-0536-3679-E121-24B993671B87}"/>
              </a:ext>
            </a:extLst>
          </p:cNvPr>
          <p:cNvSpPr txBox="1"/>
          <p:nvPr/>
        </p:nvSpPr>
        <p:spPr>
          <a:xfrm>
            <a:off x="7204313" y="5092036"/>
            <a:ext cx="1542905" cy="338554"/>
          </a:xfrm>
          <a:prstGeom prst="rect">
            <a:avLst/>
          </a:prstGeom>
          <a:noFill/>
        </p:spPr>
        <p:txBody>
          <a:bodyPr wrap="square" rtlCol="0">
            <a:spAutoFit/>
          </a:bodyPr>
          <a:lstStyle/>
          <a:p>
            <a:r>
              <a:rPr lang="en-US" sz="1600" b="1" dirty="0">
                <a:solidFill>
                  <a:srgbClr val="444848"/>
                </a:solidFill>
              </a:rPr>
              <a:t>Amazon ML</a:t>
            </a:r>
            <a:endParaRPr lang="en-US" sz="1600" b="1" dirty="0"/>
          </a:p>
        </p:txBody>
      </p:sp>
      <p:sp>
        <p:nvSpPr>
          <p:cNvPr id="24" name="TextBox 23">
            <a:extLst>
              <a:ext uri="{FF2B5EF4-FFF2-40B4-BE49-F238E27FC236}">
                <a16:creationId xmlns:a16="http://schemas.microsoft.com/office/drawing/2014/main" id="{DFB634DC-0384-7C5E-C2F4-8A410C8FC772}"/>
              </a:ext>
            </a:extLst>
          </p:cNvPr>
          <p:cNvSpPr txBox="1"/>
          <p:nvPr/>
        </p:nvSpPr>
        <p:spPr>
          <a:xfrm>
            <a:off x="4528401" y="6312746"/>
            <a:ext cx="1876979" cy="338554"/>
          </a:xfrm>
          <a:prstGeom prst="rect">
            <a:avLst/>
          </a:prstGeom>
          <a:noFill/>
        </p:spPr>
        <p:txBody>
          <a:bodyPr wrap="square" rtlCol="0">
            <a:spAutoFit/>
          </a:bodyPr>
          <a:lstStyle/>
          <a:p>
            <a:r>
              <a:rPr lang="en-US" sz="1600" b="1" dirty="0">
                <a:solidFill>
                  <a:srgbClr val="444848"/>
                </a:solidFill>
              </a:rPr>
              <a:t>Amazon </a:t>
            </a:r>
            <a:r>
              <a:rPr lang="en-US" sz="1600" b="1" dirty="0" err="1">
                <a:solidFill>
                  <a:srgbClr val="444848"/>
                </a:solidFill>
              </a:rPr>
              <a:t>SageMaker</a:t>
            </a:r>
            <a:endParaRPr lang="en-US" sz="1600" b="1" dirty="0"/>
          </a:p>
        </p:txBody>
      </p:sp>
      <p:sp>
        <p:nvSpPr>
          <p:cNvPr id="26" name="Google Shape;270;p23">
            <a:extLst>
              <a:ext uri="{FF2B5EF4-FFF2-40B4-BE49-F238E27FC236}">
                <a16:creationId xmlns:a16="http://schemas.microsoft.com/office/drawing/2014/main" id="{1B84FD4E-51F8-FFBD-D1C4-1A549A8C9F7C}"/>
              </a:ext>
            </a:extLst>
          </p:cNvPr>
          <p:cNvSpPr/>
          <p:nvPr/>
        </p:nvSpPr>
        <p:spPr>
          <a:xfrm>
            <a:off x="9477709" y="3277755"/>
            <a:ext cx="1155024" cy="1137541"/>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8" name="TextBox 27">
            <a:extLst>
              <a:ext uri="{FF2B5EF4-FFF2-40B4-BE49-F238E27FC236}">
                <a16:creationId xmlns:a16="http://schemas.microsoft.com/office/drawing/2014/main" id="{C48C6A52-FF97-8E8F-97F5-320E312A898D}"/>
              </a:ext>
            </a:extLst>
          </p:cNvPr>
          <p:cNvSpPr txBox="1"/>
          <p:nvPr/>
        </p:nvSpPr>
        <p:spPr>
          <a:xfrm>
            <a:off x="9483220" y="4363559"/>
            <a:ext cx="1982021" cy="338554"/>
          </a:xfrm>
          <a:prstGeom prst="rect">
            <a:avLst/>
          </a:prstGeom>
          <a:noFill/>
        </p:spPr>
        <p:txBody>
          <a:bodyPr wrap="square" rtlCol="0">
            <a:spAutoFit/>
          </a:bodyPr>
          <a:lstStyle/>
          <a:p>
            <a:r>
              <a:rPr lang="en-US" sz="1600" b="1" dirty="0">
                <a:solidFill>
                  <a:srgbClr val="444848"/>
                </a:solidFill>
              </a:rPr>
              <a:t>Amazon EMR</a:t>
            </a:r>
            <a:endParaRPr lang="en-US" sz="1600" b="1" dirty="0"/>
          </a:p>
        </p:txBody>
      </p:sp>
      <p:sp>
        <p:nvSpPr>
          <p:cNvPr id="29" name="Google Shape;264;p23">
            <a:extLst>
              <a:ext uri="{FF2B5EF4-FFF2-40B4-BE49-F238E27FC236}">
                <a16:creationId xmlns:a16="http://schemas.microsoft.com/office/drawing/2014/main" id="{0F90B40F-98DA-B504-63B1-47A7522498C8}"/>
              </a:ext>
            </a:extLst>
          </p:cNvPr>
          <p:cNvSpPr/>
          <p:nvPr/>
        </p:nvSpPr>
        <p:spPr>
          <a:xfrm>
            <a:off x="5026657" y="1482309"/>
            <a:ext cx="1154934" cy="1137812"/>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pic>
        <p:nvPicPr>
          <p:cNvPr id="8194" name="Picture 2" descr="aws_lambda_logo – The Tech Check">
            <a:extLst>
              <a:ext uri="{FF2B5EF4-FFF2-40B4-BE49-F238E27FC236}">
                <a16:creationId xmlns:a16="http://schemas.microsoft.com/office/drawing/2014/main" id="{9A02EB3F-4B30-4A90-7FDA-7BF17A3FD2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91717" y="1605417"/>
            <a:ext cx="904283" cy="935465"/>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196" name="Picture 4" descr="stepfunctions - そうなんでげす">
            <a:extLst>
              <a:ext uri="{FF2B5EF4-FFF2-40B4-BE49-F238E27FC236}">
                <a16:creationId xmlns:a16="http://schemas.microsoft.com/office/drawing/2014/main" id="{49818327-1DD1-8CC7-55D0-2B6419C429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69828" y="2275029"/>
            <a:ext cx="817021" cy="985133"/>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EMR Hive OData (REST API) Cloud Access | Progress DataDirect">
            <a:extLst>
              <a:ext uri="{FF2B5EF4-FFF2-40B4-BE49-F238E27FC236}">
                <a16:creationId xmlns:a16="http://schemas.microsoft.com/office/drawing/2014/main" id="{D1EEE942-4059-99D8-4E3B-8F0A1FB2C76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10705" y="3354890"/>
            <a:ext cx="2052640" cy="1075919"/>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8" descr="newAmps - A Data Science Company">
            <a:extLst>
              <a:ext uri="{FF2B5EF4-FFF2-40B4-BE49-F238E27FC236}">
                <a16:creationId xmlns:a16="http://schemas.microsoft.com/office/drawing/2014/main" id="{80E81A39-0DA9-7AAD-9821-42F8CAD36A8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48350" y="4083618"/>
            <a:ext cx="875546" cy="1019471"/>
          </a:xfrm>
          <a:prstGeom prst="rect">
            <a:avLst/>
          </a:prstGeom>
          <a:noFill/>
          <a:extLst>
            <a:ext uri="{909E8E84-426E-40DD-AFC4-6F175D3DCCD1}">
              <a14:hiddenFill xmlns:a14="http://schemas.microsoft.com/office/drawing/2010/main">
                <a:solidFill>
                  <a:srgbClr val="FFFFFF"/>
                </a:solidFill>
              </a14:hiddenFill>
            </a:ext>
          </a:extLst>
        </p:spPr>
      </p:pic>
      <p:pic>
        <p:nvPicPr>
          <p:cNvPr id="8202" name="Picture 10" descr="Amazon SageMaker | Gunner Technology">
            <a:extLst>
              <a:ext uri="{FF2B5EF4-FFF2-40B4-BE49-F238E27FC236}">
                <a16:creationId xmlns:a16="http://schemas.microsoft.com/office/drawing/2014/main" id="{12364E85-FDDA-C18A-B0EF-31321A24F04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30677" y="5220376"/>
            <a:ext cx="1054201" cy="1095427"/>
          </a:xfrm>
          <a:prstGeom prst="rect">
            <a:avLst/>
          </a:prstGeom>
          <a:noFill/>
          <a:extLst>
            <a:ext uri="{909E8E84-426E-40DD-AFC4-6F175D3DCCD1}">
              <a14:hiddenFill xmlns:a14="http://schemas.microsoft.com/office/drawing/2010/main">
                <a:solidFill>
                  <a:srgbClr val="FFFFFF"/>
                </a:solidFill>
              </a14:hiddenFill>
            </a:ext>
          </a:extLst>
        </p:spPr>
      </p:pic>
      <p:sp>
        <p:nvSpPr>
          <p:cNvPr id="33" name="Google Shape;270;p23">
            <a:extLst>
              <a:ext uri="{FF2B5EF4-FFF2-40B4-BE49-F238E27FC236}">
                <a16:creationId xmlns:a16="http://schemas.microsoft.com/office/drawing/2014/main" id="{551CABF6-35C2-FE02-C2D5-3EBC05B0E357}"/>
              </a:ext>
            </a:extLst>
          </p:cNvPr>
          <p:cNvSpPr/>
          <p:nvPr/>
        </p:nvSpPr>
        <p:spPr>
          <a:xfrm>
            <a:off x="8813161" y="5218944"/>
            <a:ext cx="1115287" cy="1098405"/>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pic>
        <p:nvPicPr>
          <p:cNvPr id="8204" name="Picture 12" descr="Aws, pipeline, Data, deployment, management, Copy icon">
            <a:extLst>
              <a:ext uri="{FF2B5EF4-FFF2-40B4-BE49-F238E27FC236}">
                <a16:creationId xmlns:a16="http://schemas.microsoft.com/office/drawing/2014/main" id="{D48D5185-2F99-12BE-E2FC-DCD0E7C248E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763701" y="5151331"/>
            <a:ext cx="1289215" cy="1289215"/>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a:extLst>
              <a:ext uri="{FF2B5EF4-FFF2-40B4-BE49-F238E27FC236}">
                <a16:creationId xmlns:a16="http://schemas.microsoft.com/office/drawing/2014/main" id="{7BC43824-9EB4-F619-205A-028D93EAF2A0}"/>
              </a:ext>
            </a:extLst>
          </p:cNvPr>
          <p:cNvSpPr txBox="1"/>
          <p:nvPr/>
        </p:nvSpPr>
        <p:spPr>
          <a:xfrm>
            <a:off x="8501639" y="6271152"/>
            <a:ext cx="1982021" cy="338554"/>
          </a:xfrm>
          <a:prstGeom prst="rect">
            <a:avLst/>
          </a:prstGeom>
          <a:noFill/>
        </p:spPr>
        <p:txBody>
          <a:bodyPr wrap="square" rtlCol="0">
            <a:spAutoFit/>
          </a:bodyPr>
          <a:lstStyle/>
          <a:p>
            <a:r>
              <a:rPr lang="en-US" sz="1600" b="1" dirty="0">
                <a:solidFill>
                  <a:srgbClr val="444848"/>
                </a:solidFill>
              </a:rPr>
              <a:t>AWS Data Pipeline</a:t>
            </a:r>
            <a:endParaRPr lang="en-US" sz="1600" b="1" dirty="0"/>
          </a:p>
        </p:txBody>
      </p:sp>
    </p:spTree>
    <p:extLst>
      <p:ext uri="{BB962C8B-B14F-4D97-AF65-F5344CB8AC3E}">
        <p14:creationId xmlns:p14="http://schemas.microsoft.com/office/powerpoint/2010/main" val="21507217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left)">
                                      <p:cBhvr>
                                        <p:cTn id="10" dur="500"/>
                                        <p:tgtEl>
                                          <p:spTgt spid="1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wipe(left)">
                                      <p:cBhvr>
                                        <p:cTn id="13" dur="500"/>
                                        <p:tgtEl>
                                          <p:spTgt spid="25"/>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left)">
                                      <p:cBhvr>
                                        <p:cTn id="16" dur="500"/>
                                        <p:tgtEl>
                                          <p:spTgt spid="14"/>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wipe(left)">
                                      <p:cBhvr>
                                        <p:cTn id="22" dur="500"/>
                                        <p:tgtEl>
                                          <p:spTgt spid="31"/>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wipe(left)">
                                      <p:cBhvr>
                                        <p:cTn id="25" dur="500"/>
                                        <p:tgtEl>
                                          <p:spTgt spid="29"/>
                                        </p:tgtEl>
                                      </p:cBhvr>
                                    </p:animEffect>
                                  </p:childTnLst>
                                </p:cTn>
                              </p:par>
                              <p:par>
                                <p:cTn id="26" presetID="22" presetClass="entr" presetSubtype="8" fill="hold" nodeType="withEffect">
                                  <p:stCondLst>
                                    <p:cond delay="0"/>
                                  </p:stCondLst>
                                  <p:childTnLst>
                                    <p:set>
                                      <p:cBhvr>
                                        <p:cTn id="27" dur="1" fill="hold">
                                          <p:stCondLst>
                                            <p:cond delay="0"/>
                                          </p:stCondLst>
                                        </p:cTn>
                                        <p:tgtEl>
                                          <p:spTgt spid="8194"/>
                                        </p:tgtEl>
                                        <p:attrNameLst>
                                          <p:attrName>style.visibility</p:attrName>
                                        </p:attrNameLst>
                                      </p:cBhvr>
                                      <p:to>
                                        <p:strVal val="visible"/>
                                      </p:to>
                                    </p:set>
                                    <p:animEffect transition="in" filter="wipe(left)">
                                      <p:cBhvr>
                                        <p:cTn id="28" dur="500"/>
                                        <p:tgtEl>
                                          <p:spTgt spid="8194"/>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wipe(left)">
                                      <p:cBhvr>
                                        <p:cTn id="31" dur="500"/>
                                        <p:tgtEl>
                                          <p:spTgt spid="18"/>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wipe(left)">
                                      <p:cBhvr>
                                        <p:cTn id="34" dur="500"/>
                                        <p:tgtEl>
                                          <p:spTgt spid="16"/>
                                        </p:tgtEl>
                                      </p:cBhvr>
                                    </p:animEffect>
                                  </p:childTnLst>
                                </p:cTn>
                              </p:par>
                              <p:par>
                                <p:cTn id="35" presetID="22" presetClass="entr" presetSubtype="8" fill="hold" nodeType="withEffect">
                                  <p:stCondLst>
                                    <p:cond delay="0"/>
                                  </p:stCondLst>
                                  <p:childTnLst>
                                    <p:set>
                                      <p:cBhvr>
                                        <p:cTn id="36" dur="1" fill="hold">
                                          <p:stCondLst>
                                            <p:cond delay="0"/>
                                          </p:stCondLst>
                                        </p:cTn>
                                        <p:tgtEl>
                                          <p:spTgt spid="8196"/>
                                        </p:tgtEl>
                                        <p:attrNameLst>
                                          <p:attrName>style.visibility</p:attrName>
                                        </p:attrNameLst>
                                      </p:cBhvr>
                                      <p:to>
                                        <p:strVal val="visible"/>
                                      </p:to>
                                    </p:set>
                                    <p:animEffect transition="in" filter="wipe(left)">
                                      <p:cBhvr>
                                        <p:cTn id="37" dur="500"/>
                                        <p:tgtEl>
                                          <p:spTgt spid="819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wipe(left)">
                                      <p:cBhvr>
                                        <p:cTn id="40" dur="500"/>
                                        <p:tgtEl>
                                          <p:spTgt spid="19"/>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wipe(left)">
                                      <p:cBhvr>
                                        <p:cTn id="43" dur="500"/>
                                        <p:tgtEl>
                                          <p:spTgt spid="26"/>
                                        </p:tgtEl>
                                      </p:cBhvr>
                                    </p:animEffect>
                                  </p:childTnLst>
                                </p:cTn>
                              </p:par>
                              <p:par>
                                <p:cTn id="44" presetID="22" presetClass="entr" presetSubtype="8" fill="hold" nodeType="withEffect">
                                  <p:stCondLst>
                                    <p:cond delay="0"/>
                                  </p:stCondLst>
                                  <p:childTnLst>
                                    <p:set>
                                      <p:cBhvr>
                                        <p:cTn id="45" dur="1" fill="hold">
                                          <p:stCondLst>
                                            <p:cond delay="0"/>
                                          </p:stCondLst>
                                        </p:cTn>
                                        <p:tgtEl>
                                          <p:spTgt spid="8198"/>
                                        </p:tgtEl>
                                        <p:attrNameLst>
                                          <p:attrName>style.visibility</p:attrName>
                                        </p:attrNameLst>
                                      </p:cBhvr>
                                      <p:to>
                                        <p:strVal val="visible"/>
                                      </p:to>
                                    </p:set>
                                    <p:animEffect transition="in" filter="wipe(left)">
                                      <p:cBhvr>
                                        <p:cTn id="46" dur="500"/>
                                        <p:tgtEl>
                                          <p:spTgt spid="8198"/>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wipe(left)">
                                      <p:cBhvr>
                                        <p:cTn id="49" dur="500"/>
                                        <p:tgtEl>
                                          <p:spTgt spid="28"/>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left)">
                                      <p:cBhvr>
                                        <p:cTn id="52" dur="500"/>
                                        <p:tgtEl>
                                          <p:spTgt spid="17"/>
                                        </p:tgtEl>
                                      </p:cBhvr>
                                    </p:animEffect>
                                  </p:childTnLst>
                                </p:cTn>
                              </p:par>
                              <p:par>
                                <p:cTn id="53" presetID="22" presetClass="entr" presetSubtype="8" fill="hold" nodeType="withEffect">
                                  <p:stCondLst>
                                    <p:cond delay="0"/>
                                  </p:stCondLst>
                                  <p:childTnLst>
                                    <p:set>
                                      <p:cBhvr>
                                        <p:cTn id="54" dur="1" fill="hold">
                                          <p:stCondLst>
                                            <p:cond delay="0"/>
                                          </p:stCondLst>
                                        </p:cTn>
                                        <p:tgtEl>
                                          <p:spTgt spid="8200"/>
                                        </p:tgtEl>
                                        <p:attrNameLst>
                                          <p:attrName>style.visibility</p:attrName>
                                        </p:attrNameLst>
                                      </p:cBhvr>
                                      <p:to>
                                        <p:strVal val="visible"/>
                                      </p:to>
                                    </p:set>
                                    <p:animEffect transition="in" filter="wipe(left)">
                                      <p:cBhvr>
                                        <p:cTn id="55" dur="500"/>
                                        <p:tgtEl>
                                          <p:spTgt spid="8200"/>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22"/>
                                        </p:tgtEl>
                                        <p:attrNameLst>
                                          <p:attrName>style.visibility</p:attrName>
                                        </p:attrNameLst>
                                      </p:cBhvr>
                                      <p:to>
                                        <p:strVal val="visible"/>
                                      </p:to>
                                    </p:set>
                                    <p:animEffect transition="in" filter="wipe(left)">
                                      <p:cBhvr>
                                        <p:cTn id="58" dur="500"/>
                                        <p:tgtEl>
                                          <p:spTgt spid="22"/>
                                        </p:tgtEl>
                                      </p:cBhvr>
                                    </p:animEffect>
                                  </p:childTnLst>
                                </p:cTn>
                              </p:par>
                              <p:par>
                                <p:cTn id="59" presetID="22" presetClass="entr" presetSubtype="8" fill="hold" nodeType="withEffect">
                                  <p:stCondLst>
                                    <p:cond delay="0"/>
                                  </p:stCondLst>
                                  <p:childTnLst>
                                    <p:set>
                                      <p:cBhvr>
                                        <p:cTn id="60" dur="1" fill="hold">
                                          <p:stCondLst>
                                            <p:cond delay="0"/>
                                          </p:stCondLst>
                                        </p:cTn>
                                        <p:tgtEl>
                                          <p:spTgt spid="8202"/>
                                        </p:tgtEl>
                                        <p:attrNameLst>
                                          <p:attrName>style.visibility</p:attrName>
                                        </p:attrNameLst>
                                      </p:cBhvr>
                                      <p:to>
                                        <p:strVal val="visible"/>
                                      </p:to>
                                    </p:set>
                                    <p:animEffect transition="in" filter="wipe(left)">
                                      <p:cBhvr>
                                        <p:cTn id="61" dur="500"/>
                                        <p:tgtEl>
                                          <p:spTgt spid="8202"/>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wipe(left)">
                                      <p:cBhvr>
                                        <p:cTn id="64" dur="500"/>
                                        <p:tgtEl>
                                          <p:spTgt spid="15"/>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wipe(left)">
                                      <p:cBhvr>
                                        <p:cTn id="67" dur="500"/>
                                        <p:tgtEl>
                                          <p:spTgt spid="24"/>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33"/>
                                        </p:tgtEl>
                                        <p:attrNameLst>
                                          <p:attrName>style.visibility</p:attrName>
                                        </p:attrNameLst>
                                      </p:cBhvr>
                                      <p:to>
                                        <p:strVal val="visible"/>
                                      </p:to>
                                    </p:set>
                                    <p:animEffect transition="in" filter="wipe(left)">
                                      <p:cBhvr>
                                        <p:cTn id="70" dur="500"/>
                                        <p:tgtEl>
                                          <p:spTgt spid="33"/>
                                        </p:tgtEl>
                                      </p:cBhvr>
                                    </p:animEffect>
                                  </p:childTnLst>
                                </p:cTn>
                              </p:par>
                              <p:par>
                                <p:cTn id="71" presetID="22" presetClass="entr" presetSubtype="8" fill="hold" grpId="0" nodeType="with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wipe(left)">
                                      <p:cBhvr>
                                        <p:cTn id="73" dur="500"/>
                                        <p:tgtEl>
                                          <p:spTgt spid="34"/>
                                        </p:tgtEl>
                                      </p:cBhvr>
                                    </p:animEffect>
                                  </p:childTnLst>
                                </p:cTn>
                              </p:par>
                              <p:par>
                                <p:cTn id="74" presetID="22" presetClass="entr" presetSubtype="8" fill="hold" nodeType="withEffect">
                                  <p:stCondLst>
                                    <p:cond delay="0"/>
                                  </p:stCondLst>
                                  <p:childTnLst>
                                    <p:set>
                                      <p:cBhvr>
                                        <p:cTn id="75" dur="1" fill="hold">
                                          <p:stCondLst>
                                            <p:cond delay="0"/>
                                          </p:stCondLst>
                                        </p:cTn>
                                        <p:tgtEl>
                                          <p:spTgt spid="8204"/>
                                        </p:tgtEl>
                                        <p:attrNameLst>
                                          <p:attrName>style.visibility</p:attrName>
                                        </p:attrNameLst>
                                      </p:cBhvr>
                                      <p:to>
                                        <p:strVal val="visible"/>
                                      </p:to>
                                    </p:set>
                                    <p:animEffect transition="in" filter="wipe(left)">
                                      <p:cBhvr>
                                        <p:cTn id="76" dur="500"/>
                                        <p:tgtEl>
                                          <p:spTgt spid="8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2" grpId="0" animBg="1"/>
      <p:bldP spid="14" grpId="0" animBg="1"/>
      <p:bldP spid="25" grpId="0" animBg="1"/>
      <p:bldP spid="10" grpId="0" animBg="1"/>
      <p:bldP spid="11" grpId="0" animBg="1"/>
      <p:bldP spid="15" grpId="0" animBg="1"/>
      <p:bldP spid="16" grpId="0" animBg="1"/>
      <p:bldP spid="17" grpId="0" animBg="1"/>
      <p:bldP spid="18" grpId="0"/>
      <p:bldP spid="19" grpId="0"/>
      <p:bldP spid="22" grpId="0"/>
      <p:bldP spid="24" grpId="0"/>
      <p:bldP spid="26" grpId="0" animBg="1"/>
      <p:bldP spid="28" grpId="0"/>
      <p:bldP spid="29" grpId="0" animBg="1"/>
      <p:bldP spid="33" grpId="0" animBg="1"/>
      <p:bldP spid="3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7" name="Google Shape;263;p23">
            <a:extLst>
              <a:ext uri="{FF2B5EF4-FFF2-40B4-BE49-F238E27FC236}">
                <a16:creationId xmlns:a16="http://schemas.microsoft.com/office/drawing/2014/main" id="{ADA59DE0-CAE7-3620-C191-E4B3AA00388A}"/>
              </a:ext>
            </a:extLst>
          </p:cNvPr>
          <p:cNvSpPr/>
          <p:nvPr/>
        </p:nvSpPr>
        <p:spPr>
          <a:xfrm>
            <a:off x="2447208" y="4179275"/>
            <a:ext cx="2750600" cy="1366300"/>
          </a:xfrm>
          <a:custGeom>
            <a:avLst/>
            <a:gdLst/>
            <a:ahLst/>
            <a:cxnLst/>
            <a:rect l="l" t="t" r="r" b="b"/>
            <a:pathLst>
              <a:path w="82518" h="46925" extrusionOk="0">
                <a:moveTo>
                  <a:pt x="2219" y="0"/>
                </a:moveTo>
                <a:lnTo>
                  <a:pt x="1" y="1089"/>
                </a:lnTo>
                <a:lnTo>
                  <a:pt x="27529" y="41493"/>
                </a:lnTo>
                <a:cubicBezTo>
                  <a:pt x="30917" y="46678"/>
                  <a:pt x="36756" y="46925"/>
                  <a:pt x="37721" y="46925"/>
                </a:cubicBezTo>
                <a:cubicBezTo>
                  <a:pt x="37767" y="46925"/>
                  <a:pt x="37802" y="46924"/>
                  <a:pt x="37825" y="46924"/>
                </a:cubicBezTo>
                <a:lnTo>
                  <a:pt x="82517" y="46924"/>
                </a:lnTo>
                <a:lnTo>
                  <a:pt x="82517" y="44733"/>
                </a:lnTo>
                <a:lnTo>
                  <a:pt x="37771" y="44733"/>
                </a:lnTo>
                <a:cubicBezTo>
                  <a:pt x="37767" y="44733"/>
                  <a:pt x="37762" y="44733"/>
                  <a:pt x="37755" y="44733"/>
                </a:cubicBezTo>
                <a:cubicBezTo>
                  <a:pt x="37390" y="44733"/>
                  <a:pt x="32558" y="44694"/>
                  <a:pt x="29760" y="40405"/>
                </a:cubicBezTo>
                <a:lnTo>
                  <a:pt x="2219"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8" name="Google Shape;265;p23">
            <a:extLst>
              <a:ext uri="{FF2B5EF4-FFF2-40B4-BE49-F238E27FC236}">
                <a16:creationId xmlns:a16="http://schemas.microsoft.com/office/drawing/2014/main" id="{B23C3580-BE2B-2D58-0C9C-B31BA8BF5EBF}"/>
              </a:ext>
            </a:extLst>
          </p:cNvPr>
          <p:cNvSpPr/>
          <p:nvPr/>
        </p:nvSpPr>
        <p:spPr>
          <a:xfrm>
            <a:off x="1642508" y="2064578"/>
            <a:ext cx="4972389" cy="845823"/>
          </a:xfrm>
          <a:custGeom>
            <a:avLst/>
            <a:gdLst/>
            <a:ahLst/>
            <a:cxnLst/>
            <a:rect l="l" t="t" r="r" b="b"/>
            <a:pathLst>
              <a:path w="124831" h="22381" extrusionOk="0">
                <a:moveTo>
                  <a:pt x="111053" y="0"/>
                </a:moveTo>
                <a:cubicBezTo>
                  <a:pt x="110878" y="0"/>
                  <a:pt x="106523" y="14"/>
                  <a:pt x="104077" y="3643"/>
                </a:cubicBezTo>
                <a:lnTo>
                  <a:pt x="94977" y="17232"/>
                </a:lnTo>
                <a:lnTo>
                  <a:pt x="94950" y="17326"/>
                </a:lnTo>
                <a:cubicBezTo>
                  <a:pt x="94896" y="17434"/>
                  <a:pt x="93579" y="20350"/>
                  <a:pt x="87651" y="20431"/>
                </a:cubicBezTo>
                <a:lnTo>
                  <a:pt x="0" y="20431"/>
                </a:lnTo>
                <a:lnTo>
                  <a:pt x="0" y="22380"/>
                </a:lnTo>
                <a:lnTo>
                  <a:pt x="87665" y="22380"/>
                </a:lnTo>
                <a:cubicBezTo>
                  <a:pt x="94708" y="22273"/>
                  <a:pt x="96738" y="18737"/>
                  <a:pt x="97060" y="18065"/>
                </a:cubicBezTo>
                <a:lnTo>
                  <a:pt x="106053" y="4611"/>
                </a:lnTo>
                <a:cubicBezTo>
                  <a:pt x="107827" y="1990"/>
                  <a:pt x="110918" y="1949"/>
                  <a:pt x="111053" y="1949"/>
                </a:cubicBezTo>
                <a:lnTo>
                  <a:pt x="124830" y="1949"/>
                </a:lnTo>
                <a:lnTo>
                  <a:pt x="124830"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9" name="Google Shape;266;p23">
            <a:extLst>
              <a:ext uri="{FF2B5EF4-FFF2-40B4-BE49-F238E27FC236}">
                <a16:creationId xmlns:a16="http://schemas.microsoft.com/office/drawing/2014/main" id="{9409CB7C-570A-D63A-F4B6-1A7BFDDE095F}"/>
              </a:ext>
            </a:extLst>
          </p:cNvPr>
          <p:cNvSpPr/>
          <p:nvPr/>
        </p:nvSpPr>
        <p:spPr>
          <a:xfrm>
            <a:off x="1993819" y="3882453"/>
            <a:ext cx="5085580" cy="76504"/>
          </a:xfrm>
          <a:custGeom>
            <a:avLst/>
            <a:gdLst/>
            <a:ahLst/>
            <a:cxnLst/>
            <a:rect l="l" t="t" r="r" b="b"/>
            <a:pathLst>
              <a:path w="179766" h="2178" extrusionOk="0">
                <a:moveTo>
                  <a:pt x="0" y="0"/>
                </a:moveTo>
                <a:lnTo>
                  <a:pt x="0" y="2178"/>
                </a:lnTo>
                <a:lnTo>
                  <a:pt x="179765" y="2178"/>
                </a:lnTo>
                <a:lnTo>
                  <a:pt x="179765"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0" name="Google Shape;267;p23">
            <a:extLst>
              <a:ext uri="{FF2B5EF4-FFF2-40B4-BE49-F238E27FC236}">
                <a16:creationId xmlns:a16="http://schemas.microsoft.com/office/drawing/2014/main" id="{F9A9385B-2AFA-676A-6A15-3425121F0E81}"/>
              </a:ext>
            </a:extLst>
          </p:cNvPr>
          <p:cNvSpPr/>
          <p:nvPr/>
        </p:nvSpPr>
        <p:spPr>
          <a:xfrm>
            <a:off x="4930221" y="4862425"/>
            <a:ext cx="1115200" cy="1098200"/>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1" name="Google Shape;268;p23">
            <a:extLst>
              <a:ext uri="{FF2B5EF4-FFF2-40B4-BE49-F238E27FC236}">
                <a16:creationId xmlns:a16="http://schemas.microsoft.com/office/drawing/2014/main" id="{7D54BA02-FFB3-3B3F-3093-B65E0E70E030}"/>
              </a:ext>
            </a:extLst>
          </p:cNvPr>
          <p:cNvSpPr/>
          <p:nvPr/>
        </p:nvSpPr>
        <p:spPr>
          <a:xfrm>
            <a:off x="6603701" y="1534541"/>
            <a:ext cx="1115229" cy="1157632"/>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3" name="Google Shape;270;p23">
            <a:extLst>
              <a:ext uri="{FF2B5EF4-FFF2-40B4-BE49-F238E27FC236}">
                <a16:creationId xmlns:a16="http://schemas.microsoft.com/office/drawing/2014/main" id="{A3AFB97B-9FEB-B5FF-0B03-3AF978D450B3}"/>
              </a:ext>
            </a:extLst>
          </p:cNvPr>
          <p:cNvSpPr/>
          <p:nvPr/>
        </p:nvSpPr>
        <p:spPr>
          <a:xfrm>
            <a:off x="7081867" y="3394207"/>
            <a:ext cx="1115287" cy="1157473"/>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7" name="TextBox 26">
            <a:extLst>
              <a:ext uri="{FF2B5EF4-FFF2-40B4-BE49-F238E27FC236}">
                <a16:creationId xmlns:a16="http://schemas.microsoft.com/office/drawing/2014/main" id="{A85935CF-534C-C9E8-57F7-152AB6F30351}"/>
              </a:ext>
            </a:extLst>
          </p:cNvPr>
          <p:cNvSpPr txBox="1"/>
          <p:nvPr/>
        </p:nvSpPr>
        <p:spPr>
          <a:xfrm>
            <a:off x="6587854" y="2584403"/>
            <a:ext cx="1542905" cy="338554"/>
          </a:xfrm>
          <a:prstGeom prst="rect">
            <a:avLst/>
          </a:prstGeom>
          <a:noFill/>
        </p:spPr>
        <p:txBody>
          <a:bodyPr wrap="square" rtlCol="0">
            <a:spAutoFit/>
          </a:bodyPr>
          <a:lstStyle/>
          <a:p>
            <a:r>
              <a:rPr lang="en-US" sz="1600" b="1" dirty="0">
                <a:solidFill>
                  <a:srgbClr val="444848"/>
                </a:solidFill>
              </a:rPr>
              <a:t>OpenSearch</a:t>
            </a:r>
            <a:endParaRPr lang="en-US" sz="1600" b="1" dirty="0"/>
          </a:p>
        </p:txBody>
      </p:sp>
      <p:sp>
        <p:nvSpPr>
          <p:cNvPr id="30" name="TextBox 29">
            <a:extLst>
              <a:ext uri="{FF2B5EF4-FFF2-40B4-BE49-F238E27FC236}">
                <a16:creationId xmlns:a16="http://schemas.microsoft.com/office/drawing/2014/main" id="{499E0977-3FB2-9837-E3B9-9BBF6FB39AAE}"/>
              </a:ext>
            </a:extLst>
          </p:cNvPr>
          <p:cNvSpPr txBox="1"/>
          <p:nvPr/>
        </p:nvSpPr>
        <p:spPr>
          <a:xfrm>
            <a:off x="6862280" y="4449586"/>
            <a:ext cx="1542905" cy="338554"/>
          </a:xfrm>
          <a:prstGeom prst="rect">
            <a:avLst/>
          </a:prstGeom>
          <a:noFill/>
        </p:spPr>
        <p:txBody>
          <a:bodyPr wrap="square" rtlCol="0">
            <a:spAutoFit/>
          </a:bodyPr>
          <a:lstStyle/>
          <a:p>
            <a:r>
              <a:rPr lang="en-US" sz="1600" b="1" dirty="0">
                <a:solidFill>
                  <a:srgbClr val="444848"/>
                </a:solidFill>
              </a:rPr>
              <a:t>Amazon Athena</a:t>
            </a:r>
            <a:endParaRPr lang="en-US" sz="1600" b="1" dirty="0"/>
          </a:p>
        </p:txBody>
      </p:sp>
      <p:sp>
        <p:nvSpPr>
          <p:cNvPr id="261" name="Google Shape;261;p23"/>
          <p:cNvSpPr txBox="1">
            <a:spLocks noGrp="1"/>
          </p:cNvSpPr>
          <p:nvPr>
            <p:ph type="title"/>
          </p:nvPr>
        </p:nvSpPr>
        <p:spPr>
          <a:xfrm>
            <a:off x="830514" y="187151"/>
            <a:ext cx="7077177" cy="763600"/>
          </a:xfrm>
          <a:prstGeom prst="rect">
            <a:avLst/>
          </a:prstGeom>
        </p:spPr>
        <p:txBody>
          <a:bodyPr spcFirstLastPara="1" vert="horz" wrap="square" lIns="121900" tIns="121900" rIns="121900" bIns="121900" rtlCol="0" anchor="t" anchorCtr="0">
            <a:noAutofit/>
          </a:bodyPr>
          <a:lstStyle/>
          <a:p>
            <a:pPr>
              <a:spcBef>
                <a:spcPts val="0"/>
              </a:spcBef>
            </a:pPr>
            <a:r>
              <a:rPr lang="en" dirty="0"/>
              <a:t>AWS Data Engineering Layers</a:t>
            </a:r>
            <a:endParaRPr dirty="0"/>
          </a:p>
        </p:txBody>
      </p:sp>
      <p:sp>
        <p:nvSpPr>
          <p:cNvPr id="269" name="Google Shape;269;p23"/>
          <p:cNvSpPr/>
          <p:nvPr/>
        </p:nvSpPr>
        <p:spPr>
          <a:xfrm>
            <a:off x="1" y="1127759"/>
            <a:ext cx="2750600" cy="5584783"/>
          </a:xfrm>
          <a:custGeom>
            <a:avLst/>
            <a:gdLst/>
            <a:ahLst/>
            <a:cxnLst/>
            <a:rect l="l" t="t" r="r" b="b"/>
            <a:pathLst>
              <a:path w="57489" h="108782" extrusionOk="0">
                <a:moveTo>
                  <a:pt x="15176" y="1"/>
                </a:moveTo>
                <a:cubicBezTo>
                  <a:pt x="6788" y="1"/>
                  <a:pt x="0" y="7098"/>
                  <a:pt x="0" y="15862"/>
                </a:cubicBezTo>
                <a:lnTo>
                  <a:pt x="0" y="92907"/>
                </a:lnTo>
                <a:cubicBezTo>
                  <a:pt x="0" y="101671"/>
                  <a:pt x="6788" y="108781"/>
                  <a:pt x="15176" y="108781"/>
                </a:cubicBezTo>
                <a:cubicBezTo>
                  <a:pt x="23563" y="108781"/>
                  <a:pt x="30351" y="101671"/>
                  <a:pt x="30351" y="92907"/>
                </a:cubicBezTo>
                <a:cubicBezTo>
                  <a:pt x="30351" y="92141"/>
                  <a:pt x="30297" y="91388"/>
                  <a:pt x="30190" y="90649"/>
                </a:cubicBezTo>
                <a:cubicBezTo>
                  <a:pt x="33147" y="89628"/>
                  <a:pt x="35687" y="87692"/>
                  <a:pt x="37529" y="85165"/>
                </a:cubicBezTo>
                <a:cubicBezTo>
                  <a:pt x="38711" y="85447"/>
                  <a:pt x="39948" y="85609"/>
                  <a:pt x="41211" y="85609"/>
                </a:cubicBezTo>
                <a:cubicBezTo>
                  <a:pt x="50204" y="85609"/>
                  <a:pt x="57489" y="77987"/>
                  <a:pt x="57489" y="68605"/>
                </a:cubicBezTo>
                <a:cubicBezTo>
                  <a:pt x="57489" y="62248"/>
                  <a:pt x="54142" y="56710"/>
                  <a:pt x="49182" y="53793"/>
                </a:cubicBezTo>
                <a:cubicBezTo>
                  <a:pt x="49223" y="53296"/>
                  <a:pt x="49249" y="52785"/>
                  <a:pt x="49249" y="52274"/>
                </a:cubicBezTo>
                <a:cubicBezTo>
                  <a:pt x="49249" y="45083"/>
                  <a:pt x="44679" y="39021"/>
                  <a:pt x="38416" y="37072"/>
                </a:cubicBezTo>
                <a:cubicBezTo>
                  <a:pt x="39773" y="35083"/>
                  <a:pt x="40566" y="32690"/>
                  <a:pt x="40566" y="30109"/>
                </a:cubicBezTo>
                <a:cubicBezTo>
                  <a:pt x="40566" y="23967"/>
                  <a:pt x="36077" y="18872"/>
                  <a:pt x="30203" y="17932"/>
                </a:cubicBezTo>
                <a:cubicBezTo>
                  <a:pt x="30297" y="17260"/>
                  <a:pt x="30351" y="16561"/>
                  <a:pt x="30351" y="15862"/>
                </a:cubicBezTo>
                <a:cubicBezTo>
                  <a:pt x="30351" y="7098"/>
                  <a:pt x="23563" y="1"/>
                  <a:pt x="15176" y="1"/>
                </a:cubicBez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 name="Circle: Hollow 1">
            <a:extLst>
              <a:ext uri="{FF2B5EF4-FFF2-40B4-BE49-F238E27FC236}">
                <a16:creationId xmlns:a16="http://schemas.microsoft.com/office/drawing/2014/main" id="{D599118D-F19D-E016-F5CA-143281177869}"/>
              </a:ext>
            </a:extLst>
          </p:cNvPr>
          <p:cNvSpPr/>
          <p:nvPr/>
        </p:nvSpPr>
        <p:spPr>
          <a:xfrm>
            <a:off x="-2981552" y="1829571"/>
            <a:ext cx="4649970" cy="4490720"/>
          </a:xfrm>
          <a:prstGeom prst="donut">
            <a:avLst>
              <a:gd name="adj" fmla="val 20738"/>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Rectangle: Rounded Corners 2">
            <a:extLst>
              <a:ext uri="{FF2B5EF4-FFF2-40B4-BE49-F238E27FC236}">
                <a16:creationId xmlns:a16="http://schemas.microsoft.com/office/drawing/2014/main" id="{5D4B1563-62C4-EB0C-4312-6B32B3B1BFB2}"/>
              </a:ext>
            </a:extLst>
          </p:cNvPr>
          <p:cNvSpPr/>
          <p:nvPr/>
        </p:nvSpPr>
        <p:spPr>
          <a:xfrm>
            <a:off x="91989" y="3405043"/>
            <a:ext cx="2162686" cy="1315056"/>
          </a:xfrm>
          <a:prstGeom prst="roundRect">
            <a:avLst/>
          </a:prstGeom>
          <a:solidFill>
            <a:srgbClr val="FFE3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lumMod val="85000"/>
                    <a:lumOff val="15000"/>
                  </a:schemeClr>
                </a:solidFill>
              </a:rPr>
              <a:t>ANALYSIS</a:t>
            </a:r>
          </a:p>
        </p:txBody>
      </p:sp>
      <p:sp>
        <p:nvSpPr>
          <p:cNvPr id="4" name="TextBox 3">
            <a:extLst>
              <a:ext uri="{FF2B5EF4-FFF2-40B4-BE49-F238E27FC236}">
                <a16:creationId xmlns:a16="http://schemas.microsoft.com/office/drawing/2014/main" id="{F319CDE9-6268-835A-9349-659E7BAB29A7}"/>
              </a:ext>
            </a:extLst>
          </p:cNvPr>
          <p:cNvSpPr txBox="1"/>
          <p:nvPr/>
        </p:nvSpPr>
        <p:spPr>
          <a:xfrm>
            <a:off x="-1665516" y="5768089"/>
            <a:ext cx="1784268" cy="369332"/>
          </a:xfrm>
          <a:prstGeom prst="rect">
            <a:avLst/>
          </a:prstGeom>
          <a:noFill/>
        </p:spPr>
        <p:txBody>
          <a:bodyPr wrap="square" rtlCol="0">
            <a:spAutoFit/>
          </a:bodyPr>
          <a:lstStyle/>
          <a:p>
            <a:r>
              <a:rPr lang="en-US" b="1" dirty="0"/>
              <a:t>SECURITY</a:t>
            </a:r>
          </a:p>
        </p:txBody>
      </p:sp>
      <p:sp>
        <p:nvSpPr>
          <p:cNvPr id="5" name="TextBox 4">
            <a:extLst>
              <a:ext uri="{FF2B5EF4-FFF2-40B4-BE49-F238E27FC236}">
                <a16:creationId xmlns:a16="http://schemas.microsoft.com/office/drawing/2014/main" id="{55FDC963-70BA-0D09-EDE7-492C73936190}"/>
              </a:ext>
            </a:extLst>
          </p:cNvPr>
          <p:cNvSpPr txBox="1"/>
          <p:nvPr/>
        </p:nvSpPr>
        <p:spPr>
          <a:xfrm>
            <a:off x="-558718" y="5398757"/>
            <a:ext cx="1717878" cy="369332"/>
          </a:xfrm>
          <a:prstGeom prst="rect">
            <a:avLst/>
          </a:prstGeom>
          <a:noFill/>
        </p:spPr>
        <p:txBody>
          <a:bodyPr wrap="square" rtlCol="0">
            <a:spAutoFit/>
          </a:bodyPr>
          <a:lstStyle/>
          <a:p>
            <a:r>
              <a:rPr lang="en-US" b="1" dirty="0"/>
              <a:t>VISUALIZATION</a:t>
            </a:r>
          </a:p>
        </p:txBody>
      </p:sp>
      <p:sp>
        <p:nvSpPr>
          <p:cNvPr id="13" name="TextBox 12">
            <a:extLst>
              <a:ext uri="{FF2B5EF4-FFF2-40B4-BE49-F238E27FC236}">
                <a16:creationId xmlns:a16="http://schemas.microsoft.com/office/drawing/2014/main" id="{DC605E32-48AE-F23F-C742-49E593FFBB41}"/>
              </a:ext>
            </a:extLst>
          </p:cNvPr>
          <p:cNvSpPr txBox="1"/>
          <p:nvPr/>
        </p:nvSpPr>
        <p:spPr>
          <a:xfrm>
            <a:off x="-882524" y="2071777"/>
            <a:ext cx="1575633" cy="369332"/>
          </a:xfrm>
          <a:prstGeom prst="rect">
            <a:avLst/>
          </a:prstGeom>
          <a:noFill/>
        </p:spPr>
        <p:txBody>
          <a:bodyPr wrap="square" rtlCol="0">
            <a:spAutoFit/>
          </a:bodyPr>
          <a:lstStyle/>
          <a:p>
            <a:r>
              <a:rPr lang="en-US" b="1" dirty="0"/>
              <a:t>STORAGE</a:t>
            </a:r>
          </a:p>
        </p:txBody>
      </p:sp>
      <p:sp>
        <p:nvSpPr>
          <p:cNvPr id="6" name="TextBox 5">
            <a:extLst>
              <a:ext uri="{FF2B5EF4-FFF2-40B4-BE49-F238E27FC236}">
                <a16:creationId xmlns:a16="http://schemas.microsoft.com/office/drawing/2014/main" id="{A538B43A-EA1D-126F-A8DD-83F1E5E6A841}"/>
              </a:ext>
            </a:extLst>
          </p:cNvPr>
          <p:cNvSpPr txBox="1"/>
          <p:nvPr/>
        </p:nvSpPr>
        <p:spPr>
          <a:xfrm>
            <a:off x="-77927" y="2646892"/>
            <a:ext cx="1575633" cy="369332"/>
          </a:xfrm>
          <a:prstGeom prst="rect">
            <a:avLst/>
          </a:prstGeom>
          <a:noFill/>
        </p:spPr>
        <p:txBody>
          <a:bodyPr wrap="square" rtlCol="0">
            <a:spAutoFit/>
          </a:bodyPr>
          <a:lstStyle/>
          <a:p>
            <a:r>
              <a:rPr lang="en-US" b="1" dirty="0"/>
              <a:t>PROCESSING</a:t>
            </a:r>
          </a:p>
        </p:txBody>
      </p:sp>
      <p:pic>
        <p:nvPicPr>
          <p:cNvPr id="9218" name="Picture 2" descr="Marketplace">
            <a:extLst>
              <a:ext uri="{FF2B5EF4-FFF2-40B4-BE49-F238E27FC236}">
                <a16:creationId xmlns:a16="http://schemas.microsoft.com/office/drawing/2014/main" id="{B9F688F3-BC20-9983-8E60-35A8A0A145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99915" y="1579760"/>
            <a:ext cx="933817" cy="984034"/>
          </a:xfrm>
          <a:prstGeom prst="rect">
            <a:avLst/>
          </a:prstGeom>
          <a:noFill/>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9220" name="Picture 4" descr="Data Connectors | Sisense">
            <a:extLst>
              <a:ext uri="{FF2B5EF4-FFF2-40B4-BE49-F238E27FC236}">
                <a16:creationId xmlns:a16="http://schemas.microsoft.com/office/drawing/2014/main" id="{9E42E8CA-DE5A-BAE4-465F-061B9A9CC1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1315" y="3500616"/>
            <a:ext cx="906817" cy="944406"/>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Amazon Redshift Logo Png / AWS Partner | Etleap : Amazon has lots of ...">
            <a:extLst>
              <a:ext uri="{FF2B5EF4-FFF2-40B4-BE49-F238E27FC236}">
                <a16:creationId xmlns:a16="http://schemas.microsoft.com/office/drawing/2014/main" id="{D3B0FBCE-3323-F3E5-DE14-F2EA9B2FC2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45201" y="4806675"/>
            <a:ext cx="1285240" cy="1285240"/>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37">
            <a:extLst>
              <a:ext uri="{FF2B5EF4-FFF2-40B4-BE49-F238E27FC236}">
                <a16:creationId xmlns:a16="http://schemas.microsoft.com/office/drawing/2014/main" id="{C2A96BE7-3B3C-80A4-F716-422554A6C0AC}"/>
              </a:ext>
            </a:extLst>
          </p:cNvPr>
          <p:cNvSpPr txBox="1"/>
          <p:nvPr/>
        </p:nvSpPr>
        <p:spPr>
          <a:xfrm>
            <a:off x="4700553" y="5941351"/>
            <a:ext cx="1887301" cy="338554"/>
          </a:xfrm>
          <a:prstGeom prst="rect">
            <a:avLst/>
          </a:prstGeom>
          <a:noFill/>
        </p:spPr>
        <p:txBody>
          <a:bodyPr wrap="square" rtlCol="0">
            <a:spAutoFit/>
          </a:bodyPr>
          <a:lstStyle/>
          <a:p>
            <a:r>
              <a:rPr lang="en-US" sz="1600" b="1" dirty="0">
                <a:solidFill>
                  <a:srgbClr val="444848"/>
                </a:solidFill>
              </a:rPr>
              <a:t>Amazon Redshift</a:t>
            </a:r>
          </a:p>
        </p:txBody>
      </p:sp>
    </p:spTree>
    <p:extLst>
      <p:ext uri="{BB962C8B-B14F-4D97-AF65-F5344CB8AC3E}">
        <p14:creationId xmlns:p14="http://schemas.microsoft.com/office/powerpoint/2010/main" val="1309220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ipe(left)">
                                      <p:cBhvr>
                                        <p:cTn id="10" dur="500"/>
                                        <p:tgtEl>
                                          <p:spTgt spid="21"/>
                                        </p:tgtEl>
                                      </p:cBhvr>
                                    </p:animEffect>
                                  </p:childTnLst>
                                </p:cTn>
                              </p:par>
                              <p:par>
                                <p:cTn id="11" presetID="22" presetClass="entr" presetSubtype="8" fill="hold" nodeType="withEffect">
                                  <p:stCondLst>
                                    <p:cond delay="0"/>
                                  </p:stCondLst>
                                  <p:childTnLst>
                                    <p:set>
                                      <p:cBhvr>
                                        <p:cTn id="12" dur="1" fill="hold">
                                          <p:stCondLst>
                                            <p:cond delay="0"/>
                                          </p:stCondLst>
                                        </p:cTn>
                                        <p:tgtEl>
                                          <p:spTgt spid="9218"/>
                                        </p:tgtEl>
                                        <p:attrNameLst>
                                          <p:attrName>style.visibility</p:attrName>
                                        </p:attrNameLst>
                                      </p:cBhvr>
                                      <p:to>
                                        <p:strVal val="visible"/>
                                      </p:to>
                                    </p:set>
                                    <p:animEffect transition="in" filter="wipe(left)">
                                      <p:cBhvr>
                                        <p:cTn id="13" dur="500"/>
                                        <p:tgtEl>
                                          <p:spTgt spid="9218"/>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left)">
                                      <p:cBhvr>
                                        <p:cTn id="22" dur="500"/>
                                        <p:tgtEl>
                                          <p:spTgt spid="23"/>
                                        </p:tgtEl>
                                      </p:cBhvr>
                                    </p:animEffect>
                                  </p:childTnLst>
                                </p:cTn>
                              </p:par>
                              <p:par>
                                <p:cTn id="23" presetID="22" presetClass="entr" presetSubtype="8" fill="hold" nodeType="withEffect">
                                  <p:stCondLst>
                                    <p:cond delay="0"/>
                                  </p:stCondLst>
                                  <p:childTnLst>
                                    <p:set>
                                      <p:cBhvr>
                                        <p:cTn id="24" dur="1" fill="hold">
                                          <p:stCondLst>
                                            <p:cond delay="0"/>
                                          </p:stCondLst>
                                        </p:cTn>
                                        <p:tgtEl>
                                          <p:spTgt spid="9220"/>
                                        </p:tgtEl>
                                        <p:attrNameLst>
                                          <p:attrName>style.visibility</p:attrName>
                                        </p:attrNameLst>
                                      </p:cBhvr>
                                      <p:to>
                                        <p:strVal val="visible"/>
                                      </p:to>
                                    </p:set>
                                    <p:animEffect transition="in" filter="wipe(left)">
                                      <p:cBhvr>
                                        <p:cTn id="25" dur="500"/>
                                        <p:tgtEl>
                                          <p:spTgt spid="9220"/>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wipe(left)">
                                      <p:cBhvr>
                                        <p:cTn id="28" dur="500"/>
                                        <p:tgtEl>
                                          <p:spTgt spid="30"/>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left)">
                                      <p:cBhvr>
                                        <p:cTn id="31" dur="500"/>
                                        <p:tgtEl>
                                          <p:spTgt spid="7"/>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left)">
                                      <p:cBhvr>
                                        <p:cTn id="34" dur="500"/>
                                        <p:tgtEl>
                                          <p:spTgt spid="20"/>
                                        </p:tgtEl>
                                      </p:cBhvr>
                                    </p:animEffect>
                                  </p:childTnLst>
                                </p:cTn>
                              </p:par>
                              <p:par>
                                <p:cTn id="35" presetID="22" presetClass="entr" presetSubtype="8" fill="hold" nodeType="withEffect">
                                  <p:stCondLst>
                                    <p:cond delay="0"/>
                                  </p:stCondLst>
                                  <p:childTnLst>
                                    <p:set>
                                      <p:cBhvr>
                                        <p:cTn id="36" dur="1" fill="hold">
                                          <p:stCondLst>
                                            <p:cond delay="0"/>
                                          </p:stCondLst>
                                        </p:cTn>
                                        <p:tgtEl>
                                          <p:spTgt spid="9222"/>
                                        </p:tgtEl>
                                        <p:attrNameLst>
                                          <p:attrName>style.visibility</p:attrName>
                                        </p:attrNameLst>
                                      </p:cBhvr>
                                      <p:to>
                                        <p:strVal val="visible"/>
                                      </p:to>
                                    </p:set>
                                    <p:animEffect transition="in" filter="wipe(left)">
                                      <p:cBhvr>
                                        <p:cTn id="37" dur="500"/>
                                        <p:tgtEl>
                                          <p:spTgt spid="9222"/>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wipe(left)">
                                      <p:cBhvr>
                                        <p:cTn id="4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20" grpId="0" animBg="1"/>
      <p:bldP spid="21" grpId="0" animBg="1"/>
      <p:bldP spid="23" grpId="0" animBg="1"/>
      <p:bldP spid="27" grpId="0"/>
      <p:bldP spid="30" grpId="0"/>
      <p:bldP spid="3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9" name="Google Shape;266;p23">
            <a:extLst>
              <a:ext uri="{FF2B5EF4-FFF2-40B4-BE49-F238E27FC236}">
                <a16:creationId xmlns:a16="http://schemas.microsoft.com/office/drawing/2014/main" id="{9409CB7C-570A-D63A-F4B6-1A7BFDDE095F}"/>
              </a:ext>
            </a:extLst>
          </p:cNvPr>
          <p:cNvSpPr/>
          <p:nvPr/>
        </p:nvSpPr>
        <p:spPr>
          <a:xfrm>
            <a:off x="2035066" y="3972464"/>
            <a:ext cx="5085580" cy="76504"/>
          </a:xfrm>
          <a:custGeom>
            <a:avLst/>
            <a:gdLst/>
            <a:ahLst/>
            <a:cxnLst/>
            <a:rect l="l" t="t" r="r" b="b"/>
            <a:pathLst>
              <a:path w="179766" h="2178" extrusionOk="0">
                <a:moveTo>
                  <a:pt x="0" y="0"/>
                </a:moveTo>
                <a:lnTo>
                  <a:pt x="0" y="2178"/>
                </a:lnTo>
                <a:lnTo>
                  <a:pt x="179765" y="2178"/>
                </a:lnTo>
                <a:lnTo>
                  <a:pt x="179765"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3" name="Google Shape;270;p23">
            <a:extLst>
              <a:ext uri="{FF2B5EF4-FFF2-40B4-BE49-F238E27FC236}">
                <a16:creationId xmlns:a16="http://schemas.microsoft.com/office/drawing/2014/main" id="{A3AFB97B-9FEB-B5FF-0B03-3AF978D450B3}"/>
              </a:ext>
            </a:extLst>
          </p:cNvPr>
          <p:cNvSpPr/>
          <p:nvPr/>
        </p:nvSpPr>
        <p:spPr>
          <a:xfrm>
            <a:off x="7120646" y="3393727"/>
            <a:ext cx="1115287" cy="1157473"/>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30" name="TextBox 29">
            <a:extLst>
              <a:ext uri="{FF2B5EF4-FFF2-40B4-BE49-F238E27FC236}">
                <a16:creationId xmlns:a16="http://schemas.microsoft.com/office/drawing/2014/main" id="{499E0977-3FB2-9837-E3B9-9BBF6FB39AAE}"/>
              </a:ext>
            </a:extLst>
          </p:cNvPr>
          <p:cNvSpPr txBox="1"/>
          <p:nvPr/>
        </p:nvSpPr>
        <p:spPr>
          <a:xfrm>
            <a:off x="6714298" y="4551200"/>
            <a:ext cx="1927981" cy="338554"/>
          </a:xfrm>
          <a:prstGeom prst="rect">
            <a:avLst/>
          </a:prstGeom>
          <a:noFill/>
        </p:spPr>
        <p:txBody>
          <a:bodyPr wrap="square" rtlCol="0">
            <a:spAutoFit/>
          </a:bodyPr>
          <a:lstStyle/>
          <a:p>
            <a:r>
              <a:rPr lang="en-US" sz="1600" b="1" dirty="0">
                <a:solidFill>
                  <a:srgbClr val="444848"/>
                </a:solidFill>
              </a:rPr>
              <a:t>Amazon </a:t>
            </a:r>
            <a:r>
              <a:rPr lang="en-US" sz="1600" b="1" dirty="0" err="1">
                <a:solidFill>
                  <a:srgbClr val="444848"/>
                </a:solidFill>
              </a:rPr>
              <a:t>QuickSight</a:t>
            </a:r>
            <a:endParaRPr lang="en-US" sz="1600" b="1" dirty="0"/>
          </a:p>
        </p:txBody>
      </p:sp>
      <p:sp>
        <p:nvSpPr>
          <p:cNvPr id="261" name="Google Shape;261;p23"/>
          <p:cNvSpPr txBox="1">
            <a:spLocks noGrp="1"/>
          </p:cNvSpPr>
          <p:nvPr>
            <p:ph type="title"/>
          </p:nvPr>
        </p:nvSpPr>
        <p:spPr>
          <a:xfrm>
            <a:off x="830514" y="187151"/>
            <a:ext cx="7077177" cy="763600"/>
          </a:xfrm>
          <a:prstGeom prst="rect">
            <a:avLst/>
          </a:prstGeom>
        </p:spPr>
        <p:txBody>
          <a:bodyPr spcFirstLastPara="1" vert="horz" wrap="square" lIns="121900" tIns="121900" rIns="121900" bIns="121900" rtlCol="0" anchor="t" anchorCtr="0">
            <a:noAutofit/>
          </a:bodyPr>
          <a:lstStyle/>
          <a:p>
            <a:pPr>
              <a:spcBef>
                <a:spcPts val="0"/>
              </a:spcBef>
            </a:pPr>
            <a:r>
              <a:rPr lang="en" dirty="0"/>
              <a:t>AWS Data Engineering Layers</a:t>
            </a:r>
            <a:endParaRPr dirty="0"/>
          </a:p>
        </p:txBody>
      </p:sp>
      <p:sp>
        <p:nvSpPr>
          <p:cNvPr id="269" name="Google Shape;269;p23"/>
          <p:cNvSpPr/>
          <p:nvPr/>
        </p:nvSpPr>
        <p:spPr>
          <a:xfrm>
            <a:off x="1" y="1127759"/>
            <a:ext cx="2750600" cy="5584783"/>
          </a:xfrm>
          <a:custGeom>
            <a:avLst/>
            <a:gdLst/>
            <a:ahLst/>
            <a:cxnLst/>
            <a:rect l="l" t="t" r="r" b="b"/>
            <a:pathLst>
              <a:path w="57489" h="108782" extrusionOk="0">
                <a:moveTo>
                  <a:pt x="15176" y="1"/>
                </a:moveTo>
                <a:cubicBezTo>
                  <a:pt x="6788" y="1"/>
                  <a:pt x="0" y="7098"/>
                  <a:pt x="0" y="15862"/>
                </a:cubicBezTo>
                <a:lnTo>
                  <a:pt x="0" y="92907"/>
                </a:lnTo>
                <a:cubicBezTo>
                  <a:pt x="0" y="101671"/>
                  <a:pt x="6788" y="108781"/>
                  <a:pt x="15176" y="108781"/>
                </a:cubicBezTo>
                <a:cubicBezTo>
                  <a:pt x="23563" y="108781"/>
                  <a:pt x="30351" y="101671"/>
                  <a:pt x="30351" y="92907"/>
                </a:cubicBezTo>
                <a:cubicBezTo>
                  <a:pt x="30351" y="92141"/>
                  <a:pt x="30297" y="91388"/>
                  <a:pt x="30190" y="90649"/>
                </a:cubicBezTo>
                <a:cubicBezTo>
                  <a:pt x="33147" y="89628"/>
                  <a:pt x="35687" y="87692"/>
                  <a:pt x="37529" y="85165"/>
                </a:cubicBezTo>
                <a:cubicBezTo>
                  <a:pt x="38711" y="85447"/>
                  <a:pt x="39948" y="85609"/>
                  <a:pt x="41211" y="85609"/>
                </a:cubicBezTo>
                <a:cubicBezTo>
                  <a:pt x="50204" y="85609"/>
                  <a:pt x="57489" y="77987"/>
                  <a:pt x="57489" y="68605"/>
                </a:cubicBezTo>
                <a:cubicBezTo>
                  <a:pt x="57489" y="62248"/>
                  <a:pt x="54142" y="56710"/>
                  <a:pt x="49182" y="53793"/>
                </a:cubicBezTo>
                <a:cubicBezTo>
                  <a:pt x="49223" y="53296"/>
                  <a:pt x="49249" y="52785"/>
                  <a:pt x="49249" y="52274"/>
                </a:cubicBezTo>
                <a:cubicBezTo>
                  <a:pt x="49249" y="45083"/>
                  <a:pt x="44679" y="39021"/>
                  <a:pt x="38416" y="37072"/>
                </a:cubicBezTo>
                <a:cubicBezTo>
                  <a:pt x="39773" y="35083"/>
                  <a:pt x="40566" y="32690"/>
                  <a:pt x="40566" y="30109"/>
                </a:cubicBezTo>
                <a:cubicBezTo>
                  <a:pt x="40566" y="23967"/>
                  <a:pt x="36077" y="18872"/>
                  <a:pt x="30203" y="17932"/>
                </a:cubicBezTo>
                <a:cubicBezTo>
                  <a:pt x="30297" y="17260"/>
                  <a:pt x="30351" y="16561"/>
                  <a:pt x="30351" y="15862"/>
                </a:cubicBezTo>
                <a:cubicBezTo>
                  <a:pt x="30351" y="7098"/>
                  <a:pt x="23563" y="1"/>
                  <a:pt x="15176" y="1"/>
                </a:cubicBez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 name="Circle: Hollow 1">
            <a:extLst>
              <a:ext uri="{FF2B5EF4-FFF2-40B4-BE49-F238E27FC236}">
                <a16:creationId xmlns:a16="http://schemas.microsoft.com/office/drawing/2014/main" id="{D599118D-F19D-E016-F5CA-143281177869}"/>
              </a:ext>
            </a:extLst>
          </p:cNvPr>
          <p:cNvSpPr/>
          <p:nvPr/>
        </p:nvSpPr>
        <p:spPr>
          <a:xfrm>
            <a:off x="-2981552" y="1829571"/>
            <a:ext cx="4649970" cy="4490720"/>
          </a:xfrm>
          <a:prstGeom prst="donut">
            <a:avLst>
              <a:gd name="adj" fmla="val 20738"/>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Rectangle: Rounded Corners 2">
            <a:extLst>
              <a:ext uri="{FF2B5EF4-FFF2-40B4-BE49-F238E27FC236}">
                <a16:creationId xmlns:a16="http://schemas.microsoft.com/office/drawing/2014/main" id="{5D4B1563-62C4-EB0C-4312-6B32B3B1BFB2}"/>
              </a:ext>
            </a:extLst>
          </p:cNvPr>
          <p:cNvSpPr/>
          <p:nvPr/>
        </p:nvSpPr>
        <p:spPr>
          <a:xfrm>
            <a:off x="91989" y="3405043"/>
            <a:ext cx="2162686" cy="1315056"/>
          </a:xfrm>
          <a:prstGeom prst="roundRect">
            <a:avLst/>
          </a:prstGeom>
          <a:solidFill>
            <a:srgbClr val="FFE3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b="1" dirty="0">
                <a:solidFill>
                  <a:schemeClr val="tx1">
                    <a:lumMod val="85000"/>
                    <a:lumOff val="15000"/>
                  </a:schemeClr>
                </a:solidFill>
              </a:rPr>
              <a:t>VISUALIZATION</a:t>
            </a:r>
          </a:p>
        </p:txBody>
      </p:sp>
      <p:sp>
        <p:nvSpPr>
          <p:cNvPr id="5" name="TextBox 4">
            <a:extLst>
              <a:ext uri="{FF2B5EF4-FFF2-40B4-BE49-F238E27FC236}">
                <a16:creationId xmlns:a16="http://schemas.microsoft.com/office/drawing/2014/main" id="{55FDC963-70BA-0D09-EDE7-492C73936190}"/>
              </a:ext>
            </a:extLst>
          </p:cNvPr>
          <p:cNvSpPr txBox="1"/>
          <p:nvPr/>
        </p:nvSpPr>
        <p:spPr>
          <a:xfrm>
            <a:off x="-268273" y="5395002"/>
            <a:ext cx="1717878" cy="369332"/>
          </a:xfrm>
          <a:prstGeom prst="rect">
            <a:avLst/>
          </a:prstGeom>
          <a:noFill/>
        </p:spPr>
        <p:txBody>
          <a:bodyPr wrap="square" rtlCol="0">
            <a:spAutoFit/>
          </a:bodyPr>
          <a:lstStyle/>
          <a:p>
            <a:r>
              <a:rPr lang="en-US" b="1" dirty="0"/>
              <a:t>SECURITY</a:t>
            </a:r>
          </a:p>
        </p:txBody>
      </p:sp>
      <p:sp>
        <p:nvSpPr>
          <p:cNvPr id="13" name="TextBox 12">
            <a:extLst>
              <a:ext uri="{FF2B5EF4-FFF2-40B4-BE49-F238E27FC236}">
                <a16:creationId xmlns:a16="http://schemas.microsoft.com/office/drawing/2014/main" id="{DC605E32-48AE-F23F-C742-49E593FFBB41}"/>
              </a:ext>
            </a:extLst>
          </p:cNvPr>
          <p:cNvSpPr txBox="1"/>
          <p:nvPr/>
        </p:nvSpPr>
        <p:spPr>
          <a:xfrm>
            <a:off x="-882524" y="2071777"/>
            <a:ext cx="1575633" cy="369332"/>
          </a:xfrm>
          <a:prstGeom prst="rect">
            <a:avLst/>
          </a:prstGeom>
          <a:noFill/>
        </p:spPr>
        <p:txBody>
          <a:bodyPr wrap="square" rtlCol="0">
            <a:spAutoFit/>
          </a:bodyPr>
          <a:lstStyle/>
          <a:p>
            <a:r>
              <a:rPr lang="en-US" b="1" dirty="0"/>
              <a:t>PROCESSING</a:t>
            </a:r>
          </a:p>
        </p:txBody>
      </p:sp>
      <p:sp>
        <p:nvSpPr>
          <p:cNvPr id="6" name="TextBox 5">
            <a:extLst>
              <a:ext uri="{FF2B5EF4-FFF2-40B4-BE49-F238E27FC236}">
                <a16:creationId xmlns:a16="http://schemas.microsoft.com/office/drawing/2014/main" id="{A538B43A-EA1D-126F-A8DD-83F1E5E6A841}"/>
              </a:ext>
            </a:extLst>
          </p:cNvPr>
          <p:cNvSpPr txBox="1"/>
          <p:nvPr/>
        </p:nvSpPr>
        <p:spPr>
          <a:xfrm>
            <a:off x="58951" y="2646345"/>
            <a:ext cx="1575633" cy="369332"/>
          </a:xfrm>
          <a:prstGeom prst="rect">
            <a:avLst/>
          </a:prstGeom>
          <a:noFill/>
        </p:spPr>
        <p:txBody>
          <a:bodyPr wrap="square" rtlCol="0">
            <a:spAutoFit/>
          </a:bodyPr>
          <a:lstStyle/>
          <a:p>
            <a:r>
              <a:rPr lang="en-US" b="1" dirty="0"/>
              <a:t>ANALYSIS</a:t>
            </a:r>
          </a:p>
        </p:txBody>
      </p:sp>
      <p:pic>
        <p:nvPicPr>
          <p:cNvPr id="10242" name="Picture 2" descr="Amazon Quicksight [ Download - Logo - icon ] png svg">
            <a:extLst>
              <a:ext uri="{FF2B5EF4-FFF2-40B4-BE49-F238E27FC236}">
                <a16:creationId xmlns:a16="http://schemas.microsoft.com/office/drawing/2014/main" id="{DF6D37EB-BD61-27B1-F040-7EFD4889F1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29978" y="3524153"/>
            <a:ext cx="896620" cy="896620"/>
          </a:xfrm>
          <a:prstGeom prst="rect">
            <a:avLst/>
          </a:prstGeom>
          <a:noFill/>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11237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500"/>
                                        <p:tgtEl>
                                          <p:spTgt spid="9"/>
                                        </p:tgtEl>
                                      </p:cBhvr>
                                    </p:animEffect>
                                  </p:childTnLst>
                                </p:cTn>
                              </p:par>
                              <p:par>
                                <p:cTn id="11" presetID="22" presetClass="entr" presetSubtype="8" fill="hold" nodeType="withEffect">
                                  <p:stCondLst>
                                    <p:cond delay="0"/>
                                  </p:stCondLst>
                                  <p:childTnLst>
                                    <p:set>
                                      <p:cBhvr>
                                        <p:cTn id="12" dur="1" fill="hold">
                                          <p:stCondLst>
                                            <p:cond delay="0"/>
                                          </p:stCondLst>
                                        </p:cTn>
                                        <p:tgtEl>
                                          <p:spTgt spid="10242"/>
                                        </p:tgtEl>
                                        <p:attrNameLst>
                                          <p:attrName>style.visibility</p:attrName>
                                        </p:attrNameLst>
                                      </p:cBhvr>
                                      <p:to>
                                        <p:strVal val="visible"/>
                                      </p:to>
                                    </p:set>
                                    <p:animEffect transition="in" filter="wipe(left)">
                                      <p:cBhvr>
                                        <p:cTn id="13" dur="500"/>
                                        <p:tgtEl>
                                          <p:spTgt spid="10242"/>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3" grpId="0" animBg="1"/>
      <p:bldP spid="3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4" name="Google Shape;266;p23">
            <a:extLst>
              <a:ext uri="{FF2B5EF4-FFF2-40B4-BE49-F238E27FC236}">
                <a16:creationId xmlns:a16="http://schemas.microsoft.com/office/drawing/2014/main" id="{56D5DD40-09D9-B803-3C30-F991A1F52FEB}"/>
              </a:ext>
            </a:extLst>
          </p:cNvPr>
          <p:cNvSpPr/>
          <p:nvPr/>
        </p:nvSpPr>
        <p:spPr>
          <a:xfrm>
            <a:off x="1727254" y="4608225"/>
            <a:ext cx="5085580" cy="76504"/>
          </a:xfrm>
          <a:custGeom>
            <a:avLst/>
            <a:gdLst/>
            <a:ahLst/>
            <a:cxnLst/>
            <a:rect l="l" t="t" r="r" b="b"/>
            <a:pathLst>
              <a:path w="179766" h="2178" extrusionOk="0">
                <a:moveTo>
                  <a:pt x="0" y="0"/>
                </a:moveTo>
                <a:lnTo>
                  <a:pt x="0" y="2178"/>
                </a:lnTo>
                <a:lnTo>
                  <a:pt x="179765" y="2178"/>
                </a:lnTo>
                <a:lnTo>
                  <a:pt x="179765"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7" name="Google Shape;270;p23">
            <a:extLst>
              <a:ext uri="{FF2B5EF4-FFF2-40B4-BE49-F238E27FC236}">
                <a16:creationId xmlns:a16="http://schemas.microsoft.com/office/drawing/2014/main" id="{6AD01CA7-045D-4FAB-8848-B6FF48DFB61F}"/>
              </a:ext>
            </a:extLst>
          </p:cNvPr>
          <p:cNvSpPr/>
          <p:nvPr/>
        </p:nvSpPr>
        <p:spPr>
          <a:xfrm>
            <a:off x="6812834" y="4029488"/>
            <a:ext cx="1115287" cy="1157473"/>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8" name="TextBox 7">
            <a:extLst>
              <a:ext uri="{FF2B5EF4-FFF2-40B4-BE49-F238E27FC236}">
                <a16:creationId xmlns:a16="http://schemas.microsoft.com/office/drawing/2014/main" id="{AFD604E3-17BA-BDF9-826E-F37BC5BC361F}"/>
              </a:ext>
            </a:extLst>
          </p:cNvPr>
          <p:cNvSpPr txBox="1"/>
          <p:nvPr/>
        </p:nvSpPr>
        <p:spPr>
          <a:xfrm>
            <a:off x="6585654" y="5170045"/>
            <a:ext cx="1578819" cy="338554"/>
          </a:xfrm>
          <a:prstGeom prst="rect">
            <a:avLst/>
          </a:prstGeom>
          <a:noFill/>
        </p:spPr>
        <p:txBody>
          <a:bodyPr wrap="square" rtlCol="0">
            <a:spAutoFit/>
          </a:bodyPr>
          <a:lstStyle/>
          <a:p>
            <a:r>
              <a:rPr lang="en-US" sz="1600" b="1" dirty="0">
                <a:solidFill>
                  <a:srgbClr val="444848"/>
                </a:solidFill>
              </a:rPr>
              <a:t>AWS </a:t>
            </a:r>
            <a:r>
              <a:rPr lang="en-US" sz="1600" b="1" dirty="0" err="1">
                <a:solidFill>
                  <a:srgbClr val="444848"/>
                </a:solidFill>
              </a:rPr>
              <a:t>CloudHSM</a:t>
            </a:r>
            <a:endParaRPr lang="en-US" sz="1600" b="1" dirty="0"/>
          </a:p>
        </p:txBody>
      </p:sp>
      <p:sp>
        <p:nvSpPr>
          <p:cNvPr id="9" name="Google Shape;266;p23">
            <a:extLst>
              <a:ext uri="{FF2B5EF4-FFF2-40B4-BE49-F238E27FC236}">
                <a16:creationId xmlns:a16="http://schemas.microsoft.com/office/drawing/2014/main" id="{9409CB7C-570A-D63A-F4B6-1A7BFDDE095F}"/>
              </a:ext>
            </a:extLst>
          </p:cNvPr>
          <p:cNvSpPr/>
          <p:nvPr/>
        </p:nvSpPr>
        <p:spPr>
          <a:xfrm>
            <a:off x="1500073" y="2674470"/>
            <a:ext cx="5085580" cy="76504"/>
          </a:xfrm>
          <a:custGeom>
            <a:avLst/>
            <a:gdLst/>
            <a:ahLst/>
            <a:cxnLst/>
            <a:rect l="l" t="t" r="r" b="b"/>
            <a:pathLst>
              <a:path w="179766" h="2178" extrusionOk="0">
                <a:moveTo>
                  <a:pt x="0" y="0"/>
                </a:moveTo>
                <a:lnTo>
                  <a:pt x="0" y="2178"/>
                </a:lnTo>
                <a:lnTo>
                  <a:pt x="179765" y="2178"/>
                </a:lnTo>
                <a:lnTo>
                  <a:pt x="179765" y="0"/>
                </a:ln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3" name="Google Shape;270;p23">
            <a:extLst>
              <a:ext uri="{FF2B5EF4-FFF2-40B4-BE49-F238E27FC236}">
                <a16:creationId xmlns:a16="http://schemas.microsoft.com/office/drawing/2014/main" id="{A3AFB97B-9FEB-B5FF-0B03-3AF978D450B3}"/>
              </a:ext>
            </a:extLst>
          </p:cNvPr>
          <p:cNvSpPr/>
          <p:nvPr/>
        </p:nvSpPr>
        <p:spPr>
          <a:xfrm>
            <a:off x="6585654" y="2095734"/>
            <a:ext cx="1115287" cy="1157473"/>
          </a:xfrm>
          <a:prstGeom prst="rect">
            <a:avLst/>
          </a:pr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30" name="TextBox 29">
            <a:extLst>
              <a:ext uri="{FF2B5EF4-FFF2-40B4-BE49-F238E27FC236}">
                <a16:creationId xmlns:a16="http://schemas.microsoft.com/office/drawing/2014/main" id="{499E0977-3FB2-9837-E3B9-9BBF6FB39AAE}"/>
              </a:ext>
            </a:extLst>
          </p:cNvPr>
          <p:cNvSpPr txBox="1"/>
          <p:nvPr/>
        </p:nvSpPr>
        <p:spPr>
          <a:xfrm>
            <a:off x="6484278" y="3206143"/>
            <a:ext cx="1927981" cy="338554"/>
          </a:xfrm>
          <a:prstGeom prst="rect">
            <a:avLst/>
          </a:prstGeom>
          <a:noFill/>
        </p:spPr>
        <p:txBody>
          <a:bodyPr wrap="square" rtlCol="0">
            <a:spAutoFit/>
          </a:bodyPr>
          <a:lstStyle/>
          <a:p>
            <a:r>
              <a:rPr lang="en-US" sz="1600" b="1" dirty="0">
                <a:solidFill>
                  <a:srgbClr val="444848"/>
                </a:solidFill>
              </a:rPr>
              <a:t>Amazon KMS</a:t>
            </a:r>
            <a:endParaRPr lang="en-US" sz="1600" b="1" dirty="0"/>
          </a:p>
        </p:txBody>
      </p:sp>
      <p:sp>
        <p:nvSpPr>
          <p:cNvPr id="261" name="Google Shape;261;p23"/>
          <p:cNvSpPr txBox="1">
            <a:spLocks noGrp="1"/>
          </p:cNvSpPr>
          <p:nvPr>
            <p:ph type="title"/>
          </p:nvPr>
        </p:nvSpPr>
        <p:spPr>
          <a:xfrm>
            <a:off x="830514" y="187151"/>
            <a:ext cx="7077177" cy="763600"/>
          </a:xfrm>
          <a:prstGeom prst="rect">
            <a:avLst/>
          </a:prstGeom>
        </p:spPr>
        <p:txBody>
          <a:bodyPr spcFirstLastPara="1" vert="horz" wrap="square" lIns="121900" tIns="121900" rIns="121900" bIns="121900" rtlCol="0" anchor="t" anchorCtr="0">
            <a:noAutofit/>
          </a:bodyPr>
          <a:lstStyle/>
          <a:p>
            <a:pPr>
              <a:spcBef>
                <a:spcPts val="0"/>
              </a:spcBef>
            </a:pPr>
            <a:r>
              <a:rPr lang="en" dirty="0"/>
              <a:t>AWS Data Engineering Layers</a:t>
            </a:r>
            <a:endParaRPr dirty="0"/>
          </a:p>
        </p:txBody>
      </p:sp>
      <p:sp>
        <p:nvSpPr>
          <p:cNvPr id="269" name="Google Shape;269;p23"/>
          <p:cNvSpPr/>
          <p:nvPr/>
        </p:nvSpPr>
        <p:spPr>
          <a:xfrm>
            <a:off x="1" y="1127759"/>
            <a:ext cx="2750600" cy="5584783"/>
          </a:xfrm>
          <a:custGeom>
            <a:avLst/>
            <a:gdLst/>
            <a:ahLst/>
            <a:cxnLst/>
            <a:rect l="l" t="t" r="r" b="b"/>
            <a:pathLst>
              <a:path w="57489" h="108782" extrusionOk="0">
                <a:moveTo>
                  <a:pt x="15176" y="1"/>
                </a:moveTo>
                <a:cubicBezTo>
                  <a:pt x="6788" y="1"/>
                  <a:pt x="0" y="7098"/>
                  <a:pt x="0" y="15862"/>
                </a:cubicBezTo>
                <a:lnTo>
                  <a:pt x="0" y="92907"/>
                </a:lnTo>
                <a:cubicBezTo>
                  <a:pt x="0" y="101671"/>
                  <a:pt x="6788" y="108781"/>
                  <a:pt x="15176" y="108781"/>
                </a:cubicBezTo>
                <a:cubicBezTo>
                  <a:pt x="23563" y="108781"/>
                  <a:pt x="30351" y="101671"/>
                  <a:pt x="30351" y="92907"/>
                </a:cubicBezTo>
                <a:cubicBezTo>
                  <a:pt x="30351" y="92141"/>
                  <a:pt x="30297" y="91388"/>
                  <a:pt x="30190" y="90649"/>
                </a:cubicBezTo>
                <a:cubicBezTo>
                  <a:pt x="33147" y="89628"/>
                  <a:pt x="35687" y="87692"/>
                  <a:pt x="37529" y="85165"/>
                </a:cubicBezTo>
                <a:cubicBezTo>
                  <a:pt x="38711" y="85447"/>
                  <a:pt x="39948" y="85609"/>
                  <a:pt x="41211" y="85609"/>
                </a:cubicBezTo>
                <a:cubicBezTo>
                  <a:pt x="50204" y="85609"/>
                  <a:pt x="57489" y="77987"/>
                  <a:pt x="57489" y="68605"/>
                </a:cubicBezTo>
                <a:cubicBezTo>
                  <a:pt x="57489" y="62248"/>
                  <a:pt x="54142" y="56710"/>
                  <a:pt x="49182" y="53793"/>
                </a:cubicBezTo>
                <a:cubicBezTo>
                  <a:pt x="49223" y="53296"/>
                  <a:pt x="49249" y="52785"/>
                  <a:pt x="49249" y="52274"/>
                </a:cubicBezTo>
                <a:cubicBezTo>
                  <a:pt x="49249" y="45083"/>
                  <a:pt x="44679" y="39021"/>
                  <a:pt x="38416" y="37072"/>
                </a:cubicBezTo>
                <a:cubicBezTo>
                  <a:pt x="39773" y="35083"/>
                  <a:pt x="40566" y="32690"/>
                  <a:pt x="40566" y="30109"/>
                </a:cubicBezTo>
                <a:cubicBezTo>
                  <a:pt x="40566" y="23967"/>
                  <a:pt x="36077" y="18872"/>
                  <a:pt x="30203" y="17932"/>
                </a:cubicBezTo>
                <a:cubicBezTo>
                  <a:pt x="30297" y="17260"/>
                  <a:pt x="30351" y="16561"/>
                  <a:pt x="30351" y="15862"/>
                </a:cubicBezTo>
                <a:cubicBezTo>
                  <a:pt x="30351" y="7098"/>
                  <a:pt x="23563" y="1"/>
                  <a:pt x="15176" y="1"/>
                </a:cubicBezTo>
                <a:close/>
              </a:path>
            </a:pathLst>
          </a:custGeom>
          <a:gradFill>
            <a:gsLst>
              <a:gs pos="0">
                <a:srgbClr val="ED7D31"/>
              </a:gs>
              <a:gs pos="66000">
                <a:srgbClr val="FFC06D"/>
              </a:gs>
              <a:gs pos="100000">
                <a:schemeClr val="accent4"/>
              </a:gs>
            </a:gsLst>
            <a:lin ang="18900732" scaled="0"/>
          </a:gradFill>
          <a:ln>
            <a:noFill/>
          </a:ln>
        </p:spPr>
        <p:txBody>
          <a:bodyPr spcFirstLastPara="1" wrap="square" lIns="121900" tIns="121900" rIns="121900" bIns="121900" anchor="ctr" anchorCtr="0">
            <a:noAutofit/>
          </a:bodyPr>
          <a:lstStyle/>
          <a:p>
            <a:endParaRPr sz="2400"/>
          </a:p>
        </p:txBody>
      </p:sp>
      <p:sp>
        <p:nvSpPr>
          <p:cNvPr id="2" name="Circle: Hollow 1">
            <a:extLst>
              <a:ext uri="{FF2B5EF4-FFF2-40B4-BE49-F238E27FC236}">
                <a16:creationId xmlns:a16="http://schemas.microsoft.com/office/drawing/2014/main" id="{D599118D-F19D-E016-F5CA-143281177869}"/>
              </a:ext>
            </a:extLst>
          </p:cNvPr>
          <p:cNvSpPr/>
          <p:nvPr/>
        </p:nvSpPr>
        <p:spPr>
          <a:xfrm>
            <a:off x="-2981552" y="1829571"/>
            <a:ext cx="4649970" cy="4490720"/>
          </a:xfrm>
          <a:prstGeom prst="donut">
            <a:avLst>
              <a:gd name="adj" fmla="val 20738"/>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Rectangle: Rounded Corners 2">
            <a:extLst>
              <a:ext uri="{FF2B5EF4-FFF2-40B4-BE49-F238E27FC236}">
                <a16:creationId xmlns:a16="http://schemas.microsoft.com/office/drawing/2014/main" id="{5D4B1563-62C4-EB0C-4312-6B32B3B1BFB2}"/>
              </a:ext>
            </a:extLst>
          </p:cNvPr>
          <p:cNvSpPr/>
          <p:nvPr/>
        </p:nvSpPr>
        <p:spPr>
          <a:xfrm>
            <a:off x="91989" y="3405043"/>
            <a:ext cx="2162686" cy="1315056"/>
          </a:xfrm>
          <a:prstGeom prst="roundRect">
            <a:avLst/>
          </a:prstGeom>
          <a:solidFill>
            <a:srgbClr val="FFE3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b="1" dirty="0">
                <a:solidFill>
                  <a:schemeClr val="tx1">
                    <a:lumMod val="85000"/>
                    <a:lumOff val="15000"/>
                  </a:schemeClr>
                </a:solidFill>
              </a:rPr>
              <a:t>SECURITY</a:t>
            </a:r>
          </a:p>
        </p:txBody>
      </p:sp>
      <p:sp>
        <p:nvSpPr>
          <p:cNvPr id="6" name="TextBox 5">
            <a:extLst>
              <a:ext uri="{FF2B5EF4-FFF2-40B4-BE49-F238E27FC236}">
                <a16:creationId xmlns:a16="http://schemas.microsoft.com/office/drawing/2014/main" id="{A538B43A-EA1D-126F-A8DD-83F1E5E6A841}"/>
              </a:ext>
            </a:extLst>
          </p:cNvPr>
          <p:cNvSpPr txBox="1"/>
          <p:nvPr/>
        </p:nvSpPr>
        <p:spPr>
          <a:xfrm>
            <a:off x="-656567" y="2359316"/>
            <a:ext cx="1717878" cy="369332"/>
          </a:xfrm>
          <a:prstGeom prst="rect">
            <a:avLst/>
          </a:prstGeom>
          <a:noFill/>
        </p:spPr>
        <p:txBody>
          <a:bodyPr wrap="square" rtlCol="0">
            <a:spAutoFit/>
          </a:bodyPr>
          <a:lstStyle/>
          <a:p>
            <a:r>
              <a:rPr lang="en-US" b="1" dirty="0"/>
              <a:t>VISUALIZATION</a:t>
            </a:r>
          </a:p>
        </p:txBody>
      </p:sp>
      <p:pic>
        <p:nvPicPr>
          <p:cNvPr id="11266" name="Picture 2" descr="Encrypt KMS | Drupal.org">
            <a:extLst>
              <a:ext uri="{FF2B5EF4-FFF2-40B4-BE49-F238E27FC236}">
                <a16:creationId xmlns:a16="http://schemas.microsoft.com/office/drawing/2014/main" id="{6B7461C7-9089-450E-1115-4A0AD6E9E9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87029" y="2104195"/>
            <a:ext cx="923098" cy="1101948"/>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Resources | AWS CloudHSM | Amazon Web Services (AWS)">
            <a:extLst>
              <a:ext uri="{FF2B5EF4-FFF2-40B4-BE49-F238E27FC236}">
                <a16:creationId xmlns:a16="http://schemas.microsoft.com/office/drawing/2014/main" id="{C681714D-B8C7-7EE8-78E8-CD16786163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77857" y="3914465"/>
            <a:ext cx="1385240" cy="1385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86089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wipe(left)">
                                      <p:cBhvr>
                                        <p:cTn id="10" dur="500"/>
                                        <p:tgtEl>
                                          <p:spTgt spid="23"/>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wipe(left)">
                                      <p:cBhvr>
                                        <p:cTn id="13" dur="500"/>
                                        <p:tgtEl>
                                          <p:spTgt spid="30"/>
                                        </p:tgtEl>
                                      </p:cBhvr>
                                    </p:animEffect>
                                  </p:childTnLst>
                                </p:cTn>
                              </p:par>
                              <p:par>
                                <p:cTn id="14" presetID="22" presetClass="entr" presetSubtype="8" fill="hold" nodeType="withEffect">
                                  <p:stCondLst>
                                    <p:cond delay="0"/>
                                  </p:stCondLst>
                                  <p:childTnLst>
                                    <p:set>
                                      <p:cBhvr>
                                        <p:cTn id="15" dur="1" fill="hold">
                                          <p:stCondLst>
                                            <p:cond delay="0"/>
                                          </p:stCondLst>
                                        </p:cTn>
                                        <p:tgtEl>
                                          <p:spTgt spid="11266"/>
                                        </p:tgtEl>
                                        <p:attrNameLst>
                                          <p:attrName>style.visibility</p:attrName>
                                        </p:attrNameLst>
                                      </p:cBhvr>
                                      <p:to>
                                        <p:strVal val="visible"/>
                                      </p:to>
                                    </p:set>
                                    <p:animEffect transition="in" filter="wipe(left)">
                                      <p:cBhvr>
                                        <p:cTn id="16" dur="500"/>
                                        <p:tgtEl>
                                          <p:spTgt spid="11266"/>
                                        </p:tgtEl>
                                      </p:cBhvr>
                                    </p:animEffect>
                                  </p:childTnLst>
                                </p:cTn>
                              </p:par>
                              <p:par>
                                <p:cTn id="17" presetID="22" presetClass="entr" presetSubtype="8" fill="hold" nodeType="withEffect">
                                  <p:stCondLst>
                                    <p:cond delay="0"/>
                                  </p:stCondLst>
                                  <p:childTnLst>
                                    <p:set>
                                      <p:cBhvr>
                                        <p:cTn id="18" dur="1" fill="hold">
                                          <p:stCondLst>
                                            <p:cond delay="0"/>
                                          </p:stCondLst>
                                        </p:cTn>
                                        <p:tgtEl>
                                          <p:spTgt spid="11268"/>
                                        </p:tgtEl>
                                        <p:attrNameLst>
                                          <p:attrName>style.visibility</p:attrName>
                                        </p:attrNameLst>
                                      </p:cBhvr>
                                      <p:to>
                                        <p:strVal val="visible"/>
                                      </p:to>
                                    </p:set>
                                    <p:animEffect transition="in" filter="wipe(left)">
                                      <p:cBhvr>
                                        <p:cTn id="19" dur="500"/>
                                        <p:tgtEl>
                                          <p:spTgt spid="11268"/>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wipe(left)">
                                      <p:cBhvr>
                                        <p:cTn id="25" dur="500"/>
                                        <p:tgtEl>
                                          <p:spTgt spid="4"/>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left)">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8" grpId="0"/>
      <p:bldP spid="9" grpId="0" animBg="1"/>
      <p:bldP spid="23" grpId="0" animBg="1"/>
      <p:bldP spid="30"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1C89D39-BCB0-AAED-EEEE-80176BBA5988}"/>
              </a:ext>
            </a:extLst>
          </p:cNvPr>
          <p:cNvSpPr txBox="1"/>
          <p:nvPr/>
        </p:nvSpPr>
        <p:spPr>
          <a:xfrm>
            <a:off x="1523998" y="1061950"/>
            <a:ext cx="9269897" cy="945754"/>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6000" b="1" kern="1200" dirty="0">
                <a:solidFill>
                  <a:schemeClr val="tx1"/>
                </a:solidFill>
                <a:latin typeface="+mj-lt"/>
                <a:ea typeface="+mj-ea"/>
                <a:cs typeface="+mj-cs"/>
              </a:rPr>
              <a:t>AWS Case Study</a:t>
            </a:r>
          </a:p>
        </p:txBody>
      </p:sp>
      <p:cxnSp>
        <p:nvCxnSpPr>
          <p:cNvPr id="25" name="Straight Connector 24">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3" name="Picture 2" descr="droptaxitn">
            <a:extLst>
              <a:ext uri="{FF2B5EF4-FFF2-40B4-BE49-F238E27FC236}">
                <a16:creationId xmlns:a16="http://schemas.microsoft.com/office/drawing/2014/main" id="{4D64A0F8-8AD8-FC53-283B-B1E18991C7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726" y="1873856"/>
            <a:ext cx="2684495" cy="2099768"/>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293;p19">
            <a:extLst>
              <a:ext uri="{FF2B5EF4-FFF2-40B4-BE49-F238E27FC236}">
                <a16:creationId xmlns:a16="http://schemas.microsoft.com/office/drawing/2014/main" id="{80E2FE62-C8DB-99F3-E913-4C4030B75318}"/>
              </a:ext>
            </a:extLst>
          </p:cNvPr>
          <p:cNvSpPr/>
          <p:nvPr/>
        </p:nvSpPr>
        <p:spPr>
          <a:xfrm>
            <a:off x="762028" y="3359191"/>
            <a:ext cx="10489067" cy="1125118"/>
          </a:xfrm>
          <a:prstGeom prst="roundRect">
            <a:avLst>
              <a:gd name="adj" fmla="val 16667"/>
            </a:avLst>
          </a:prstGeom>
          <a:solidFill>
            <a:srgbClr val="FFC000"/>
          </a:solidFill>
          <a:ln>
            <a:noFill/>
          </a:ln>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pPr lvl="0" algn="ctr"/>
            <a:r>
              <a:rPr lang="en-US" sz="2600" b="1" dirty="0">
                <a:solidFill>
                  <a:schemeClr val="bg1"/>
                </a:solidFill>
              </a:rPr>
              <a:t>NYC Taxi &amp; Limousine Commission (TCL)</a:t>
            </a:r>
            <a:endParaRPr sz="2600" b="1" dirty="0">
              <a:solidFill>
                <a:schemeClr val="bg1"/>
              </a:solidFill>
            </a:endParaRPr>
          </a:p>
        </p:txBody>
      </p:sp>
    </p:spTree>
    <p:extLst>
      <p:ext uri="{BB962C8B-B14F-4D97-AF65-F5344CB8AC3E}">
        <p14:creationId xmlns:p14="http://schemas.microsoft.com/office/powerpoint/2010/main" val="8127665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58333E-6 2.59259E-6 L 0.67813 0.00115 " pathEditMode="relative" rAng="0" ptsTypes="AA">
                                      <p:cBhvr>
                                        <p:cTn id="8" dur="3000" fill="hold"/>
                                        <p:tgtEl>
                                          <p:spTgt spid="3"/>
                                        </p:tgtEl>
                                        <p:attrNameLst>
                                          <p:attrName>ppt_x</p:attrName>
                                          <p:attrName>ppt_y</p:attrName>
                                        </p:attrNameLst>
                                      </p:cBhvr>
                                      <p:rCtr x="33906" y="46"/>
                                    </p:animMotion>
                                  </p:childTnLst>
                                </p:cTn>
                              </p:par>
                              <p:par>
                                <p:cTn id="9" presetID="22" presetClass="entr" presetSubtype="8" fill="hold" grpId="0" nodeType="withEffect">
                                  <p:stCondLst>
                                    <p:cond delay="10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2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Google Shape;92;p16">
            <a:extLst>
              <a:ext uri="{FF2B5EF4-FFF2-40B4-BE49-F238E27FC236}">
                <a16:creationId xmlns:a16="http://schemas.microsoft.com/office/drawing/2014/main" id="{891EEA76-A10E-9AFC-4F68-E961E93865A9}"/>
              </a:ext>
            </a:extLst>
          </p:cNvPr>
          <p:cNvSpPr/>
          <p:nvPr/>
        </p:nvSpPr>
        <p:spPr>
          <a:xfrm>
            <a:off x="7776739" y="1738128"/>
            <a:ext cx="3877939" cy="3648598"/>
          </a:xfrm>
          <a:prstGeom prst="ellipse">
            <a:avLst/>
          </a:prstGeom>
          <a:noFill/>
          <a:ln w="9525" cap="flat" cmpd="sng">
            <a:solidFill>
              <a:srgbClr val="DA7D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9;p17">
            <a:extLst>
              <a:ext uri="{FF2B5EF4-FFF2-40B4-BE49-F238E27FC236}">
                <a16:creationId xmlns:a16="http://schemas.microsoft.com/office/drawing/2014/main" id="{55D04409-6923-8C0A-F044-B6B27574A1D9}"/>
              </a:ext>
            </a:extLst>
          </p:cNvPr>
          <p:cNvSpPr/>
          <p:nvPr/>
        </p:nvSpPr>
        <p:spPr>
          <a:xfrm>
            <a:off x="7416800" y="4137335"/>
            <a:ext cx="963250" cy="523482"/>
          </a:xfrm>
          <a:custGeom>
            <a:avLst/>
            <a:gdLst/>
            <a:ahLst/>
            <a:cxnLst/>
            <a:rect l="l" t="t" r="r" b="b"/>
            <a:pathLst>
              <a:path w="44876" h="25921" extrusionOk="0">
                <a:moveTo>
                  <a:pt x="20246" y="0"/>
                </a:moveTo>
                <a:lnTo>
                  <a:pt x="18182" y="258"/>
                </a:lnTo>
                <a:lnTo>
                  <a:pt x="15990" y="516"/>
                </a:lnTo>
                <a:lnTo>
                  <a:pt x="14056" y="903"/>
                </a:lnTo>
                <a:lnTo>
                  <a:pt x="11993" y="1419"/>
                </a:lnTo>
                <a:lnTo>
                  <a:pt x="10058" y="2064"/>
                </a:lnTo>
                <a:lnTo>
                  <a:pt x="8253" y="2837"/>
                </a:lnTo>
                <a:lnTo>
                  <a:pt x="6577" y="3740"/>
                </a:lnTo>
                <a:lnTo>
                  <a:pt x="5029" y="4772"/>
                </a:lnTo>
                <a:lnTo>
                  <a:pt x="3740" y="5803"/>
                </a:lnTo>
                <a:lnTo>
                  <a:pt x="2579" y="6964"/>
                </a:lnTo>
                <a:lnTo>
                  <a:pt x="1676" y="8125"/>
                </a:lnTo>
                <a:lnTo>
                  <a:pt x="903" y="9285"/>
                </a:lnTo>
                <a:lnTo>
                  <a:pt x="387" y="10446"/>
                </a:lnTo>
                <a:lnTo>
                  <a:pt x="129" y="11735"/>
                </a:lnTo>
                <a:lnTo>
                  <a:pt x="0" y="12896"/>
                </a:lnTo>
                <a:lnTo>
                  <a:pt x="129" y="14185"/>
                </a:lnTo>
                <a:lnTo>
                  <a:pt x="387" y="15475"/>
                </a:lnTo>
                <a:lnTo>
                  <a:pt x="903" y="16635"/>
                </a:lnTo>
                <a:lnTo>
                  <a:pt x="1676" y="17796"/>
                </a:lnTo>
                <a:lnTo>
                  <a:pt x="2579" y="18957"/>
                </a:lnTo>
                <a:lnTo>
                  <a:pt x="3740" y="20117"/>
                </a:lnTo>
                <a:lnTo>
                  <a:pt x="5029" y="21149"/>
                </a:lnTo>
                <a:lnTo>
                  <a:pt x="6577" y="22052"/>
                </a:lnTo>
                <a:lnTo>
                  <a:pt x="8253" y="22954"/>
                </a:lnTo>
                <a:lnTo>
                  <a:pt x="10058" y="23728"/>
                </a:lnTo>
                <a:lnTo>
                  <a:pt x="11993" y="24373"/>
                </a:lnTo>
                <a:lnTo>
                  <a:pt x="14056" y="25017"/>
                </a:lnTo>
                <a:lnTo>
                  <a:pt x="15990" y="25404"/>
                </a:lnTo>
                <a:lnTo>
                  <a:pt x="18182" y="25662"/>
                </a:lnTo>
                <a:lnTo>
                  <a:pt x="20246" y="25791"/>
                </a:lnTo>
                <a:lnTo>
                  <a:pt x="22438" y="25920"/>
                </a:lnTo>
                <a:lnTo>
                  <a:pt x="24630" y="25791"/>
                </a:lnTo>
                <a:lnTo>
                  <a:pt x="26693" y="25662"/>
                </a:lnTo>
                <a:lnTo>
                  <a:pt x="28886" y="25404"/>
                </a:lnTo>
                <a:lnTo>
                  <a:pt x="30949" y="25017"/>
                </a:lnTo>
                <a:lnTo>
                  <a:pt x="32883" y="24373"/>
                </a:lnTo>
                <a:lnTo>
                  <a:pt x="34818" y="23728"/>
                </a:lnTo>
                <a:lnTo>
                  <a:pt x="36623" y="22954"/>
                </a:lnTo>
                <a:lnTo>
                  <a:pt x="38299" y="22052"/>
                </a:lnTo>
                <a:lnTo>
                  <a:pt x="39847" y="21149"/>
                </a:lnTo>
                <a:lnTo>
                  <a:pt x="41265" y="20117"/>
                </a:lnTo>
                <a:lnTo>
                  <a:pt x="42297" y="18957"/>
                </a:lnTo>
                <a:lnTo>
                  <a:pt x="43328" y="17796"/>
                </a:lnTo>
                <a:lnTo>
                  <a:pt x="43973" y="16635"/>
                </a:lnTo>
                <a:lnTo>
                  <a:pt x="44489" y="15475"/>
                </a:lnTo>
                <a:lnTo>
                  <a:pt x="44747" y="14185"/>
                </a:lnTo>
                <a:lnTo>
                  <a:pt x="44876" y="12896"/>
                </a:lnTo>
                <a:lnTo>
                  <a:pt x="44747" y="11735"/>
                </a:lnTo>
                <a:lnTo>
                  <a:pt x="44489" y="10446"/>
                </a:lnTo>
                <a:lnTo>
                  <a:pt x="43973" y="9285"/>
                </a:lnTo>
                <a:lnTo>
                  <a:pt x="43328" y="8125"/>
                </a:lnTo>
                <a:lnTo>
                  <a:pt x="42297" y="6964"/>
                </a:lnTo>
                <a:lnTo>
                  <a:pt x="41265" y="5803"/>
                </a:lnTo>
                <a:lnTo>
                  <a:pt x="39847" y="4772"/>
                </a:lnTo>
                <a:lnTo>
                  <a:pt x="38299" y="3740"/>
                </a:lnTo>
                <a:lnTo>
                  <a:pt x="36623" y="2837"/>
                </a:lnTo>
                <a:lnTo>
                  <a:pt x="34818" y="2064"/>
                </a:lnTo>
                <a:lnTo>
                  <a:pt x="32883" y="1419"/>
                </a:lnTo>
                <a:lnTo>
                  <a:pt x="30949" y="903"/>
                </a:lnTo>
                <a:lnTo>
                  <a:pt x="28886" y="516"/>
                </a:lnTo>
                <a:lnTo>
                  <a:pt x="26693" y="258"/>
                </a:lnTo>
                <a:lnTo>
                  <a:pt x="24630" y="0"/>
                </a:lnTo>
                <a:close/>
              </a:path>
            </a:pathLst>
          </a:custGeom>
          <a:solidFill>
            <a:srgbClr val="FFE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160;p17">
            <a:extLst>
              <a:ext uri="{FF2B5EF4-FFF2-40B4-BE49-F238E27FC236}">
                <a16:creationId xmlns:a16="http://schemas.microsoft.com/office/drawing/2014/main" id="{4E2A797F-896C-9067-031E-B1978C79702F}"/>
              </a:ext>
            </a:extLst>
          </p:cNvPr>
          <p:cNvSpPr/>
          <p:nvPr/>
        </p:nvSpPr>
        <p:spPr>
          <a:xfrm>
            <a:off x="7574566" y="3197204"/>
            <a:ext cx="4010787" cy="2174568"/>
          </a:xfrm>
          <a:custGeom>
            <a:avLst/>
            <a:gdLst/>
            <a:ahLst/>
            <a:cxnLst/>
            <a:rect l="l" t="t" r="r" b="b"/>
            <a:pathLst>
              <a:path w="186855" h="107677" extrusionOk="0">
                <a:moveTo>
                  <a:pt x="60995" y="0"/>
                </a:moveTo>
                <a:lnTo>
                  <a:pt x="59577" y="258"/>
                </a:lnTo>
                <a:lnTo>
                  <a:pt x="58158" y="516"/>
                </a:lnTo>
                <a:lnTo>
                  <a:pt x="56998" y="1161"/>
                </a:lnTo>
                <a:lnTo>
                  <a:pt x="2064" y="33012"/>
                </a:lnTo>
                <a:lnTo>
                  <a:pt x="1032" y="33657"/>
                </a:lnTo>
                <a:lnTo>
                  <a:pt x="387" y="34431"/>
                </a:lnTo>
                <a:lnTo>
                  <a:pt x="0" y="35333"/>
                </a:lnTo>
                <a:lnTo>
                  <a:pt x="0" y="36236"/>
                </a:lnTo>
                <a:lnTo>
                  <a:pt x="258" y="37139"/>
                </a:lnTo>
                <a:lnTo>
                  <a:pt x="903" y="38041"/>
                </a:lnTo>
                <a:lnTo>
                  <a:pt x="1677" y="38944"/>
                </a:lnTo>
                <a:lnTo>
                  <a:pt x="2837" y="39718"/>
                </a:lnTo>
                <a:lnTo>
                  <a:pt x="118251" y="106129"/>
                </a:lnTo>
                <a:lnTo>
                  <a:pt x="119540" y="106774"/>
                </a:lnTo>
                <a:lnTo>
                  <a:pt x="121088" y="107161"/>
                </a:lnTo>
                <a:lnTo>
                  <a:pt x="122635" y="107548"/>
                </a:lnTo>
                <a:lnTo>
                  <a:pt x="124183" y="107677"/>
                </a:lnTo>
                <a:lnTo>
                  <a:pt x="125730" y="107677"/>
                </a:lnTo>
                <a:lnTo>
                  <a:pt x="127278" y="107419"/>
                </a:lnTo>
                <a:lnTo>
                  <a:pt x="128696" y="107032"/>
                </a:lnTo>
                <a:lnTo>
                  <a:pt x="129857" y="106516"/>
                </a:lnTo>
                <a:lnTo>
                  <a:pt x="184791" y="74664"/>
                </a:lnTo>
                <a:lnTo>
                  <a:pt x="185823" y="74020"/>
                </a:lnTo>
                <a:lnTo>
                  <a:pt x="186467" y="73246"/>
                </a:lnTo>
                <a:lnTo>
                  <a:pt x="186725" y="72343"/>
                </a:lnTo>
                <a:lnTo>
                  <a:pt x="186854" y="71441"/>
                </a:lnTo>
                <a:lnTo>
                  <a:pt x="186596" y="70538"/>
                </a:lnTo>
                <a:lnTo>
                  <a:pt x="185952" y="69635"/>
                </a:lnTo>
                <a:lnTo>
                  <a:pt x="185178" y="68732"/>
                </a:lnTo>
                <a:lnTo>
                  <a:pt x="184017" y="67959"/>
                </a:lnTo>
                <a:lnTo>
                  <a:pt x="68604" y="1548"/>
                </a:lnTo>
                <a:lnTo>
                  <a:pt x="67314" y="903"/>
                </a:lnTo>
                <a:lnTo>
                  <a:pt x="65767" y="387"/>
                </a:lnTo>
                <a:lnTo>
                  <a:pt x="64219" y="129"/>
                </a:lnTo>
                <a:lnTo>
                  <a:pt x="62672" y="0"/>
                </a:lnTo>
                <a:close/>
              </a:path>
            </a:pathLst>
          </a:custGeom>
          <a:solidFill>
            <a:srgbClr val="FFE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161;p17">
            <a:extLst>
              <a:ext uri="{FF2B5EF4-FFF2-40B4-BE49-F238E27FC236}">
                <a16:creationId xmlns:a16="http://schemas.microsoft.com/office/drawing/2014/main" id="{B125B97E-DA37-CC87-AA78-EBFFA9738F9A}"/>
              </a:ext>
            </a:extLst>
          </p:cNvPr>
          <p:cNvSpPr/>
          <p:nvPr/>
        </p:nvSpPr>
        <p:spPr>
          <a:xfrm>
            <a:off x="7463851" y="2439356"/>
            <a:ext cx="4218372" cy="2234467"/>
          </a:xfrm>
          <a:custGeom>
            <a:avLst/>
            <a:gdLst/>
            <a:ahLst/>
            <a:cxnLst/>
            <a:rect l="l" t="t" r="r" b="b"/>
            <a:pathLst>
              <a:path w="196526" h="110643" extrusionOk="0">
                <a:moveTo>
                  <a:pt x="67572" y="0"/>
                </a:moveTo>
                <a:lnTo>
                  <a:pt x="65509" y="129"/>
                </a:lnTo>
                <a:lnTo>
                  <a:pt x="63445" y="387"/>
                </a:lnTo>
                <a:lnTo>
                  <a:pt x="61640" y="903"/>
                </a:lnTo>
                <a:lnTo>
                  <a:pt x="60737" y="1161"/>
                </a:lnTo>
                <a:lnTo>
                  <a:pt x="59964" y="1548"/>
                </a:lnTo>
                <a:lnTo>
                  <a:pt x="3611" y="34302"/>
                </a:lnTo>
                <a:lnTo>
                  <a:pt x="0" y="30434"/>
                </a:lnTo>
                <a:lnTo>
                  <a:pt x="129" y="35850"/>
                </a:lnTo>
                <a:lnTo>
                  <a:pt x="129" y="36494"/>
                </a:lnTo>
                <a:lnTo>
                  <a:pt x="258" y="37268"/>
                </a:lnTo>
                <a:lnTo>
                  <a:pt x="516" y="37913"/>
                </a:lnTo>
                <a:lnTo>
                  <a:pt x="1032" y="38558"/>
                </a:lnTo>
                <a:lnTo>
                  <a:pt x="1548" y="39202"/>
                </a:lnTo>
                <a:lnTo>
                  <a:pt x="2192" y="39847"/>
                </a:lnTo>
                <a:lnTo>
                  <a:pt x="2966" y="40492"/>
                </a:lnTo>
                <a:lnTo>
                  <a:pt x="3869" y="41137"/>
                </a:lnTo>
                <a:lnTo>
                  <a:pt x="120959" y="108451"/>
                </a:lnTo>
                <a:lnTo>
                  <a:pt x="122764" y="109353"/>
                </a:lnTo>
                <a:lnTo>
                  <a:pt x="124827" y="109998"/>
                </a:lnTo>
                <a:lnTo>
                  <a:pt x="126891" y="110385"/>
                </a:lnTo>
                <a:lnTo>
                  <a:pt x="128954" y="110643"/>
                </a:lnTo>
                <a:lnTo>
                  <a:pt x="131146" y="110643"/>
                </a:lnTo>
                <a:lnTo>
                  <a:pt x="133080" y="110385"/>
                </a:lnTo>
                <a:lnTo>
                  <a:pt x="135015" y="109869"/>
                </a:lnTo>
                <a:lnTo>
                  <a:pt x="135788" y="109482"/>
                </a:lnTo>
                <a:lnTo>
                  <a:pt x="136562" y="109095"/>
                </a:lnTo>
                <a:lnTo>
                  <a:pt x="193818" y="75954"/>
                </a:lnTo>
                <a:lnTo>
                  <a:pt x="194462" y="75567"/>
                </a:lnTo>
                <a:lnTo>
                  <a:pt x="194978" y="75052"/>
                </a:lnTo>
                <a:lnTo>
                  <a:pt x="195494" y="74536"/>
                </a:lnTo>
                <a:lnTo>
                  <a:pt x="195881" y="74020"/>
                </a:lnTo>
                <a:lnTo>
                  <a:pt x="196139" y="73504"/>
                </a:lnTo>
                <a:lnTo>
                  <a:pt x="196397" y="72988"/>
                </a:lnTo>
                <a:lnTo>
                  <a:pt x="196526" y="72473"/>
                </a:lnTo>
                <a:lnTo>
                  <a:pt x="196526" y="71828"/>
                </a:lnTo>
                <a:lnTo>
                  <a:pt x="196526" y="66283"/>
                </a:lnTo>
                <a:lnTo>
                  <a:pt x="75696" y="2193"/>
                </a:lnTo>
                <a:lnTo>
                  <a:pt x="73762" y="1290"/>
                </a:lnTo>
                <a:lnTo>
                  <a:pt x="71827" y="645"/>
                </a:lnTo>
                <a:lnTo>
                  <a:pt x="69764" y="258"/>
                </a:lnTo>
                <a:lnTo>
                  <a:pt x="67572" y="0"/>
                </a:lnTo>
                <a:close/>
              </a:path>
            </a:pathLst>
          </a:custGeom>
          <a:solidFill>
            <a:srgbClr val="FF9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62;p17">
            <a:extLst>
              <a:ext uri="{FF2B5EF4-FFF2-40B4-BE49-F238E27FC236}">
                <a16:creationId xmlns:a16="http://schemas.microsoft.com/office/drawing/2014/main" id="{980EF0D2-BC24-BF8F-A7DE-3D00CC0E187F}"/>
              </a:ext>
            </a:extLst>
          </p:cNvPr>
          <p:cNvSpPr/>
          <p:nvPr/>
        </p:nvSpPr>
        <p:spPr>
          <a:xfrm>
            <a:off x="7898404" y="4249318"/>
            <a:ext cx="301729" cy="325548"/>
          </a:xfrm>
          <a:custGeom>
            <a:avLst/>
            <a:gdLst/>
            <a:ahLst/>
            <a:cxnLst/>
            <a:rect l="l" t="t" r="r" b="b"/>
            <a:pathLst>
              <a:path w="14057" h="16120" extrusionOk="0">
                <a:moveTo>
                  <a:pt x="6707" y="0"/>
                </a:moveTo>
                <a:lnTo>
                  <a:pt x="3870" y="5416"/>
                </a:lnTo>
                <a:lnTo>
                  <a:pt x="1677" y="9672"/>
                </a:lnTo>
                <a:lnTo>
                  <a:pt x="130" y="12896"/>
                </a:lnTo>
                <a:lnTo>
                  <a:pt x="1" y="13541"/>
                </a:lnTo>
                <a:lnTo>
                  <a:pt x="130" y="14314"/>
                </a:lnTo>
                <a:lnTo>
                  <a:pt x="517" y="15088"/>
                </a:lnTo>
                <a:lnTo>
                  <a:pt x="1033" y="15733"/>
                </a:lnTo>
                <a:lnTo>
                  <a:pt x="1419" y="15862"/>
                </a:lnTo>
                <a:lnTo>
                  <a:pt x="1806" y="16120"/>
                </a:lnTo>
                <a:lnTo>
                  <a:pt x="2709" y="16120"/>
                </a:lnTo>
                <a:lnTo>
                  <a:pt x="3354" y="15991"/>
                </a:lnTo>
                <a:lnTo>
                  <a:pt x="3870" y="15604"/>
                </a:lnTo>
                <a:lnTo>
                  <a:pt x="4385" y="15088"/>
                </a:lnTo>
                <a:lnTo>
                  <a:pt x="5030" y="14443"/>
                </a:lnTo>
                <a:lnTo>
                  <a:pt x="6578" y="12638"/>
                </a:lnTo>
                <a:lnTo>
                  <a:pt x="7996" y="10833"/>
                </a:lnTo>
                <a:lnTo>
                  <a:pt x="9157" y="9156"/>
                </a:lnTo>
                <a:lnTo>
                  <a:pt x="9930" y="7867"/>
                </a:lnTo>
                <a:lnTo>
                  <a:pt x="10446" y="6706"/>
                </a:lnTo>
                <a:lnTo>
                  <a:pt x="10962" y="8253"/>
                </a:lnTo>
                <a:lnTo>
                  <a:pt x="14057" y="3869"/>
                </a:lnTo>
                <a:lnTo>
                  <a:pt x="13928" y="903"/>
                </a:lnTo>
                <a:lnTo>
                  <a:pt x="67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3;p17">
            <a:extLst>
              <a:ext uri="{FF2B5EF4-FFF2-40B4-BE49-F238E27FC236}">
                <a16:creationId xmlns:a16="http://schemas.microsoft.com/office/drawing/2014/main" id="{A84B1A68-FED2-3D2F-CC39-56D293C9CB62}"/>
              </a:ext>
            </a:extLst>
          </p:cNvPr>
          <p:cNvSpPr/>
          <p:nvPr/>
        </p:nvSpPr>
        <p:spPr>
          <a:xfrm>
            <a:off x="7624385" y="4134730"/>
            <a:ext cx="301729" cy="328153"/>
          </a:xfrm>
          <a:custGeom>
            <a:avLst/>
            <a:gdLst/>
            <a:ahLst/>
            <a:cxnLst/>
            <a:rect l="l" t="t" r="r" b="b"/>
            <a:pathLst>
              <a:path w="14057" h="16249" extrusionOk="0">
                <a:moveTo>
                  <a:pt x="6577" y="0"/>
                </a:moveTo>
                <a:lnTo>
                  <a:pt x="3740" y="5417"/>
                </a:lnTo>
                <a:lnTo>
                  <a:pt x="1548" y="9801"/>
                </a:lnTo>
                <a:lnTo>
                  <a:pt x="1" y="13025"/>
                </a:lnTo>
                <a:lnTo>
                  <a:pt x="1" y="13670"/>
                </a:lnTo>
                <a:lnTo>
                  <a:pt x="129" y="14314"/>
                </a:lnTo>
                <a:lnTo>
                  <a:pt x="516" y="15088"/>
                </a:lnTo>
                <a:lnTo>
                  <a:pt x="1032" y="15733"/>
                </a:lnTo>
                <a:lnTo>
                  <a:pt x="1419" y="15991"/>
                </a:lnTo>
                <a:lnTo>
                  <a:pt x="1806" y="16249"/>
                </a:lnTo>
                <a:lnTo>
                  <a:pt x="2709" y="16249"/>
                </a:lnTo>
                <a:lnTo>
                  <a:pt x="3224" y="15991"/>
                </a:lnTo>
                <a:lnTo>
                  <a:pt x="3740" y="15733"/>
                </a:lnTo>
                <a:lnTo>
                  <a:pt x="4385" y="15217"/>
                </a:lnTo>
                <a:lnTo>
                  <a:pt x="5030" y="14572"/>
                </a:lnTo>
                <a:lnTo>
                  <a:pt x="6577" y="12767"/>
                </a:lnTo>
                <a:lnTo>
                  <a:pt x="7996" y="10833"/>
                </a:lnTo>
                <a:lnTo>
                  <a:pt x="9156" y="9285"/>
                </a:lnTo>
                <a:lnTo>
                  <a:pt x="9801" y="7996"/>
                </a:lnTo>
                <a:lnTo>
                  <a:pt x="10317" y="6835"/>
                </a:lnTo>
                <a:lnTo>
                  <a:pt x="10833" y="8382"/>
                </a:lnTo>
                <a:lnTo>
                  <a:pt x="14056" y="3998"/>
                </a:lnTo>
                <a:lnTo>
                  <a:pt x="13928" y="903"/>
                </a:lnTo>
                <a:lnTo>
                  <a:pt x="65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4;p17">
            <a:extLst>
              <a:ext uri="{FF2B5EF4-FFF2-40B4-BE49-F238E27FC236}">
                <a16:creationId xmlns:a16="http://schemas.microsoft.com/office/drawing/2014/main" id="{65C0AAB8-C718-1874-B697-3ABA3298319D}"/>
              </a:ext>
            </a:extLst>
          </p:cNvPr>
          <p:cNvSpPr/>
          <p:nvPr/>
        </p:nvSpPr>
        <p:spPr>
          <a:xfrm>
            <a:off x="7463851" y="3053959"/>
            <a:ext cx="2776265" cy="1619864"/>
          </a:xfrm>
          <a:custGeom>
            <a:avLst/>
            <a:gdLst/>
            <a:ahLst/>
            <a:cxnLst/>
            <a:rect l="l" t="t" r="r" b="b"/>
            <a:pathLst>
              <a:path w="129341" h="80210" extrusionOk="0">
                <a:moveTo>
                  <a:pt x="0" y="1"/>
                </a:moveTo>
                <a:lnTo>
                  <a:pt x="129" y="5417"/>
                </a:lnTo>
                <a:lnTo>
                  <a:pt x="129" y="6061"/>
                </a:lnTo>
                <a:lnTo>
                  <a:pt x="258" y="6835"/>
                </a:lnTo>
                <a:lnTo>
                  <a:pt x="516" y="7480"/>
                </a:lnTo>
                <a:lnTo>
                  <a:pt x="1032" y="8125"/>
                </a:lnTo>
                <a:lnTo>
                  <a:pt x="1548" y="8769"/>
                </a:lnTo>
                <a:lnTo>
                  <a:pt x="2192" y="9414"/>
                </a:lnTo>
                <a:lnTo>
                  <a:pt x="2966" y="10059"/>
                </a:lnTo>
                <a:lnTo>
                  <a:pt x="3869" y="10704"/>
                </a:lnTo>
                <a:lnTo>
                  <a:pt x="120959" y="78018"/>
                </a:lnTo>
                <a:lnTo>
                  <a:pt x="121861" y="78534"/>
                </a:lnTo>
                <a:lnTo>
                  <a:pt x="122893" y="78920"/>
                </a:lnTo>
                <a:lnTo>
                  <a:pt x="124956" y="79565"/>
                </a:lnTo>
                <a:lnTo>
                  <a:pt x="127149" y="80081"/>
                </a:lnTo>
                <a:lnTo>
                  <a:pt x="129341" y="80210"/>
                </a:lnTo>
                <a:lnTo>
                  <a:pt x="128825" y="70409"/>
                </a:lnTo>
                <a:lnTo>
                  <a:pt x="0" y="1"/>
                </a:lnTo>
                <a:close/>
              </a:path>
            </a:pathLst>
          </a:custGeom>
          <a:solidFill>
            <a:srgbClr val="FF9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165;p17">
            <a:extLst>
              <a:ext uri="{FF2B5EF4-FFF2-40B4-BE49-F238E27FC236}">
                <a16:creationId xmlns:a16="http://schemas.microsoft.com/office/drawing/2014/main" id="{4C476E75-AD78-7EF0-58A1-C8E28D97CBB7}"/>
              </a:ext>
            </a:extLst>
          </p:cNvPr>
          <p:cNvSpPr/>
          <p:nvPr/>
        </p:nvSpPr>
        <p:spPr>
          <a:xfrm>
            <a:off x="7463851" y="2272684"/>
            <a:ext cx="4218372" cy="2286551"/>
          </a:xfrm>
          <a:custGeom>
            <a:avLst/>
            <a:gdLst/>
            <a:ahLst/>
            <a:cxnLst/>
            <a:rect l="l" t="t" r="r" b="b"/>
            <a:pathLst>
              <a:path w="196526" h="113222" extrusionOk="0">
                <a:moveTo>
                  <a:pt x="65509" y="0"/>
                </a:moveTo>
                <a:lnTo>
                  <a:pt x="63445" y="258"/>
                </a:lnTo>
                <a:lnTo>
                  <a:pt x="61640" y="774"/>
                </a:lnTo>
                <a:lnTo>
                  <a:pt x="60737" y="1161"/>
                </a:lnTo>
                <a:lnTo>
                  <a:pt x="59964" y="1548"/>
                </a:lnTo>
                <a:lnTo>
                  <a:pt x="2708" y="34689"/>
                </a:lnTo>
                <a:lnTo>
                  <a:pt x="2063" y="35076"/>
                </a:lnTo>
                <a:lnTo>
                  <a:pt x="1419" y="35592"/>
                </a:lnTo>
                <a:lnTo>
                  <a:pt x="1032" y="36108"/>
                </a:lnTo>
                <a:lnTo>
                  <a:pt x="645" y="36623"/>
                </a:lnTo>
                <a:lnTo>
                  <a:pt x="258" y="37268"/>
                </a:lnTo>
                <a:lnTo>
                  <a:pt x="129" y="37784"/>
                </a:lnTo>
                <a:lnTo>
                  <a:pt x="0" y="38429"/>
                </a:lnTo>
                <a:lnTo>
                  <a:pt x="129" y="39073"/>
                </a:lnTo>
                <a:lnTo>
                  <a:pt x="258" y="39589"/>
                </a:lnTo>
                <a:lnTo>
                  <a:pt x="387" y="40234"/>
                </a:lnTo>
                <a:lnTo>
                  <a:pt x="774" y="40879"/>
                </a:lnTo>
                <a:lnTo>
                  <a:pt x="1161" y="41524"/>
                </a:lnTo>
                <a:lnTo>
                  <a:pt x="1677" y="42039"/>
                </a:lnTo>
                <a:lnTo>
                  <a:pt x="2321" y="42684"/>
                </a:lnTo>
                <a:lnTo>
                  <a:pt x="3095" y="43200"/>
                </a:lnTo>
                <a:lnTo>
                  <a:pt x="3869" y="43716"/>
                </a:lnTo>
                <a:lnTo>
                  <a:pt x="120959" y="111030"/>
                </a:lnTo>
                <a:lnTo>
                  <a:pt x="122764" y="111932"/>
                </a:lnTo>
                <a:lnTo>
                  <a:pt x="124698" y="112577"/>
                </a:lnTo>
                <a:lnTo>
                  <a:pt x="126891" y="112964"/>
                </a:lnTo>
                <a:lnTo>
                  <a:pt x="128954" y="113222"/>
                </a:lnTo>
                <a:lnTo>
                  <a:pt x="131146" y="113222"/>
                </a:lnTo>
                <a:lnTo>
                  <a:pt x="133080" y="112964"/>
                </a:lnTo>
                <a:lnTo>
                  <a:pt x="134886" y="112448"/>
                </a:lnTo>
                <a:lnTo>
                  <a:pt x="135788" y="112061"/>
                </a:lnTo>
                <a:lnTo>
                  <a:pt x="136562" y="111674"/>
                </a:lnTo>
                <a:lnTo>
                  <a:pt x="193818" y="78533"/>
                </a:lnTo>
                <a:lnTo>
                  <a:pt x="194462" y="78018"/>
                </a:lnTo>
                <a:lnTo>
                  <a:pt x="195107" y="77631"/>
                </a:lnTo>
                <a:lnTo>
                  <a:pt x="195623" y="77115"/>
                </a:lnTo>
                <a:lnTo>
                  <a:pt x="196010" y="76470"/>
                </a:lnTo>
                <a:lnTo>
                  <a:pt x="196268" y="75954"/>
                </a:lnTo>
                <a:lnTo>
                  <a:pt x="196397" y="75309"/>
                </a:lnTo>
                <a:lnTo>
                  <a:pt x="196526" y="74794"/>
                </a:lnTo>
                <a:lnTo>
                  <a:pt x="196397" y="74149"/>
                </a:lnTo>
                <a:lnTo>
                  <a:pt x="196268" y="73504"/>
                </a:lnTo>
                <a:lnTo>
                  <a:pt x="196139" y="72859"/>
                </a:lnTo>
                <a:lnTo>
                  <a:pt x="195752" y="72344"/>
                </a:lnTo>
                <a:lnTo>
                  <a:pt x="195365" y="71699"/>
                </a:lnTo>
                <a:lnTo>
                  <a:pt x="194849" y="71054"/>
                </a:lnTo>
                <a:lnTo>
                  <a:pt x="194205" y="70538"/>
                </a:lnTo>
                <a:lnTo>
                  <a:pt x="193431" y="70022"/>
                </a:lnTo>
                <a:lnTo>
                  <a:pt x="192657" y="69507"/>
                </a:lnTo>
                <a:lnTo>
                  <a:pt x="75696" y="2193"/>
                </a:lnTo>
                <a:lnTo>
                  <a:pt x="73762" y="1290"/>
                </a:lnTo>
                <a:lnTo>
                  <a:pt x="71827" y="645"/>
                </a:lnTo>
                <a:lnTo>
                  <a:pt x="69635" y="129"/>
                </a:lnTo>
                <a:lnTo>
                  <a:pt x="67572" y="0"/>
                </a:lnTo>
                <a:close/>
              </a:path>
            </a:pathLst>
          </a:custGeom>
          <a:solidFill>
            <a:srgbClr val="F8F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166;p17">
            <a:extLst>
              <a:ext uri="{FF2B5EF4-FFF2-40B4-BE49-F238E27FC236}">
                <a16:creationId xmlns:a16="http://schemas.microsoft.com/office/drawing/2014/main" id="{8E92CF7B-DDC0-87BA-06B4-606E630ED8AB}"/>
              </a:ext>
            </a:extLst>
          </p:cNvPr>
          <p:cNvSpPr/>
          <p:nvPr/>
        </p:nvSpPr>
        <p:spPr>
          <a:xfrm>
            <a:off x="7574566" y="2332584"/>
            <a:ext cx="4010787" cy="2174568"/>
          </a:xfrm>
          <a:custGeom>
            <a:avLst/>
            <a:gdLst/>
            <a:ahLst/>
            <a:cxnLst/>
            <a:rect l="l" t="t" r="r" b="b"/>
            <a:pathLst>
              <a:path w="186855" h="107677" extrusionOk="0">
                <a:moveTo>
                  <a:pt x="60995" y="0"/>
                </a:moveTo>
                <a:lnTo>
                  <a:pt x="59577" y="258"/>
                </a:lnTo>
                <a:lnTo>
                  <a:pt x="58158" y="645"/>
                </a:lnTo>
                <a:lnTo>
                  <a:pt x="56998" y="1161"/>
                </a:lnTo>
                <a:lnTo>
                  <a:pt x="2064" y="33013"/>
                </a:lnTo>
                <a:lnTo>
                  <a:pt x="1032" y="33657"/>
                </a:lnTo>
                <a:lnTo>
                  <a:pt x="387" y="34431"/>
                </a:lnTo>
                <a:lnTo>
                  <a:pt x="0" y="35334"/>
                </a:lnTo>
                <a:lnTo>
                  <a:pt x="0" y="36236"/>
                </a:lnTo>
                <a:lnTo>
                  <a:pt x="258" y="37139"/>
                </a:lnTo>
                <a:lnTo>
                  <a:pt x="903" y="38042"/>
                </a:lnTo>
                <a:lnTo>
                  <a:pt x="1677" y="38944"/>
                </a:lnTo>
                <a:lnTo>
                  <a:pt x="2837" y="39718"/>
                </a:lnTo>
                <a:lnTo>
                  <a:pt x="118251" y="106129"/>
                </a:lnTo>
                <a:lnTo>
                  <a:pt x="119540" y="106774"/>
                </a:lnTo>
                <a:lnTo>
                  <a:pt x="121088" y="107290"/>
                </a:lnTo>
                <a:lnTo>
                  <a:pt x="122635" y="107548"/>
                </a:lnTo>
                <a:lnTo>
                  <a:pt x="124183" y="107677"/>
                </a:lnTo>
                <a:lnTo>
                  <a:pt x="125730" y="107677"/>
                </a:lnTo>
                <a:lnTo>
                  <a:pt x="127278" y="107548"/>
                </a:lnTo>
                <a:lnTo>
                  <a:pt x="128696" y="107161"/>
                </a:lnTo>
                <a:lnTo>
                  <a:pt x="129857" y="106516"/>
                </a:lnTo>
                <a:lnTo>
                  <a:pt x="184791" y="74665"/>
                </a:lnTo>
                <a:lnTo>
                  <a:pt x="185823" y="74020"/>
                </a:lnTo>
                <a:lnTo>
                  <a:pt x="186467" y="73246"/>
                </a:lnTo>
                <a:lnTo>
                  <a:pt x="186725" y="72343"/>
                </a:lnTo>
                <a:lnTo>
                  <a:pt x="186854" y="71441"/>
                </a:lnTo>
                <a:lnTo>
                  <a:pt x="186596" y="70538"/>
                </a:lnTo>
                <a:lnTo>
                  <a:pt x="185952" y="69635"/>
                </a:lnTo>
                <a:lnTo>
                  <a:pt x="185178" y="68733"/>
                </a:lnTo>
                <a:lnTo>
                  <a:pt x="184017" y="67959"/>
                </a:lnTo>
                <a:lnTo>
                  <a:pt x="68604" y="1677"/>
                </a:lnTo>
                <a:lnTo>
                  <a:pt x="67314" y="903"/>
                </a:lnTo>
                <a:lnTo>
                  <a:pt x="65767" y="516"/>
                </a:lnTo>
                <a:lnTo>
                  <a:pt x="64219" y="129"/>
                </a:lnTo>
                <a:lnTo>
                  <a:pt x="62672" y="0"/>
                </a:lnTo>
                <a:close/>
              </a:path>
            </a:pathLst>
          </a:custGeom>
          <a:solidFill>
            <a:srgbClr val="DA7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167;p17">
            <a:extLst>
              <a:ext uri="{FF2B5EF4-FFF2-40B4-BE49-F238E27FC236}">
                <a16:creationId xmlns:a16="http://schemas.microsoft.com/office/drawing/2014/main" id="{3C4317AF-3B4F-E8A7-0CA9-ABF57A3BD394}"/>
              </a:ext>
            </a:extLst>
          </p:cNvPr>
          <p:cNvSpPr/>
          <p:nvPr/>
        </p:nvSpPr>
        <p:spPr>
          <a:xfrm>
            <a:off x="8045115" y="2111223"/>
            <a:ext cx="891300" cy="1109428"/>
          </a:xfrm>
          <a:custGeom>
            <a:avLst/>
            <a:gdLst/>
            <a:ahLst/>
            <a:cxnLst/>
            <a:rect l="l" t="t" r="r" b="b"/>
            <a:pathLst>
              <a:path w="41524" h="54935" extrusionOk="0">
                <a:moveTo>
                  <a:pt x="9414" y="0"/>
                </a:moveTo>
                <a:lnTo>
                  <a:pt x="8769" y="129"/>
                </a:lnTo>
                <a:lnTo>
                  <a:pt x="7996" y="258"/>
                </a:lnTo>
                <a:lnTo>
                  <a:pt x="7351" y="516"/>
                </a:lnTo>
                <a:lnTo>
                  <a:pt x="6835" y="903"/>
                </a:lnTo>
                <a:lnTo>
                  <a:pt x="5674" y="1806"/>
                </a:lnTo>
                <a:lnTo>
                  <a:pt x="4772" y="2837"/>
                </a:lnTo>
                <a:lnTo>
                  <a:pt x="3869" y="4127"/>
                </a:lnTo>
                <a:lnTo>
                  <a:pt x="3095" y="5545"/>
                </a:lnTo>
                <a:lnTo>
                  <a:pt x="2451" y="7093"/>
                </a:lnTo>
                <a:lnTo>
                  <a:pt x="1806" y="8640"/>
                </a:lnTo>
                <a:lnTo>
                  <a:pt x="1032" y="11735"/>
                </a:lnTo>
                <a:lnTo>
                  <a:pt x="387" y="14443"/>
                </a:lnTo>
                <a:lnTo>
                  <a:pt x="0" y="17022"/>
                </a:lnTo>
                <a:lnTo>
                  <a:pt x="6448" y="19988"/>
                </a:lnTo>
                <a:lnTo>
                  <a:pt x="3869" y="50550"/>
                </a:lnTo>
                <a:lnTo>
                  <a:pt x="4643" y="50937"/>
                </a:lnTo>
                <a:lnTo>
                  <a:pt x="6835" y="51840"/>
                </a:lnTo>
                <a:lnTo>
                  <a:pt x="10188" y="53000"/>
                </a:lnTo>
                <a:lnTo>
                  <a:pt x="12122" y="53645"/>
                </a:lnTo>
                <a:lnTo>
                  <a:pt x="14314" y="54161"/>
                </a:lnTo>
                <a:lnTo>
                  <a:pt x="16636" y="54548"/>
                </a:lnTo>
                <a:lnTo>
                  <a:pt x="18957" y="54806"/>
                </a:lnTo>
                <a:lnTo>
                  <a:pt x="21536" y="54935"/>
                </a:lnTo>
                <a:lnTo>
                  <a:pt x="23986" y="54806"/>
                </a:lnTo>
                <a:lnTo>
                  <a:pt x="26565" y="54419"/>
                </a:lnTo>
                <a:lnTo>
                  <a:pt x="27855" y="54161"/>
                </a:lnTo>
                <a:lnTo>
                  <a:pt x="29015" y="53774"/>
                </a:lnTo>
                <a:lnTo>
                  <a:pt x="30305" y="53258"/>
                </a:lnTo>
                <a:lnTo>
                  <a:pt x="31465" y="52742"/>
                </a:lnTo>
                <a:lnTo>
                  <a:pt x="32755" y="52098"/>
                </a:lnTo>
                <a:lnTo>
                  <a:pt x="33915" y="51453"/>
                </a:lnTo>
                <a:lnTo>
                  <a:pt x="34044" y="50292"/>
                </a:lnTo>
                <a:lnTo>
                  <a:pt x="34173" y="47842"/>
                </a:lnTo>
                <a:lnTo>
                  <a:pt x="34560" y="40750"/>
                </a:lnTo>
                <a:lnTo>
                  <a:pt x="34947" y="30562"/>
                </a:lnTo>
                <a:lnTo>
                  <a:pt x="41524" y="29402"/>
                </a:lnTo>
                <a:lnTo>
                  <a:pt x="41137" y="26694"/>
                </a:lnTo>
                <a:lnTo>
                  <a:pt x="40234" y="20375"/>
                </a:lnTo>
                <a:lnTo>
                  <a:pt x="39718" y="16635"/>
                </a:lnTo>
                <a:lnTo>
                  <a:pt x="38945" y="13154"/>
                </a:lnTo>
                <a:lnTo>
                  <a:pt x="38171" y="10188"/>
                </a:lnTo>
                <a:lnTo>
                  <a:pt x="37655" y="8898"/>
                </a:lnTo>
                <a:lnTo>
                  <a:pt x="37268" y="7995"/>
                </a:lnTo>
                <a:lnTo>
                  <a:pt x="36752" y="7480"/>
                </a:lnTo>
                <a:lnTo>
                  <a:pt x="36108" y="6835"/>
                </a:lnTo>
                <a:lnTo>
                  <a:pt x="35076" y="6190"/>
                </a:lnTo>
                <a:lnTo>
                  <a:pt x="33915" y="5545"/>
                </a:lnTo>
                <a:lnTo>
                  <a:pt x="32497" y="4772"/>
                </a:lnTo>
                <a:lnTo>
                  <a:pt x="30949" y="4127"/>
                </a:lnTo>
                <a:lnTo>
                  <a:pt x="27210" y="2708"/>
                </a:lnTo>
                <a:lnTo>
                  <a:pt x="25275" y="2064"/>
                </a:lnTo>
                <a:lnTo>
                  <a:pt x="23083" y="1548"/>
                </a:lnTo>
                <a:lnTo>
                  <a:pt x="20891" y="1032"/>
                </a:lnTo>
                <a:lnTo>
                  <a:pt x="18570" y="645"/>
                </a:lnTo>
                <a:lnTo>
                  <a:pt x="16249" y="258"/>
                </a:lnTo>
                <a:lnTo>
                  <a:pt x="140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8;p17">
            <a:extLst>
              <a:ext uri="{FF2B5EF4-FFF2-40B4-BE49-F238E27FC236}">
                <a16:creationId xmlns:a16="http://schemas.microsoft.com/office/drawing/2014/main" id="{6BF68ED4-E78D-E50E-034B-A8AF66529E2C}"/>
              </a:ext>
            </a:extLst>
          </p:cNvPr>
          <p:cNvSpPr/>
          <p:nvPr/>
        </p:nvSpPr>
        <p:spPr>
          <a:xfrm>
            <a:off x="8407718" y="2025272"/>
            <a:ext cx="168863" cy="296911"/>
          </a:xfrm>
          <a:custGeom>
            <a:avLst/>
            <a:gdLst/>
            <a:ahLst/>
            <a:cxnLst/>
            <a:rect l="l" t="t" r="r" b="b"/>
            <a:pathLst>
              <a:path w="7867" h="14702" extrusionOk="0">
                <a:moveTo>
                  <a:pt x="7609" y="1"/>
                </a:moveTo>
                <a:lnTo>
                  <a:pt x="0" y="5159"/>
                </a:lnTo>
                <a:lnTo>
                  <a:pt x="0" y="9801"/>
                </a:lnTo>
                <a:lnTo>
                  <a:pt x="1548" y="14702"/>
                </a:lnTo>
                <a:lnTo>
                  <a:pt x="2580" y="13928"/>
                </a:lnTo>
                <a:lnTo>
                  <a:pt x="3611" y="13025"/>
                </a:lnTo>
                <a:lnTo>
                  <a:pt x="4901" y="11865"/>
                </a:lnTo>
                <a:lnTo>
                  <a:pt x="6061" y="10575"/>
                </a:lnTo>
                <a:lnTo>
                  <a:pt x="7093" y="9028"/>
                </a:lnTo>
                <a:lnTo>
                  <a:pt x="7480" y="8254"/>
                </a:lnTo>
                <a:lnTo>
                  <a:pt x="7738" y="7480"/>
                </a:lnTo>
                <a:lnTo>
                  <a:pt x="7867" y="6706"/>
                </a:lnTo>
                <a:lnTo>
                  <a:pt x="7867" y="5933"/>
                </a:lnTo>
                <a:lnTo>
                  <a:pt x="7609" y="1"/>
                </a:lnTo>
                <a:close/>
              </a:path>
            </a:pathLst>
          </a:custGeom>
          <a:solidFill>
            <a:srgbClr val="EF8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69;p17">
            <a:extLst>
              <a:ext uri="{FF2B5EF4-FFF2-40B4-BE49-F238E27FC236}">
                <a16:creationId xmlns:a16="http://schemas.microsoft.com/office/drawing/2014/main" id="{87AE7BBD-61F5-2B7B-FCF3-665662C2BDC1}"/>
              </a:ext>
            </a:extLst>
          </p:cNvPr>
          <p:cNvSpPr/>
          <p:nvPr/>
        </p:nvSpPr>
        <p:spPr>
          <a:xfrm>
            <a:off x="7909479" y="2454987"/>
            <a:ext cx="274061" cy="638050"/>
          </a:xfrm>
          <a:custGeom>
            <a:avLst/>
            <a:gdLst/>
            <a:ahLst/>
            <a:cxnLst/>
            <a:rect l="l" t="t" r="r" b="b"/>
            <a:pathLst>
              <a:path w="12768" h="31594" extrusionOk="0">
                <a:moveTo>
                  <a:pt x="6319" y="0"/>
                </a:moveTo>
                <a:lnTo>
                  <a:pt x="6191" y="1548"/>
                </a:lnTo>
                <a:lnTo>
                  <a:pt x="5675" y="5029"/>
                </a:lnTo>
                <a:lnTo>
                  <a:pt x="4901" y="9930"/>
                </a:lnTo>
                <a:lnTo>
                  <a:pt x="1" y="30175"/>
                </a:lnTo>
                <a:lnTo>
                  <a:pt x="4901" y="31594"/>
                </a:lnTo>
                <a:lnTo>
                  <a:pt x="12122" y="11348"/>
                </a:lnTo>
                <a:lnTo>
                  <a:pt x="12767" y="2966"/>
                </a:lnTo>
                <a:lnTo>
                  <a:pt x="6319" y="0"/>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70;p17">
            <a:extLst>
              <a:ext uri="{FF2B5EF4-FFF2-40B4-BE49-F238E27FC236}">
                <a16:creationId xmlns:a16="http://schemas.microsoft.com/office/drawing/2014/main" id="{57CB7822-5E55-9F5D-C0C9-706279900DAA}"/>
              </a:ext>
            </a:extLst>
          </p:cNvPr>
          <p:cNvSpPr/>
          <p:nvPr/>
        </p:nvSpPr>
        <p:spPr>
          <a:xfrm>
            <a:off x="8133700" y="1673712"/>
            <a:ext cx="512083" cy="388052"/>
          </a:xfrm>
          <a:custGeom>
            <a:avLst/>
            <a:gdLst/>
            <a:ahLst/>
            <a:cxnLst/>
            <a:rect l="l" t="t" r="r" b="b"/>
            <a:pathLst>
              <a:path w="23857" h="19215" extrusionOk="0">
                <a:moveTo>
                  <a:pt x="16119" y="0"/>
                </a:moveTo>
                <a:lnTo>
                  <a:pt x="14314" y="129"/>
                </a:lnTo>
                <a:lnTo>
                  <a:pt x="12380" y="387"/>
                </a:lnTo>
                <a:lnTo>
                  <a:pt x="10445" y="903"/>
                </a:lnTo>
                <a:lnTo>
                  <a:pt x="8640" y="1419"/>
                </a:lnTo>
                <a:lnTo>
                  <a:pt x="7092" y="2063"/>
                </a:lnTo>
                <a:lnTo>
                  <a:pt x="5674" y="2579"/>
                </a:lnTo>
                <a:lnTo>
                  <a:pt x="4255" y="2966"/>
                </a:lnTo>
                <a:lnTo>
                  <a:pt x="3224" y="3224"/>
                </a:lnTo>
                <a:lnTo>
                  <a:pt x="2192" y="3353"/>
                </a:lnTo>
                <a:lnTo>
                  <a:pt x="774" y="3353"/>
                </a:lnTo>
                <a:lnTo>
                  <a:pt x="387" y="3224"/>
                </a:lnTo>
                <a:lnTo>
                  <a:pt x="258" y="2966"/>
                </a:lnTo>
                <a:lnTo>
                  <a:pt x="0" y="3611"/>
                </a:lnTo>
                <a:lnTo>
                  <a:pt x="0" y="4256"/>
                </a:lnTo>
                <a:lnTo>
                  <a:pt x="0" y="5029"/>
                </a:lnTo>
                <a:lnTo>
                  <a:pt x="258" y="5803"/>
                </a:lnTo>
                <a:lnTo>
                  <a:pt x="903" y="7608"/>
                </a:lnTo>
                <a:lnTo>
                  <a:pt x="1676" y="9285"/>
                </a:lnTo>
                <a:lnTo>
                  <a:pt x="2579" y="10961"/>
                </a:lnTo>
                <a:lnTo>
                  <a:pt x="3353" y="12380"/>
                </a:lnTo>
                <a:lnTo>
                  <a:pt x="4255" y="13540"/>
                </a:lnTo>
                <a:lnTo>
                  <a:pt x="19085" y="19214"/>
                </a:lnTo>
                <a:lnTo>
                  <a:pt x="19859" y="18440"/>
                </a:lnTo>
                <a:lnTo>
                  <a:pt x="21406" y="16635"/>
                </a:lnTo>
                <a:lnTo>
                  <a:pt x="22309" y="15346"/>
                </a:lnTo>
                <a:lnTo>
                  <a:pt x="23083" y="14185"/>
                </a:lnTo>
                <a:lnTo>
                  <a:pt x="23599" y="13024"/>
                </a:lnTo>
                <a:lnTo>
                  <a:pt x="23728" y="12509"/>
                </a:lnTo>
                <a:lnTo>
                  <a:pt x="23856" y="11993"/>
                </a:lnTo>
                <a:lnTo>
                  <a:pt x="23728" y="10832"/>
                </a:lnTo>
                <a:lnTo>
                  <a:pt x="23599" y="9414"/>
                </a:lnTo>
                <a:lnTo>
                  <a:pt x="23212" y="7737"/>
                </a:lnTo>
                <a:lnTo>
                  <a:pt x="22696" y="6061"/>
                </a:lnTo>
                <a:lnTo>
                  <a:pt x="22180" y="4513"/>
                </a:lnTo>
                <a:lnTo>
                  <a:pt x="21535" y="2966"/>
                </a:lnTo>
                <a:lnTo>
                  <a:pt x="20762" y="1805"/>
                </a:lnTo>
                <a:lnTo>
                  <a:pt x="19988" y="774"/>
                </a:lnTo>
                <a:lnTo>
                  <a:pt x="19601" y="516"/>
                </a:lnTo>
                <a:lnTo>
                  <a:pt x="19085" y="258"/>
                </a:lnTo>
                <a:lnTo>
                  <a:pt x="18440" y="129"/>
                </a:lnTo>
                <a:lnTo>
                  <a:pt x="1766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71;p17">
            <a:extLst>
              <a:ext uri="{FF2B5EF4-FFF2-40B4-BE49-F238E27FC236}">
                <a16:creationId xmlns:a16="http://schemas.microsoft.com/office/drawing/2014/main" id="{F4519FCF-8443-2908-E1E7-C40844596CBB}"/>
              </a:ext>
            </a:extLst>
          </p:cNvPr>
          <p:cNvSpPr/>
          <p:nvPr/>
        </p:nvSpPr>
        <p:spPr>
          <a:xfrm>
            <a:off x="9960538" y="2572180"/>
            <a:ext cx="96891" cy="117213"/>
          </a:xfrm>
          <a:custGeom>
            <a:avLst/>
            <a:gdLst/>
            <a:ahLst/>
            <a:cxnLst/>
            <a:rect l="l" t="t" r="r" b="b"/>
            <a:pathLst>
              <a:path w="4514" h="5804" extrusionOk="0">
                <a:moveTo>
                  <a:pt x="1032" y="0"/>
                </a:moveTo>
                <a:lnTo>
                  <a:pt x="645" y="129"/>
                </a:lnTo>
                <a:lnTo>
                  <a:pt x="387" y="387"/>
                </a:lnTo>
                <a:lnTo>
                  <a:pt x="129" y="645"/>
                </a:lnTo>
                <a:lnTo>
                  <a:pt x="0" y="1032"/>
                </a:lnTo>
                <a:lnTo>
                  <a:pt x="0" y="1548"/>
                </a:lnTo>
                <a:lnTo>
                  <a:pt x="0" y="2063"/>
                </a:lnTo>
                <a:lnTo>
                  <a:pt x="129" y="2708"/>
                </a:lnTo>
                <a:lnTo>
                  <a:pt x="645" y="3740"/>
                </a:lnTo>
                <a:lnTo>
                  <a:pt x="1419" y="4771"/>
                </a:lnTo>
                <a:lnTo>
                  <a:pt x="1806" y="5158"/>
                </a:lnTo>
                <a:lnTo>
                  <a:pt x="2322" y="5416"/>
                </a:lnTo>
                <a:lnTo>
                  <a:pt x="2709" y="5674"/>
                </a:lnTo>
                <a:lnTo>
                  <a:pt x="3095" y="5803"/>
                </a:lnTo>
                <a:lnTo>
                  <a:pt x="3482" y="5803"/>
                </a:lnTo>
                <a:lnTo>
                  <a:pt x="3869" y="5674"/>
                </a:lnTo>
                <a:lnTo>
                  <a:pt x="4127" y="5416"/>
                </a:lnTo>
                <a:lnTo>
                  <a:pt x="4385" y="5029"/>
                </a:lnTo>
                <a:lnTo>
                  <a:pt x="4514" y="4642"/>
                </a:lnTo>
                <a:lnTo>
                  <a:pt x="4514" y="4127"/>
                </a:lnTo>
                <a:lnTo>
                  <a:pt x="4514" y="3611"/>
                </a:lnTo>
                <a:lnTo>
                  <a:pt x="4385" y="3095"/>
                </a:lnTo>
                <a:lnTo>
                  <a:pt x="3869" y="1934"/>
                </a:lnTo>
                <a:lnTo>
                  <a:pt x="3095" y="903"/>
                </a:lnTo>
                <a:lnTo>
                  <a:pt x="2709" y="516"/>
                </a:lnTo>
                <a:lnTo>
                  <a:pt x="2322" y="258"/>
                </a:lnTo>
                <a:lnTo>
                  <a:pt x="1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172;p17">
            <a:extLst>
              <a:ext uri="{FF2B5EF4-FFF2-40B4-BE49-F238E27FC236}">
                <a16:creationId xmlns:a16="http://schemas.microsoft.com/office/drawing/2014/main" id="{AF318C6E-3FCC-855E-D2AD-CD6C13E925C6}"/>
              </a:ext>
            </a:extLst>
          </p:cNvPr>
          <p:cNvSpPr/>
          <p:nvPr/>
        </p:nvSpPr>
        <p:spPr>
          <a:xfrm>
            <a:off x="9802773" y="2486229"/>
            <a:ext cx="96891" cy="117213"/>
          </a:xfrm>
          <a:custGeom>
            <a:avLst/>
            <a:gdLst/>
            <a:ahLst/>
            <a:cxnLst/>
            <a:rect l="l" t="t" r="r" b="b"/>
            <a:pathLst>
              <a:path w="4514" h="5804" extrusionOk="0">
                <a:moveTo>
                  <a:pt x="1032" y="1"/>
                </a:moveTo>
                <a:lnTo>
                  <a:pt x="645" y="130"/>
                </a:lnTo>
                <a:lnTo>
                  <a:pt x="387" y="388"/>
                </a:lnTo>
                <a:lnTo>
                  <a:pt x="258" y="645"/>
                </a:lnTo>
                <a:lnTo>
                  <a:pt x="129" y="1032"/>
                </a:lnTo>
                <a:lnTo>
                  <a:pt x="0" y="1548"/>
                </a:lnTo>
                <a:lnTo>
                  <a:pt x="129" y="2193"/>
                </a:lnTo>
                <a:lnTo>
                  <a:pt x="258" y="2709"/>
                </a:lnTo>
                <a:lnTo>
                  <a:pt x="645" y="3869"/>
                </a:lnTo>
                <a:lnTo>
                  <a:pt x="1419" y="4772"/>
                </a:lnTo>
                <a:lnTo>
                  <a:pt x="1805" y="5159"/>
                </a:lnTo>
                <a:lnTo>
                  <a:pt x="2321" y="5546"/>
                </a:lnTo>
                <a:lnTo>
                  <a:pt x="2708" y="5675"/>
                </a:lnTo>
                <a:lnTo>
                  <a:pt x="3224" y="5804"/>
                </a:lnTo>
                <a:lnTo>
                  <a:pt x="3611" y="5804"/>
                </a:lnTo>
                <a:lnTo>
                  <a:pt x="3869" y="5675"/>
                </a:lnTo>
                <a:lnTo>
                  <a:pt x="4127" y="5417"/>
                </a:lnTo>
                <a:lnTo>
                  <a:pt x="4385" y="5159"/>
                </a:lnTo>
                <a:lnTo>
                  <a:pt x="4513" y="4643"/>
                </a:lnTo>
                <a:lnTo>
                  <a:pt x="4513" y="4256"/>
                </a:lnTo>
                <a:lnTo>
                  <a:pt x="4513" y="3611"/>
                </a:lnTo>
                <a:lnTo>
                  <a:pt x="4385" y="3096"/>
                </a:lnTo>
                <a:lnTo>
                  <a:pt x="3869" y="1935"/>
                </a:lnTo>
                <a:lnTo>
                  <a:pt x="3224" y="1032"/>
                </a:lnTo>
                <a:lnTo>
                  <a:pt x="2708" y="645"/>
                </a:lnTo>
                <a:lnTo>
                  <a:pt x="2321" y="259"/>
                </a:lnTo>
                <a:lnTo>
                  <a:pt x="1805" y="130"/>
                </a:lnTo>
                <a:lnTo>
                  <a:pt x="14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3;p17">
            <a:extLst>
              <a:ext uri="{FF2B5EF4-FFF2-40B4-BE49-F238E27FC236}">
                <a16:creationId xmlns:a16="http://schemas.microsoft.com/office/drawing/2014/main" id="{F982649F-7273-97C5-EBD2-116D5A5678EE}"/>
              </a:ext>
            </a:extLst>
          </p:cNvPr>
          <p:cNvSpPr/>
          <p:nvPr/>
        </p:nvSpPr>
        <p:spPr>
          <a:xfrm>
            <a:off x="9647755" y="2400298"/>
            <a:ext cx="96913" cy="117213"/>
          </a:xfrm>
          <a:custGeom>
            <a:avLst/>
            <a:gdLst/>
            <a:ahLst/>
            <a:cxnLst/>
            <a:rect l="l" t="t" r="r" b="b"/>
            <a:pathLst>
              <a:path w="4515" h="5804" extrusionOk="0">
                <a:moveTo>
                  <a:pt x="903" y="0"/>
                </a:moveTo>
                <a:lnTo>
                  <a:pt x="645" y="129"/>
                </a:lnTo>
                <a:lnTo>
                  <a:pt x="388" y="387"/>
                </a:lnTo>
                <a:lnTo>
                  <a:pt x="130" y="645"/>
                </a:lnTo>
                <a:lnTo>
                  <a:pt x="1" y="1161"/>
                </a:lnTo>
                <a:lnTo>
                  <a:pt x="1" y="1677"/>
                </a:lnTo>
                <a:lnTo>
                  <a:pt x="1" y="2192"/>
                </a:lnTo>
                <a:lnTo>
                  <a:pt x="130" y="2708"/>
                </a:lnTo>
                <a:lnTo>
                  <a:pt x="645" y="3869"/>
                </a:lnTo>
                <a:lnTo>
                  <a:pt x="1290" y="4771"/>
                </a:lnTo>
                <a:lnTo>
                  <a:pt x="1806" y="5158"/>
                </a:lnTo>
                <a:lnTo>
                  <a:pt x="2193" y="5545"/>
                </a:lnTo>
                <a:lnTo>
                  <a:pt x="2709" y="5803"/>
                </a:lnTo>
                <a:lnTo>
                  <a:pt x="3482" y="5803"/>
                </a:lnTo>
                <a:lnTo>
                  <a:pt x="3740" y="5674"/>
                </a:lnTo>
                <a:lnTo>
                  <a:pt x="4127" y="5416"/>
                </a:lnTo>
                <a:lnTo>
                  <a:pt x="4256" y="5158"/>
                </a:lnTo>
                <a:lnTo>
                  <a:pt x="4385" y="4771"/>
                </a:lnTo>
                <a:lnTo>
                  <a:pt x="4514" y="4256"/>
                </a:lnTo>
                <a:lnTo>
                  <a:pt x="4385" y="3611"/>
                </a:lnTo>
                <a:lnTo>
                  <a:pt x="4256" y="3095"/>
                </a:lnTo>
                <a:lnTo>
                  <a:pt x="3740" y="2063"/>
                </a:lnTo>
                <a:lnTo>
                  <a:pt x="3096" y="1032"/>
                </a:lnTo>
                <a:lnTo>
                  <a:pt x="2709" y="645"/>
                </a:lnTo>
                <a:lnTo>
                  <a:pt x="2193" y="258"/>
                </a:lnTo>
                <a:lnTo>
                  <a:pt x="1806" y="129"/>
                </a:lnTo>
                <a:lnTo>
                  <a:pt x="1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4;p17">
            <a:extLst>
              <a:ext uri="{FF2B5EF4-FFF2-40B4-BE49-F238E27FC236}">
                <a16:creationId xmlns:a16="http://schemas.microsoft.com/office/drawing/2014/main" id="{D0951175-0686-A5C4-D8AA-670DC4CADDAE}"/>
              </a:ext>
            </a:extLst>
          </p:cNvPr>
          <p:cNvSpPr/>
          <p:nvPr/>
        </p:nvSpPr>
        <p:spPr>
          <a:xfrm>
            <a:off x="10087867" y="4731097"/>
            <a:ext cx="69224" cy="80761"/>
          </a:xfrm>
          <a:custGeom>
            <a:avLst/>
            <a:gdLst/>
            <a:ahLst/>
            <a:cxnLst/>
            <a:rect l="l" t="t" r="r" b="b"/>
            <a:pathLst>
              <a:path w="3225" h="3999" extrusionOk="0">
                <a:moveTo>
                  <a:pt x="516" y="1"/>
                </a:moveTo>
                <a:lnTo>
                  <a:pt x="258" y="259"/>
                </a:lnTo>
                <a:lnTo>
                  <a:pt x="129" y="388"/>
                </a:lnTo>
                <a:lnTo>
                  <a:pt x="0" y="1033"/>
                </a:lnTo>
                <a:lnTo>
                  <a:pt x="129" y="1806"/>
                </a:lnTo>
                <a:lnTo>
                  <a:pt x="516" y="2580"/>
                </a:lnTo>
                <a:lnTo>
                  <a:pt x="1032" y="3225"/>
                </a:lnTo>
                <a:lnTo>
                  <a:pt x="1548" y="3741"/>
                </a:lnTo>
                <a:lnTo>
                  <a:pt x="2193" y="3998"/>
                </a:lnTo>
                <a:lnTo>
                  <a:pt x="2450" y="3998"/>
                </a:lnTo>
                <a:lnTo>
                  <a:pt x="2708" y="3870"/>
                </a:lnTo>
                <a:lnTo>
                  <a:pt x="2837" y="3741"/>
                </a:lnTo>
                <a:lnTo>
                  <a:pt x="3095" y="3483"/>
                </a:lnTo>
                <a:lnTo>
                  <a:pt x="3224" y="2838"/>
                </a:lnTo>
                <a:lnTo>
                  <a:pt x="3095" y="2064"/>
                </a:lnTo>
                <a:lnTo>
                  <a:pt x="2708" y="1290"/>
                </a:lnTo>
                <a:lnTo>
                  <a:pt x="2193" y="646"/>
                </a:lnTo>
                <a:lnTo>
                  <a:pt x="1548" y="130"/>
                </a:lnTo>
                <a:lnTo>
                  <a:pt x="1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5;p17">
            <a:extLst>
              <a:ext uri="{FF2B5EF4-FFF2-40B4-BE49-F238E27FC236}">
                <a16:creationId xmlns:a16="http://schemas.microsoft.com/office/drawing/2014/main" id="{D9E727FA-375A-30F0-5238-5E10BB5421DC}"/>
              </a:ext>
            </a:extLst>
          </p:cNvPr>
          <p:cNvSpPr/>
          <p:nvPr/>
        </p:nvSpPr>
        <p:spPr>
          <a:xfrm>
            <a:off x="9979921" y="4671198"/>
            <a:ext cx="66455" cy="80761"/>
          </a:xfrm>
          <a:custGeom>
            <a:avLst/>
            <a:gdLst/>
            <a:ahLst/>
            <a:cxnLst/>
            <a:rect l="l" t="t" r="r" b="b"/>
            <a:pathLst>
              <a:path w="3096" h="3999" extrusionOk="0">
                <a:moveTo>
                  <a:pt x="645" y="1"/>
                </a:moveTo>
                <a:lnTo>
                  <a:pt x="387" y="130"/>
                </a:lnTo>
                <a:lnTo>
                  <a:pt x="258" y="259"/>
                </a:lnTo>
                <a:lnTo>
                  <a:pt x="129" y="517"/>
                </a:lnTo>
                <a:lnTo>
                  <a:pt x="0" y="1033"/>
                </a:lnTo>
                <a:lnTo>
                  <a:pt x="129" y="1806"/>
                </a:lnTo>
                <a:lnTo>
                  <a:pt x="387" y="2580"/>
                </a:lnTo>
                <a:lnTo>
                  <a:pt x="903" y="3354"/>
                </a:lnTo>
                <a:lnTo>
                  <a:pt x="1548" y="3870"/>
                </a:lnTo>
                <a:lnTo>
                  <a:pt x="2192" y="3999"/>
                </a:lnTo>
                <a:lnTo>
                  <a:pt x="2450" y="3999"/>
                </a:lnTo>
                <a:lnTo>
                  <a:pt x="2708" y="3870"/>
                </a:lnTo>
                <a:lnTo>
                  <a:pt x="2837" y="3741"/>
                </a:lnTo>
                <a:lnTo>
                  <a:pt x="2966" y="3483"/>
                </a:lnTo>
                <a:lnTo>
                  <a:pt x="3095" y="2967"/>
                </a:lnTo>
                <a:lnTo>
                  <a:pt x="2966" y="2064"/>
                </a:lnTo>
                <a:lnTo>
                  <a:pt x="2708" y="1419"/>
                </a:lnTo>
                <a:lnTo>
                  <a:pt x="2192" y="646"/>
                </a:lnTo>
                <a:lnTo>
                  <a:pt x="1548" y="130"/>
                </a:lnTo>
                <a:lnTo>
                  <a:pt x="9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6;p17">
            <a:extLst>
              <a:ext uri="{FF2B5EF4-FFF2-40B4-BE49-F238E27FC236}">
                <a16:creationId xmlns:a16="http://schemas.microsoft.com/office/drawing/2014/main" id="{B65DB466-FDF2-930A-525F-D781E2E9345A}"/>
              </a:ext>
            </a:extLst>
          </p:cNvPr>
          <p:cNvSpPr/>
          <p:nvPr/>
        </p:nvSpPr>
        <p:spPr>
          <a:xfrm>
            <a:off x="9869207" y="4611319"/>
            <a:ext cx="69202" cy="80741"/>
          </a:xfrm>
          <a:custGeom>
            <a:avLst/>
            <a:gdLst/>
            <a:ahLst/>
            <a:cxnLst/>
            <a:rect l="l" t="t" r="r" b="b"/>
            <a:pathLst>
              <a:path w="3224" h="3998" extrusionOk="0">
                <a:moveTo>
                  <a:pt x="774" y="0"/>
                </a:moveTo>
                <a:lnTo>
                  <a:pt x="516" y="129"/>
                </a:lnTo>
                <a:lnTo>
                  <a:pt x="387" y="258"/>
                </a:lnTo>
                <a:lnTo>
                  <a:pt x="129" y="516"/>
                </a:lnTo>
                <a:lnTo>
                  <a:pt x="0" y="1161"/>
                </a:lnTo>
                <a:lnTo>
                  <a:pt x="129" y="1934"/>
                </a:lnTo>
                <a:lnTo>
                  <a:pt x="516" y="2708"/>
                </a:lnTo>
                <a:lnTo>
                  <a:pt x="1032" y="3353"/>
                </a:lnTo>
                <a:lnTo>
                  <a:pt x="1676" y="3869"/>
                </a:lnTo>
                <a:lnTo>
                  <a:pt x="2192" y="3998"/>
                </a:lnTo>
                <a:lnTo>
                  <a:pt x="2708" y="3998"/>
                </a:lnTo>
                <a:lnTo>
                  <a:pt x="2966" y="3740"/>
                </a:lnTo>
                <a:lnTo>
                  <a:pt x="3095" y="3611"/>
                </a:lnTo>
                <a:lnTo>
                  <a:pt x="3224" y="2966"/>
                </a:lnTo>
                <a:lnTo>
                  <a:pt x="3095" y="2192"/>
                </a:lnTo>
                <a:lnTo>
                  <a:pt x="2708" y="1419"/>
                </a:lnTo>
                <a:lnTo>
                  <a:pt x="2192" y="774"/>
                </a:lnTo>
                <a:lnTo>
                  <a:pt x="1676" y="258"/>
                </a:lnTo>
                <a:lnTo>
                  <a:pt x="1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7;p17">
            <a:extLst>
              <a:ext uri="{FF2B5EF4-FFF2-40B4-BE49-F238E27FC236}">
                <a16:creationId xmlns:a16="http://schemas.microsoft.com/office/drawing/2014/main" id="{B10AB8E4-0B05-2F23-156E-8C7230803918}"/>
              </a:ext>
            </a:extLst>
          </p:cNvPr>
          <p:cNvSpPr/>
          <p:nvPr/>
        </p:nvSpPr>
        <p:spPr>
          <a:xfrm>
            <a:off x="8807934" y="1564640"/>
            <a:ext cx="1013092" cy="768269"/>
          </a:xfrm>
          <a:custGeom>
            <a:avLst/>
            <a:gdLst/>
            <a:ahLst/>
            <a:cxnLst/>
            <a:rect l="l" t="t" r="r" b="b"/>
            <a:pathLst>
              <a:path w="47198" h="38042" extrusionOk="0">
                <a:moveTo>
                  <a:pt x="21794" y="0"/>
                </a:moveTo>
                <a:lnTo>
                  <a:pt x="20375" y="129"/>
                </a:lnTo>
                <a:lnTo>
                  <a:pt x="19086" y="516"/>
                </a:lnTo>
                <a:lnTo>
                  <a:pt x="17925" y="1032"/>
                </a:lnTo>
                <a:lnTo>
                  <a:pt x="17023" y="1934"/>
                </a:lnTo>
                <a:lnTo>
                  <a:pt x="16120" y="3095"/>
                </a:lnTo>
                <a:lnTo>
                  <a:pt x="14444" y="2450"/>
                </a:lnTo>
                <a:lnTo>
                  <a:pt x="12767" y="1805"/>
                </a:lnTo>
                <a:lnTo>
                  <a:pt x="11220" y="1418"/>
                </a:lnTo>
                <a:lnTo>
                  <a:pt x="9801" y="1032"/>
                </a:lnTo>
                <a:lnTo>
                  <a:pt x="8512" y="903"/>
                </a:lnTo>
                <a:lnTo>
                  <a:pt x="6191" y="903"/>
                </a:lnTo>
                <a:lnTo>
                  <a:pt x="5288" y="1032"/>
                </a:lnTo>
                <a:lnTo>
                  <a:pt x="4385" y="1290"/>
                </a:lnTo>
                <a:lnTo>
                  <a:pt x="3611" y="1676"/>
                </a:lnTo>
                <a:lnTo>
                  <a:pt x="2838" y="2063"/>
                </a:lnTo>
                <a:lnTo>
                  <a:pt x="2322" y="2450"/>
                </a:lnTo>
                <a:lnTo>
                  <a:pt x="1806" y="3095"/>
                </a:lnTo>
                <a:lnTo>
                  <a:pt x="1290" y="3611"/>
                </a:lnTo>
                <a:lnTo>
                  <a:pt x="903" y="4255"/>
                </a:lnTo>
                <a:lnTo>
                  <a:pt x="645" y="4900"/>
                </a:lnTo>
                <a:lnTo>
                  <a:pt x="130" y="6319"/>
                </a:lnTo>
                <a:lnTo>
                  <a:pt x="1" y="7866"/>
                </a:lnTo>
                <a:lnTo>
                  <a:pt x="1" y="9285"/>
                </a:lnTo>
                <a:lnTo>
                  <a:pt x="130" y="10703"/>
                </a:lnTo>
                <a:lnTo>
                  <a:pt x="517" y="11993"/>
                </a:lnTo>
                <a:lnTo>
                  <a:pt x="903" y="13153"/>
                </a:lnTo>
                <a:lnTo>
                  <a:pt x="1419" y="13927"/>
                </a:lnTo>
                <a:lnTo>
                  <a:pt x="1935" y="14443"/>
                </a:lnTo>
                <a:lnTo>
                  <a:pt x="41524" y="37268"/>
                </a:lnTo>
                <a:lnTo>
                  <a:pt x="42684" y="37783"/>
                </a:lnTo>
                <a:lnTo>
                  <a:pt x="43716" y="38041"/>
                </a:lnTo>
                <a:lnTo>
                  <a:pt x="44748" y="38041"/>
                </a:lnTo>
                <a:lnTo>
                  <a:pt x="45521" y="37655"/>
                </a:lnTo>
                <a:lnTo>
                  <a:pt x="46166" y="37139"/>
                </a:lnTo>
                <a:lnTo>
                  <a:pt x="46682" y="36365"/>
                </a:lnTo>
                <a:lnTo>
                  <a:pt x="47069" y="35333"/>
                </a:lnTo>
                <a:lnTo>
                  <a:pt x="47198" y="34044"/>
                </a:lnTo>
                <a:lnTo>
                  <a:pt x="47069" y="32625"/>
                </a:lnTo>
                <a:lnTo>
                  <a:pt x="46682" y="31336"/>
                </a:lnTo>
                <a:lnTo>
                  <a:pt x="46166" y="29917"/>
                </a:lnTo>
                <a:lnTo>
                  <a:pt x="45521" y="28499"/>
                </a:lnTo>
                <a:lnTo>
                  <a:pt x="44748" y="27209"/>
                </a:lnTo>
                <a:lnTo>
                  <a:pt x="43716" y="26178"/>
                </a:lnTo>
                <a:lnTo>
                  <a:pt x="42684" y="25146"/>
                </a:lnTo>
                <a:lnTo>
                  <a:pt x="41524" y="24372"/>
                </a:lnTo>
                <a:lnTo>
                  <a:pt x="40621" y="23856"/>
                </a:lnTo>
                <a:lnTo>
                  <a:pt x="39847" y="23599"/>
                </a:lnTo>
                <a:lnTo>
                  <a:pt x="38945" y="23599"/>
                </a:lnTo>
                <a:lnTo>
                  <a:pt x="38300" y="23728"/>
                </a:lnTo>
                <a:lnTo>
                  <a:pt x="38429" y="21922"/>
                </a:lnTo>
                <a:lnTo>
                  <a:pt x="38300" y="20504"/>
                </a:lnTo>
                <a:lnTo>
                  <a:pt x="38171" y="19085"/>
                </a:lnTo>
                <a:lnTo>
                  <a:pt x="37913" y="17667"/>
                </a:lnTo>
                <a:lnTo>
                  <a:pt x="37526" y="16119"/>
                </a:lnTo>
                <a:lnTo>
                  <a:pt x="37010" y="14701"/>
                </a:lnTo>
                <a:lnTo>
                  <a:pt x="36366" y="13153"/>
                </a:lnTo>
                <a:lnTo>
                  <a:pt x="35721" y="11735"/>
                </a:lnTo>
                <a:lnTo>
                  <a:pt x="34947" y="10445"/>
                </a:lnTo>
                <a:lnTo>
                  <a:pt x="34173" y="9027"/>
                </a:lnTo>
                <a:lnTo>
                  <a:pt x="33271" y="7737"/>
                </a:lnTo>
                <a:lnTo>
                  <a:pt x="32239" y="6448"/>
                </a:lnTo>
                <a:lnTo>
                  <a:pt x="31208" y="5287"/>
                </a:lnTo>
                <a:lnTo>
                  <a:pt x="30176" y="4255"/>
                </a:lnTo>
                <a:lnTo>
                  <a:pt x="29015" y="3224"/>
                </a:lnTo>
                <a:lnTo>
                  <a:pt x="27855" y="2450"/>
                </a:lnTo>
                <a:lnTo>
                  <a:pt x="26694" y="1676"/>
                </a:lnTo>
                <a:lnTo>
                  <a:pt x="25018" y="774"/>
                </a:lnTo>
                <a:lnTo>
                  <a:pt x="23341" y="258"/>
                </a:lnTo>
                <a:lnTo>
                  <a:pt x="21794" y="0"/>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178;p17">
            <a:extLst>
              <a:ext uri="{FF2B5EF4-FFF2-40B4-BE49-F238E27FC236}">
                <a16:creationId xmlns:a16="http://schemas.microsoft.com/office/drawing/2014/main" id="{2F03EC19-428A-A650-9C2E-F42BEF98270B}"/>
              </a:ext>
            </a:extLst>
          </p:cNvPr>
          <p:cNvSpPr/>
          <p:nvPr/>
        </p:nvSpPr>
        <p:spPr>
          <a:xfrm>
            <a:off x="9030516" y="3090412"/>
            <a:ext cx="777816" cy="567750"/>
          </a:xfrm>
          <a:custGeom>
            <a:avLst/>
            <a:gdLst/>
            <a:ahLst/>
            <a:cxnLst/>
            <a:rect l="l" t="t" r="r" b="b"/>
            <a:pathLst>
              <a:path w="36237" h="28113" extrusionOk="0">
                <a:moveTo>
                  <a:pt x="9156" y="1"/>
                </a:moveTo>
                <a:lnTo>
                  <a:pt x="8253" y="130"/>
                </a:lnTo>
                <a:lnTo>
                  <a:pt x="7350" y="388"/>
                </a:lnTo>
                <a:lnTo>
                  <a:pt x="6706" y="904"/>
                </a:lnTo>
                <a:lnTo>
                  <a:pt x="6190" y="1677"/>
                </a:lnTo>
                <a:lnTo>
                  <a:pt x="5803" y="2709"/>
                </a:lnTo>
                <a:lnTo>
                  <a:pt x="5674" y="3870"/>
                </a:lnTo>
                <a:lnTo>
                  <a:pt x="4771" y="3096"/>
                </a:lnTo>
                <a:lnTo>
                  <a:pt x="3869" y="2322"/>
                </a:lnTo>
                <a:lnTo>
                  <a:pt x="3095" y="2064"/>
                </a:lnTo>
                <a:lnTo>
                  <a:pt x="2450" y="1806"/>
                </a:lnTo>
                <a:lnTo>
                  <a:pt x="1805" y="1935"/>
                </a:lnTo>
                <a:lnTo>
                  <a:pt x="1161" y="2064"/>
                </a:lnTo>
                <a:lnTo>
                  <a:pt x="645" y="2451"/>
                </a:lnTo>
                <a:lnTo>
                  <a:pt x="387" y="3096"/>
                </a:lnTo>
                <a:lnTo>
                  <a:pt x="129" y="3741"/>
                </a:lnTo>
                <a:lnTo>
                  <a:pt x="0" y="4643"/>
                </a:lnTo>
                <a:lnTo>
                  <a:pt x="129" y="5546"/>
                </a:lnTo>
                <a:lnTo>
                  <a:pt x="387" y="6449"/>
                </a:lnTo>
                <a:lnTo>
                  <a:pt x="645" y="7480"/>
                </a:lnTo>
                <a:lnTo>
                  <a:pt x="1161" y="8383"/>
                </a:lnTo>
                <a:lnTo>
                  <a:pt x="1805" y="9286"/>
                </a:lnTo>
                <a:lnTo>
                  <a:pt x="2450" y="10059"/>
                </a:lnTo>
                <a:lnTo>
                  <a:pt x="3095" y="10704"/>
                </a:lnTo>
                <a:lnTo>
                  <a:pt x="3869" y="11220"/>
                </a:lnTo>
                <a:lnTo>
                  <a:pt x="32238" y="27597"/>
                </a:lnTo>
                <a:lnTo>
                  <a:pt x="33012" y="27984"/>
                </a:lnTo>
                <a:lnTo>
                  <a:pt x="33786" y="28113"/>
                </a:lnTo>
                <a:lnTo>
                  <a:pt x="34431" y="28113"/>
                </a:lnTo>
                <a:lnTo>
                  <a:pt x="34946" y="27855"/>
                </a:lnTo>
                <a:lnTo>
                  <a:pt x="35462" y="27468"/>
                </a:lnTo>
                <a:lnTo>
                  <a:pt x="35849" y="26952"/>
                </a:lnTo>
                <a:lnTo>
                  <a:pt x="36107" y="26179"/>
                </a:lnTo>
                <a:lnTo>
                  <a:pt x="36236" y="25276"/>
                </a:lnTo>
                <a:lnTo>
                  <a:pt x="36107" y="24244"/>
                </a:lnTo>
                <a:lnTo>
                  <a:pt x="35849" y="23342"/>
                </a:lnTo>
                <a:lnTo>
                  <a:pt x="35462" y="22310"/>
                </a:lnTo>
                <a:lnTo>
                  <a:pt x="34946" y="21278"/>
                </a:lnTo>
                <a:lnTo>
                  <a:pt x="34431" y="20376"/>
                </a:lnTo>
                <a:lnTo>
                  <a:pt x="33786" y="19602"/>
                </a:lnTo>
                <a:lnTo>
                  <a:pt x="33012" y="18957"/>
                </a:lnTo>
                <a:lnTo>
                  <a:pt x="32238" y="18312"/>
                </a:lnTo>
                <a:lnTo>
                  <a:pt x="31594" y="18054"/>
                </a:lnTo>
                <a:lnTo>
                  <a:pt x="30949" y="17797"/>
                </a:lnTo>
                <a:lnTo>
                  <a:pt x="30304" y="17797"/>
                </a:lnTo>
                <a:lnTo>
                  <a:pt x="29788" y="17926"/>
                </a:lnTo>
                <a:lnTo>
                  <a:pt x="29917" y="16636"/>
                </a:lnTo>
                <a:lnTo>
                  <a:pt x="29917" y="15604"/>
                </a:lnTo>
                <a:lnTo>
                  <a:pt x="29788" y="14573"/>
                </a:lnTo>
                <a:lnTo>
                  <a:pt x="29273" y="12509"/>
                </a:lnTo>
                <a:lnTo>
                  <a:pt x="28499" y="10446"/>
                </a:lnTo>
                <a:lnTo>
                  <a:pt x="27467" y="8383"/>
                </a:lnTo>
                <a:lnTo>
                  <a:pt x="26178" y="6449"/>
                </a:lnTo>
                <a:lnTo>
                  <a:pt x="24759" y="4772"/>
                </a:lnTo>
                <a:lnTo>
                  <a:pt x="23212" y="3225"/>
                </a:lnTo>
                <a:lnTo>
                  <a:pt x="22438" y="2709"/>
                </a:lnTo>
                <a:lnTo>
                  <a:pt x="21535" y="2064"/>
                </a:lnTo>
                <a:lnTo>
                  <a:pt x="20375" y="1548"/>
                </a:lnTo>
                <a:lnTo>
                  <a:pt x="19214" y="1162"/>
                </a:lnTo>
                <a:lnTo>
                  <a:pt x="18054" y="1033"/>
                </a:lnTo>
                <a:lnTo>
                  <a:pt x="17022" y="1033"/>
                </a:lnTo>
                <a:lnTo>
                  <a:pt x="16119" y="1290"/>
                </a:lnTo>
                <a:lnTo>
                  <a:pt x="15346" y="1677"/>
                </a:lnTo>
                <a:lnTo>
                  <a:pt x="14572" y="2322"/>
                </a:lnTo>
                <a:lnTo>
                  <a:pt x="14056" y="3225"/>
                </a:lnTo>
                <a:lnTo>
                  <a:pt x="12766" y="1806"/>
                </a:lnTo>
                <a:lnTo>
                  <a:pt x="11993" y="1290"/>
                </a:lnTo>
                <a:lnTo>
                  <a:pt x="11348" y="775"/>
                </a:lnTo>
                <a:lnTo>
                  <a:pt x="10187" y="259"/>
                </a:lnTo>
                <a:lnTo>
                  <a:pt x="9156" y="1"/>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9;p17">
            <a:extLst>
              <a:ext uri="{FF2B5EF4-FFF2-40B4-BE49-F238E27FC236}">
                <a16:creationId xmlns:a16="http://schemas.microsoft.com/office/drawing/2014/main" id="{29E6C71A-F7D7-E232-B908-26D48CCDB11F}"/>
              </a:ext>
            </a:extLst>
          </p:cNvPr>
          <p:cNvSpPr/>
          <p:nvPr/>
        </p:nvSpPr>
        <p:spPr>
          <a:xfrm>
            <a:off x="8208418" y="1863811"/>
            <a:ext cx="412444" cy="328153"/>
          </a:xfrm>
          <a:custGeom>
            <a:avLst/>
            <a:gdLst/>
            <a:ahLst/>
            <a:cxnLst/>
            <a:rect l="l" t="t" r="r" b="b"/>
            <a:pathLst>
              <a:path w="19215" h="16249" extrusionOk="0">
                <a:moveTo>
                  <a:pt x="1" y="1"/>
                </a:moveTo>
                <a:lnTo>
                  <a:pt x="130" y="1935"/>
                </a:lnTo>
                <a:lnTo>
                  <a:pt x="388" y="3998"/>
                </a:lnTo>
                <a:lnTo>
                  <a:pt x="774" y="6448"/>
                </a:lnTo>
                <a:lnTo>
                  <a:pt x="1548" y="9156"/>
                </a:lnTo>
                <a:lnTo>
                  <a:pt x="2064" y="10575"/>
                </a:lnTo>
                <a:lnTo>
                  <a:pt x="2580" y="11864"/>
                </a:lnTo>
                <a:lnTo>
                  <a:pt x="3354" y="13154"/>
                </a:lnTo>
                <a:lnTo>
                  <a:pt x="4127" y="14315"/>
                </a:lnTo>
                <a:lnTo>
                  <a:pt x="5030" y="15346"/>
                </a:lnTo>
                <a:lnTo>
                  <a:pt x="6191" y="16249"/>
                </a:lnTo>
                <a:lnTo>
                  <a:pt x="7609" y="16120"/>
                </a:lnTo>
                <a:lnTo>
                  <a:pt x="8899" y="15862"/>
                </a:lnTo>
                <a:lnTo>
                  <a:pt x="10188" y="15475"/>
                </a:lnTo>
                <a:lnTo>
                  <a:pt x="11220" y="14959"/>
                </a:lnTo>
                <a:lnTo>
                  <a:pt x="12122" y="14444"/>
                </a:lnTo>
                <a:lnTo>
                  <a:pt x="12896" y="13928"/>
                </a:lnTo>
                <a:lnTo>
                  <a:pt x="13541" y="13412"/>
                </a:lnTo>
                <a:lnTo>
                  <a:pt x="14057" y="12896"/>
                </a:lnTo>
                <a:lnTo>
                  <a:pt x="14959" y="11735"/>
                </a:lnTo>
                <a:lnTo>
                  <a:pt x="15475" y="10833"/>
                </a:lnTo>
                <a:lnTo>
                  <a:pt x="15862" y="9930"/>
                </a:lnTo>
                <a:lnTo>
                  <a:pt x="16507" y="9285"/>
                </a:lnTo>
                <a:lnTo>
                  <a:pt x="17152" y="8641"/>
                </a:lnTo>
                <a:lnTo>
                  <a:pt x="17925" y="7867"/>
                </a:lnTo>
                <a:lnTo>
                  <a:pt x="18570" y="6964"/>
                </a:lnTo>
                <a:lnTo>
                  <a:pt x="19086" y="5933"/>
                </a:lnTo>
                <a:lnTo>
                  <a:pt x="19215" y="5417"/>
                </a:lnTo>
                <a:lnTo>
                  <a:pt x="19215" y="4901"/>
                </a:lnTo>
                <a:lnTo>
                  <a:pt x="19086" y="4514"/>
                </a:lnTo>
                <a:lnTo>
                  <a:pt x="18957" y="3998"/>
                </a:lnTo>
                <a:lnTo>
                  <a:pt x="18699" y="3611"/>
                </a:lnTo>
                <a:lnTo>
                  <a:pt x="18312" y="3353"/>
                </a:lnTo>
                <a:lnTo>
                  <a:pt x="17925" y="3225"/>
                </a:lnTo>
                <a:lnTo>
                  <a:pt x="17667" y="3225"/>
                </a:lnTo>
                <a:lnTo>
                  <a:pt x="16894" y="3353"/>
                </a:lnTo>
                <a:lnTo>
                  <a:pt x="16120" y="3740"/>
                </a:lnTo>
                <a:lnTo>
                  <a:pt x="15475" y="4127"/>
                </a:lnTo>
                <a:lnTo>
                  <a:pt x="14959" y="4643"/>
                </a:lnTo>
                <a:lnTo>
                  <a:pt x="14444" y="5159"/>
                </a:lnTo>
                <a:lnTo>
                  <a:pt x="14444" y="4643"/>
                </a:lnTo>
                <a:lnTo>
                  <a:pt x="14315" y="4127"/>
                </a:lnTo>
                <a:lnTo>
                  <a:pt x="14057" y="3482"/>
                </a:lnTo>
                <a:lnTo>
                  <a:pt x="13670" y="2709"/>
                </a:lnTo>
                <a:lnTo>
                  <a:pt x="12896" y="2064"/>
                </a:lnTo>
                <a:lnTo>
                  <a:pt x="11993" y="1548"/>
                </a:lnTo>
                <a:lnTo>
                  <a:pt x="11349" y="1290"/>
                </a:lnTo>
                <a:lnTo>
                  <a:pt x="10704" y="1161"/>
                </a:lnTo>
                <a:lnTo>
                  <a:pt x="7351" y="774"/>
                </a:lnTo>
                <a:lnTo>
                  <a:pt x="3869" y="388"/>
                </a:lnTo>
                <a:lnTo>
                  <a:pt x="1161" y="130"/>
                </a:lnTo>
                <a:lnTo>
                  <a:pt x="1" y="1"/>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80;p17">
            <a:extLst>
              <a:ext uri="{FF2B5EF4-FFF2-40B4-BE49-F238E27FC236}">
                <a16:creationId xmlns:a16="http://schemas.microsoft.com/office/drawing/2014/main" id="{2ADB2450-C882-A51C-C7CD-99F2A382156F}"/>
              </a:ext>
            </a:extLst>
          </p:cNvPr>
          <p:cNvSpPr/>
          <p:nvPr/>
        </p:nvSpPr>
        <p:spPr>
          <a:xfrm>
            <a:off x="7937169" y="3150311"/>
            <a:ext cx="835943" cy="1143296"/>
          </a:xfrm>
          <a:custGeom>
            <a:avLst/>
            <a:gdLst/>
            <a:ahLst/>
            <a:cxnLst/>
            <a:rect l="l" t="t" r="r" b="b"/>
            <a:pathLst>
              <a:path w="38945" h="56612" extrusionOk="0">
                <a:moveTo>
                  <a:pt x="38944" y="1"/>
                </a:moveTo>
                <a:lnTo>
                  <a:pt x="25662" y="2064"/>
                </a:lnTo>
                <a:lnTo>
                  <a:pt x="6448" y="14444"/>
                </a:lnTo>
                <a:lnTo>
                  <a:pt x="5545" y="15217"/>
                </a:lnTo>
                <a:lnTo>
                  <a:pt x="3353" y="17023"/>
                </a:lnTo>
                <a:lnTo>
                  <a:pt x="2193" y="18054"/>
                </a:lnTo>
                <a:lnTo>
                  <a:pt x="1161" y="19344"/>
                </a:lnTo>
                <a:lnTo>
                  <a:pt x="516" y="20505"/>
                </a:lnTo>
                <a:lnTo>
                  <a:pt x="258" y="21020"/>
                </a:lnTo>
                <a:lnTo>
                  <a:pt x="129" y="21536"/>
                </a:lnTo>
                <a:lnTo>
                  <a:pt x="0" y="23857"/>
                </a:lnTo>
                <a:lnTo>
                  <a:pt x="258" y="27984"/>
                </a:lnTo>
                <a:lnTo>
                  <a:pt x="1032" y="39203"/>
                </a:lnTo>
                <a:lnTo>
                  <a:pt x="1548" y="45006"/>
                </a:lnTo>
                <a:lnTo>
                  <a:pt x="2064" y="50035"/>
                </a:lnTo>
                <a:lnTo>
                  <a:pt x="2579" y="53775"/>
                </a:lnTo>
                <a:lnTo>
                  <a:pt x="2837" y="54806"/>
                </a:lnTo>
                <a:lnTo>
                  <a:pt x="3095" y="55322"/>
                </a:lnTo>
                <a:lnTo>
                  <a:pt x="3998" y="55709"/>
                </a:lnTo>
                <a:lnTo>
                  <a:pt x="4901" y="56096"/>
                </a:lnTo>
                <a:lnTo>
                  <a:pt x="5803" y="56354"/>
                </a:lnTo>
                <a:lnTo>
                  <a:pt x="6706" y="56483"/>
                </a:lnTo>
                <a:lnTo>
                  <a:pt x="7480" y="56612"/>
                </a:lnTo>
                <a:lnTo>
                  <a:pt x="8253" y="56612"/>
                </a:lnTo>
                <a:lnTo>
                  <a:pt x="9543" y="56354"/>
                </a:lnTo>
                <a:lnTo>
                  <a:pt x="10575" y="56096"/>
                </a:lnTo>
                <a:lnTo>
                  <a:pt x="11477" y="55709"/>
                </a:lnTo>
                <a:lnTo>
                  <a:pt x="12122" y="55322"/>
                </a:lnTo>
                <a:lnTo>
                  <a:pt x="10703" y="26952"/>
                </a:lnTo>
                <a:lnTo>
                  <a:pt x="14830" y="24502"/>
                </a:lnTo>
                <a:lnTo>
                  <a:pt x="23986" y="19086"/>
                </a:lnTo>
                <a:lnTo>
                  <a:pt x="28886" y="15991"/>
                </a:lnTo>
                <a:lnTo>
                  <a:pt x="33399" y="13025"/>
                </a:lnTo>
                <a:lnTo>
                  <a:pt x="36623" y="10704"/>
                </a:lnTo>
                <a:lnTo>
                  <a:pt x="37655" y="9801"/>
                </a:lnTo>
                <a:lnTo>
                  <a:pt x="38171" y="9157"/>
                </a:lnTo>
                <a:lnTo>
                  <a:pt x="38557" y="7996"/>
                </a:lnTo>
                <a:lnTo>
                  <a:pt x="38815" y="6578"/>
                </a:lnTo>
                <a:lnTo>
                  <a:pt x="38944" y="5159"/>
                </a:lnTo>
                <a:lnTo>
                  <a:pt x="38944" y="3612"/>
                </a:lnTo>
                <a:lnTo>
                  <a:pt x="38944" y="1033"/>
                </a:lnTo>
                <a:lnTo>
                  <a:pt x="38944" y="1"/>
                </a:lnTo>
                <a:close/>
              </a:path>
            </a:pathLst>
          </a:custGeom>
          <a:solidFill>
            <a:srgbClr val="0A2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81;p17">
            <a:extLst>
              <a:ext uri="{FF2B5EF4-FFF2-40B4-BE49-F238E27FC236}">
                <a16:creationId xmlns:a16="http://schemas.microsoft.com/office/drawing/2014/main" id="{815FEE76-C041-0FA7-E591-8832477ED780}"/>
              </a:ext>
            </a:extLst>
          </p:cNvPr>
          <p:cNvSpPr/>
          <p:nvPr/>
        </p:nvSpPr>
        <p:spPr>
          <a:xfrm>
            <a:off x="7685280" y="3132095"/>
            <a:ext cx="783354" cy="1059950"/>
          </a:xfrm>
          <a:custGeom>
            <a:avLst/>
            <a:gdLst/>
            <a:ahLst/>
            <a:cxnLst/>
            <a:rect l="l" t="t" r="r" b="b"/>
            <a:pathLst>
              <a:path w="36495" h="52485" extrusionOk="0">
                <a:moveTo>
                  <a:pt x="20633" y="0"/>
                </a:moveTo>
                <a:lnTo>
                  <a:pt x="17925" y="1806"/>
                </a:lnTo>
                <a:lnTo>
                  <a:pt x="14959" y="3740"/>
                </a:lnTo>
                <a:lnTo>
                  <a:pt x="11606" y="6061"/>
                </a:lnTo>
                <a:lnTo>
                  <a:pt x="8125" y="8640"/>
                </a:lnTo>
                <a:lnTo>
                  <a:pt x="4901" y="11219"/>
                </a:lnTo>
                <a:lnTo>
                  <a:pt x="3482" y="12380"/>
                </a:lnTo>
                <a:lnTo>
                  <a:pt x="2322" y="13540"/>
                </a:lnTo>
                <a:lnTo>
                  <a:pt x="1419" y="14701"/>
                </a:lnTo>
                <a:lnTo>
                  <a:pt x="774" y="15604"/>
                </a:lnTo>
                <a:lnTo>
                  <a:pt x="516" y="16764"/>
                </a:lnTo>
                <a:lnTo>
                  <a:pt x="258" y="18441"/>
                </a:lnTo>
                <a:lnTo>
                  <a:pt x="129" y="20633"/>
                </a:lnTo>
                <a:lnTo>
                  <a:pt x="1" y="23083"/>
                </a:lnTo>
                <a:lnTo>
                  <a:pt x="129" y="28886"/>
                </a:lnTo>
                <a:lnTo>
                  <a:pt x="516" y="35205"/>
                </a:lnTo>
                <a:lnTo>
                  <a:pt x="903" y="41265"/>
                </a:lnTo>
                <a:lnTo>
                  <a:pt x="1419" y="46424"/>
                </a:lnTo>
                <a:lnTo>
                  <a:pt x="1935" y="51324"/>
                </a:lnTo>
                <a:lnTo>
                  <a:pt x="2837" y="51711"/>
                </a:lnTo>
                <a:lnTo>
                  <a:pt x="3998" y="52098"/>
                </a:lnTo>
                <a:lnTo>
                  <a:pt x="5288" y="52355"/>
                </a:lnTo>
                <a:lnTo>
                  <a:pt x="6706" y="52484"/>
                </a:lnTo>
                <a:lnTo>
                  <a:pt x="7480" y="52484"/>
                </a:lnTo>
                <a:lnTo>
                  <a:pt x="8254" y="52355"/>
                </a:lnTo>
                <a:lnTo>
                  <a:pt x="9027" y="52098"/>
                </a:lnTo>
                <a:lnTo>
                  <a:pt x="9672" y="51840"/>
                </a:lnTo>
                <a:lnTo>
                  <a:pt x="10446" y="51453"/>
                </a:lnTo>
                <a:lnTo>
                  <a:pt x="10962" y="50808"/>
                </a:lnTo>
                <a:lnTo>
                  <a:pt x="10833" y="46166"/>
                </a:lnTo>
                <a:lnTo>
                  <a:pt x="10317" y="36236"/>
                </a:lnTo>
                <a:lnTo>
                  <a:pt x="9543" y="21793"/>
                </a:lnTo>
                <a:lnTo>
                  <a:pt x="36494" y="5287"/>
                </a:lnTo>
                <a:lnTo>
                  <a:pt x="20633" y="0"/>
                </a:lnTo>
                <a:close/>
              </a:path>
            </a:pathLst>
          </a:custGeom>
          <a:solidFill>
            <a:srgbClr val="0A2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82;p17">
            <a:extLst>
              <a:ext uri="{FF2B5EF4-FFF2-40B4-BE49-F238E27FC236}">
                <a16:creationId xmlns:a16="http://schemas.microsoft.com/office/drawing/2014/main" id="{19700262-95D0-6081-2229-D560A4335D09}"/>
              </a:ext>
            </a:extLst>
          </p:cNvPr>
          <p:cNvSpPr/>
          <p:nvPr/>
        </p:nvSpPr>
        <p:spPr>
          <a:xfrm>
            <a:off x="7613309" y="2975824"/>
            <a:ext cx="971578" cy="528692"/>
          </a:xfrm>
          <a:custGeom>
            <a:avLst/>
            <a:gdLst/>
            <a:ahLst/>
            <a:cxnLst/>
            <a:rect l="l" t="t" r="r" b="b"/>
            <a:pathLst>
              <a:path w="45264" h="26179" extrusionOk="0">
                <a:moveTo>
                  <a:pt x="18183" y="1"/>
                </a:moveTo>
                <a:lnTo>
                  <a:pt x="1" y="10575"/>
                </a:lnTo>
                <a:lnTo>
                  <a:pt x="27210" y="26179"/>
                </a:lnTo>
                <a:lnTo>
                  <a:pt x="45263" y="15604"/>
                </a:lnTo>
                <a:lnTo>
                  <a:pt x="18183" y="1"/>
                </a:lnTo>
                <a:close/>
              </a:path>
            </a:pathLst>
          </a:custGeom>
          <a:solidFill>
            <a:srgbClr val="5C6A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83;p17">
            <a:extLst>
              <a:ext uri="{FF2B5EF4-FFF2-40B4-BE49-F238E27FC236}">
                <a16:creationId xmlns:a16="http://schemas.microsoft.com/office/drawing/2014/main" id="{8392D246-B0D7-F692-AF13-4AEEFBD075BC}"/>
              </a:ext>
            </a:extLst>
          </p:cNvPr>
          <p:cNvSpPr/>
          <p:nvPr/>
        </p:nvSpPr>
        <p:spPr>
          <a:xfrm>
            <a:off x="8197342" y="3290951"/>
            <a:ext cx="387545" cy="247433"/>
          </a:xfrm>
          <a:custGeom>
            <a:avLst/>
            <a:gdLst/>
            <a:ahLst/>
            <a:cxnLst/>
            <a:rect l="l" t="t" r="r" b="b"/>
            <a:pathLst>
              <a:path w="18055" h="12252" extrusionOk="0">
                <a:moveTo>
                  <a:pt x="18054" y="0"/>
                </a:moveTo>
                <a:lnTo>
                  <a:pt x="1" y="10575"/>
                </a:lnTo>
                <a:lnTo>
                  <a:pt x="1" y="12251"/>
                </a:lnTo>
                <a:lnTo>
                  <a:pt x="18054" y="1677"/>
                </a:lnTo>
                <a:lnTo>
                  <a:pt x="18054" y="0"/>
                </a:lnTo>
                <a:close/>
              </a:path>
            </a:pathLst>
          </a:custGeom>
          <a:solidFill>
            <a:srgbClr val="4049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84;p17">
            <a:extLst>
              <a:ext uri="{FF2B5EF4-FFF2-40B4-BE49-F238E27FC236}">
                <a16:creationId xmlns:a16="http://schemas.microsoft.com/office/drawing/2014/main" id="{B90DCCD7-10A7-98DA-FEFE-73AFD2F98DB4}"/>
              </a:ext>
            </a:extLst>
          </p:cNvPr>
          <p:cNvSpPr/>
          <p:nvPr/>
        </p:nvSpPr>
        <p:spPr>
          <a:xfrm>
            <a:off x="7613309" y="3189389"/>
            <a:ext cx="584055" cy="348995"/>
          </a:xfrm>
          <a:custGeom>
            <a:avLst/>
            <a:gdLst/>
            <a:ahLst/>
            <a:cxnLst/>
            <a:rect l="l" t="t" r="r" b="b"/>
            <a:pathLst>
              <a:path w="27210" h="17281" extrusionOk="0">
                <a:moveTo>
                  <a:pt x="1" y="0"/>
                </a:moveTo>
                <a:lnTo>
                  <a:pt x="1" y="1548"/>
                </a:lnTo>
                <a:lnTo>
                  <a:pt x="27210" y="17280"/>
                </a:lnTo>
                <a:lnTo>
                  <a:pt x="27210" y="15604"/>
                </a:lnTo>
                <a:lnTo>
                  <a:pt x="1" y="0"/>
                </a:lnTo>
                <a:close/>
              </a:path>
            </a:pathLst>
          </a:custGeom>
          <a:solidFill>
            <a:srgbClr val="2D33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85;p17">
            <a:extLst>
              <a:ext uri="{FF2B5EF4-FFF2-40B4-BE49-F238E27FC236}">
                <a16:creationId xmlns:a16="http://schemas.microsoft.com/office/drawing/2014/main" id="{5D07A682-EEA5-535B-1F86-F7835EBDC55A}"/>
              </a:ext>
            </a:extLst>
          </p:cNvPr>
          <p:cNvSpPr/>
          <p:nvPr/>
        </p:nvSpPr>
        <p:spPr>
          <a:xfrm>
            <a:off x="8642993" y="2457592"/>
            <a:ext cx="41534" cy="252623"/>
          </a:xfrm>
          <a:custGeom>
            <a:avLst/>
            <a:gdLst/>
            <a:ahLst/>
            <a:cxnLst/>
            <a:rect l="l" t="t" r="r" b="b"/>
            <a:pathLst>
              <a:path w="1935" h="12509" extrusionOk="0">
                <a:moveTo>
                  <a:pt x="1935" y="0"/>
                </a:moveTo>
                <a:lnTo>
                  <a:pt x="1" y="12251"/>
                </a:lnTo>
                <a:lnTo>
                  <a:pt x="1935" y="12509"/>
                </a:lnTo>
                <a:lnTo>
                  <a:pt x="1935" y="0"/>
                </a:ln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86;p17">
            <a:extLst>
              <a:ext uri="{FF2B5EF4-FFF2-40B4-BE49-F238E27FC236}">
                <a16:creationId xmlns:a16="http://schemas.microsoft.com/office/drawing/2014/main" id="{5FDE9FA3-4CE0-D870-D199-118435D940AC}"/>
              </a:ext>
            </a:extLst>
          </p:cNvPr>
          <p:cNvSpPr/>
          <p:nvPr/>
        </p:nvSpPr>
        <p:spPr>
          <a:xfrm>
            <a:off x="8153061" y="2303926"/>
            <a:ext cx="55379" cy="210980"/>
          </a:xfrm>
          <a:custGeom>
            <a:avLst/>
            <a:gdLst/>
            <a:ahLst/>
            <a:cxnLst/>
            <a:rect l="l" t="t" r="r" b="b"/>
            <a:pathLst>
              <a:path w="2580" h="10447" extrusionOk="0">
                <a:moveTo>
                  <a:pt x="2580" y="1"/>
                </a:moveTo>
                <a:lnTo>
                  <a:pt x="1" y="9801"/>
                </a:lnTo>
                <a:lnTo>
                  <a:pt x="1419" y="10446"/>
                </a:lnTo>
                <a:lnTo>
                  <a:pt x="2580" y="1"/>
                </a:ln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87;p17">
            <a:extLst>
              <a:ext uri="{FF2B5EF4-FFF2-40B4-BE49-F238E27FC236}">
                <a16:creationId xmlns:a16="http://schemas.microsoft.com/office/drawing/2014/main" id="{8A7079E6-4BDF-CACC-4DCD-08193560D283}"/>
              </a:ext>
            </a:extLst>
          </p:cNvPr>
          <p:cNvSpPr/>
          <p:nvPr/>
        </p:nvSpPr>
        <p:spPr>
          <a:xfrm>
            <a:off x="8216725" y="2712800"/>
            <a:ext cx="692022" cy="619834"/>
          </a:xfrm>
          <a:custGeom>
            <a:avLst/>
            <a:gdLst/>
            <a:ahLst/>
            <a:cxnLst/>
            <a:rect l="l" t="t" r="r" b="b"/>
            <a:pathLst>
              <a:path w="32240" h="30692" extrusionOk="0">
                <a:moveTo>
                  <a:pt x="32239" y="1"/>
                </a:moveTo>
                <a:lnTo>
                  <a:pt x="23599" y="388"/>
                </a:lnTo>
                <a:lnTo>
                  <a:pt x="23083" y="6577"/>
                </a:lnTo>
                <a:lnTo>
                  <a:pt x="7093" y="21923"/>
                </a:lnTo>
                <a:lnTo>
                  <a:pt x="1806" y="22825"/>
                </a:lnTo>
                <a:lnTo>
                  <a:pt x="3740" y="24115"/>
                </a:lnTo>
                <a:lnTo>
                  <a:pt x="3096" y="24631"/>
                </a:lnTo>
                <a:lnTo>
                  <a:pt x="2451" y="25276"/>
                </a:lnTo>
                <a:lnTo>
                  <a:pt x="1806" y="26049"/>
                </a:lnTo>
                <a:lnTo>
                  <a:pt x="1032" y="27081"/>
                </a:lnTo>
                <a:lnTo>
                  <a:pt x="516" y="28113"/>
                </a:lnTo>
                <a:lnTo>
                  <a:pt x="130" y="29402"/>
                </a:lnTo>
                <a:lnTo>
                  <a:pt x="1" y="30047"/>
                </a:lnTo>
                <a:lnTo>
                  <a:pt x="1" y="30692"/>
                </a:lnTo>
                <a:lnTo>
                  <a:pt x="2193" y="30176"/>
                </a:lnTo>
                <a:lnTo>
                  <a:pt x="4127" y="29531"/>
                </a:lnTo>
                <a:lnTo>
                  <a:pt x="5804" y="28886"/>
                </a:lnTo>
                <a:lnTo>
                  <a:pt x="7351" y="28113"/>
                </a:lnTo>
                <a:lnTo>
                  <a:pt x="9414" y="26952"/>
                </a:lnTo>
                <a:lnTo>
                  <a:pt x="10059" y="26436"/>
                </a:lnTo>
                <a:lnTo>
                  <a:pt x="31336" y="10059"/>
                </a:lnTo>
                <a:lnTo>
                  <a:pt x="32239" y="1"/>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88;p17">
            <a:extLst>
              <a:ext uri="{FF2B5EF4-FFF2-40B4-BE49-F238E27FC236}">
                <a16:creationId xmlns:a16="http://schemas.microsoft.com/office/drawing/2014/main" id="{99E05833-74AB-DFFF-312B-3AD8D8863F9F}"/>
              </a:ext>
            </a:extLst>
          </p:cNvPr>
          <p:cNvSpPr/>
          <p:nvPr/>
        </p:nvSpPr>
        <p:spPr>
          <a:xfrm>
            <a:off x="7618847" y="2788331"/>
            <a:ext cx="581286" cy="739632"/>
          </a:xfrm>
          <a:custGeom>
            <a:avLst/>
            <a:gdLst/>
            <a:ahLst/>
            <a:cxnLst/>
            <a:rect l="l" t="t" r="r" b="b"/>
            <a:pathLst>
              <a:path w="27081" h="36624" extrusionOk="0">
                <a:moveTo>
                  <a:pt x="1" y="0"/>
                </a:moveTo>
                <a:lnTo>
                  <a:pt x="1" y="20891"/>
                </a:lnTo>
                <a:lnTo>
                  <a:pt x="27081" y="36623"/>
                </a:lnTo>
                <a:lnTo>
                  <a:pt x="27081" y="15604"/>
                </a:lnTo>
                <a:lnTo>
                  <a:pt x="1" y="0"/>
                </a:ln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189;p17">
            <a:extLst>
              <a:ext uri="{FF2B5EF4-FFF2-40B4-BE49-F238E27FC236}">
                <a16:creationId xmlns:a16="http://schemas.microsoft.com/office/drawing/2014/main" id="{B179CE44-4C8E-7B46-BBEF-DDA2A3EA722A}"/>
              </a:ext>
            </a:extLst>
          </p:cNvPr>
          <p:cNvSpPr/>
          <p:nvPr/>
        </p:nvSpPr>
        <p:spPr>
          <a:xfrm>
            <a:off x="8200111" y="3087827"/>
            <a:ext cx="30480" cy="440136"/>
          </a:xfrm>
          <a:custGeom>
            <a:avLst/>
            <a:gdLst/>
            <a:ahLst/>
            <a:cxnLst/>
            <a:rect l="l" t="t" r="r" b="b"/>
            <a:pathLst>
              <a:path w="1420" h="21794" extrusionOk="0">
                <a:moveTo>
                  <a:pt x="1419" y="0"/>
                </a:moveTo>
                <a:lnTo>
                  <a:pt x="1" y="774"/>
                </a:lnTo>
                <a:lnTo>
                  <a:pt x="1" y="21793"/>
                </a:lnTo>
                <a:lnTo>
                  <a:pt x="1419" y="20891"/>
                </a:lnTo>
                <a:lnTo>
                  <a:pt x="1419" y="0"/>
                </a:lnTo>
                <a:close/>
              </a:path>
            </a:pathLst>
          </a:custGeom>
          <a:solidFill>
            <a:srgbClr val="4049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90;p17">
            <a:extLst>
              <a:ext uri="{FF2B5EF4-FFF2-40B4-BE49-F238E27FC236}">
                <a16:creationId xmlns:a16="http://schemas.microsoft.com/office/drawing/2014/main" id="{E64D5F14-F99A-D569-07FD-B7A44F0F7F3D}"/>
              </a:ext>
            </a:extLst>
          </p:cNvPr>
          <p:cNvSpPr/>
          <p:nvPr/>
        </p:nvSpPr>
        <p:spPr>
          <a:xfrm>
            <a:off x="7618847" y="2772699"/>
            <a:ext cx="611744" cy="330758"/>
          </a:xfrm>
          <a:custGeom>
            <a:avLst/>
            <a:gdLst/>
            <a:ahLst/>
            <a:cxnLst/>
            <a:rect l="l" t="t" r="r" b="b"/>
            <a:pathLst>
              <a:path w="28500" h="16378" extrusionOk="0">
                <a:moveTo>
                  <a:pt x="1419" y="1"/>
                </a:moveTo>
                <a:lnTo>
                  <a:pt x="1" y="774"/>
                </a:lnTo>
                <a:lnTo>
                  <a:pt x="27081" y="16378"/>
                </a:lnTo>
                <a:lnTo>
                  <a:pt x="28499" y="15604"/>
                </a:lnTo>
                <a:lnTo>
                  <a:pt x="1419" y="1"/>
                </a:lnTo>
                <a:close/>
              </a:path>
            </a:pathLst>
          </a:custGeom>
          <a:solidFill>
            <a:srgbClr val="5C6A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91;p17">
            <a:extLst>
              <a:ext uri="{FF2B5EF4-FFF2-40B4-BE49-F238E27FC236}">
                <a16:creationId xmlns:a16="http://schemas.microsoft.com/office/drawing/2014/main" id="{AD293B94-FECC-D10D-3389-DEA1DA68C0D5}"/>
              </a:ext>
            </a:extLst>
          </p:cNvPr>
          <p:cNvSpPr/>
          <p:nvPr/>
        </p:nvSpPr>
        <p:spPr>
          <a:xfrm>
            <a:off x="9329455" y="2111223"/>
            <a:ext cx="11076" cy="20842"/>
          </a:xfrm>
          <a:custGeom>
            <a:avLst/>
            <a:gdLst/>
            <a:ahLst/>
            <a:cxnLst/>
            <a:rect l="l" t="t" r="r" b="b"/>
            <a:pathLst>
              <a:path w="516" h="1032" extrusionOk="0">
                <a:moveTo>
                  <a:pt x="258" y="0"/>
                </a:moveTo>
                <a:lnTo>
                  <a:pt x="0" y="129"/>
                </a:lnTo>
                <a:lnTo>
                  <a:pt x="0" y="258"/>
                </a:lnTo>
                <a:lnTo>
                  <a:pt x="0" y="774"/>
                </a:lnTo>
                <a:lnTo>
                  <a:pt x="0" y="1032"/>
                </a:lnTo>
                <a:lnTo>
                  <a:pt x="387" y="1032"/>
                </a:lnTo>
                <a:lnTo>
                  <a:pt x="516" y="774"/>
                </a:lnTo>
                <a:lnTo>
                  <a:pt x="516" y="258"/>
                </a:lnTo>
                <a:lnTo>
                  <a:pt x="387" y="129"/>
                </a:lnTo>
                <a:lnTo>
                  <a:pt x="258" y="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92;p17">
            <a:extLst>
              <a:ext uri="{FF2B5EF4-FFF2-40B4-BE49-F238E27FC236}">
                <a16:creationId xmlns:a16="http://schemas.microsoft.com/office/drawing/2014/main" id="{954E87E0-22E9-EC1B-3792-9EB3E2B5B524}"/>
              </a:ext>
            </a:extLst>
          </p:cNvPr>
          <p:cNvSpPr/>
          <p:nvPr/>
        </p:nvSpPr>
        <p:spPr>
          <a:xfrm>
            <a:off x="9329455" y="2142465"/>
            <a:ext cx="11076" cy="572960"/>
          </a:xfrm>
          <a:custGeom>
            <a:avLst/>
            <a:gdLst/>
            <a:ahLst/>
            <a:cxnLst/>
            <a:rect l="l" t="t" r="r" b="b"/>
            <a:pathLst>
              <a:path w="516" h="28371" extrusionOk="0">
                <a:moveTo>
                  <a:pt x="258" y="1"/>
                </a:moveTo>
                <a:lnTo>
                  <a:pt x="0" y="130"/>
                </a:lnTo>
                <a:lnTo>
                  <a:pt x="0" y="259"/>
                </a:lnTo>
                <a:lnTo>
                  <a:pt x="0" y="1290"/>
                </a:lnTo>
                <a:lnTo>
                  <a:pt x="0" y="1548"/>
                </a:lnTo>
                <a:lnTo>
                  <a:pt x="387" y="1548"/>
                </a:lnTo>
                <a:lnTo>
                  <a:pt x="516" y="1290"/>
                </a:lnTo>
                <a:lnTo>
                  <a:pt x="516" y="259"/>
                </a:lnTo>
                <a:lnTo>
                  <a:pt x="387" y="130"/>
                </a:lnTo>
                <a:lnTo>
                  <a:pt x="258" y="1"/>
                </a:lnTo>
                <a:close/>
                <a:moveTo>
                  <a:pt x="258" y="2064"/>
                </a:moveTo>
                <a:lnTo>
                  <a:pt x="0" y="2193"/>
                </a:lnTo>
                <a:lnTo>
                  <a:pt x="0" y="2322"/>
                </a:lnTo>
                <a:lnTo>
                  <a:pt x="0" y="3354"/>
                </a:lnTo>
                <a:lnTo>
                  <a:pt x="0" y="3611"/>
                </a:lnTo>
                <a:lnTo>
                  <a:pt x="387" y="3611"/>
                </a:lnTo>
                <a:lnTo>
                  <a:pt x="516" y="3354"/>
                </a:lnTo>
                <a:lnTo>
                  <a:pt x="516" y="2322"/>
                </a:lnTo>
                <a:lnTo>
                  <a:pt x="387" y="2193"/>
                </a:lnTo>
                <a:lnTo>
                  <a:pt x="258" y="2064"/>
                </a:lnTo>
                <a:close/>
                <a:moveTo>
                  <a:pt x="258" y="4127"/>
                </a:moveTo>
                <a:lnTo>
                  <a:pt x="0" y="4256"/>
                </a:lnTo>
                <a:lnTo>
                  <a:pt x="0" y="4385"/>
                </a:lnTo>
                <a:lnTo>
                  <a:pt x="0" y="5417"/>
                </a:lnTo>
                <a:lnTo>
                  <a:pt x="0" y="5675"/>
                </a:lnTo>
                <a:lnTo>
                  <a:pt x="387" y="5675"/>
                </a:lnTo>
                <a:lnTo>
                  <a:pt x="516" y="5417"/>
                </a:lnTo>
                <a:lnTo>
                  <a:pt x="516" y="4385"/>
                </a:lnTo>
                <a:lnTo>
                  <a:pt x="387" y="4256"/>
                </a:lnTo>
                <a:lnTo>
                  <a:pt x="258" y="4127"/>
                </a:lnTo>
                <a:close/>
                <a:moveTo>
                  <a:pt x="258" y="6191"/>
                </a:moveTo>
                <a:lnTo>
                  <a:pt x="0" y="6319"/>
                </a:lnTo>
                <a:lnTo>
                  <a:pt x="0" y="6448"/>
                </a:lnTo>
                <a:lnTo>
                  <a:pt x="0" y="7480"/>
                </a:lnTo>
                <a:lnTo>
                  <a:pt x="0" y="7738"/>
                </a:lnTo>
                <a:lnTo>
                  <a:pt x="387" y="7738"/>
                </a:lnTo>
                <a:lnTo>
                  <a:pt x="516" y="7480"/>
                </a:lnTo>
                <a:lnTo>
                  <a:pt x="516" y="6448"/>
                </a:lnTo>
                <a:lnTo>
                  <a:pt x="387" y="6319"/>
                </a:lnTo>
                <a:lnTo>
                  <a:pt x="258" y="6191"/>
                </a:lnTo>
                <a:close/>
                <a:moveTo>
                  <a:pt x="258" y="8254"/>
                </a:moveTo>
                <a:lnTo>
                  <a:pt x="0" y="8383"/>
                </a:lnTo>
                <a:lnTo>
                  <a:pt x="0" y="8512"/>
                </a:lnTo>
                <a:lnTo>
                  <a:pt x="0" y="9543"/>
                </a:lnTo>
                <a:lnTo>
                  <a:pt x="0" y="9801"/>
                </a:lnTo>
                <a:lnTo>
                  <a:pt x="387" y="9801"/>
                </a:lnTo>
                <a:lnTo>
                  <a:pt x="516" y="9543"/>
                </a:lnTo>
                <a:lnTo>
                  <a:pt x="516" y="8512"/>
                </a:lnTo>
                <a:lnTo>
                  <a:pt x="387" y="8383"/>
                </a:lnTo>
                <a:lnTo>
                  <a:pt x="258" y="8254"/>
                </a:lnTo>
                <a:close/>
                <a:moveTo>
                  <a:pt x="258" y="10317"/>
                </a:moveTo>
                <a:lnTo>
                  <a:pt x="0" y="10446"/>
                </a:lnTo>
                <a:lnTo>
                  <a:pt x="0" y="10575"/>
                </a:lnTo>
                <a:lnTo>
                  <a:pt x="0" y="11607"/>
                </a:lnTo>
                <a:lnTo>
                  <a:pt x="0" y="11736"/>
                </a:lnTo>
                <a:lnTo>
                  <a:pt x="258" y="11865"/>
                </a:lnTo>
                <a:lnTo>
                  <a:pt x="387" y="11736"/>
                </a:lnTo>
                <a:lnTo>
                  <a:pt x="516" y="11607"/>
                </a:lnTo>
                <a:lnTo>
                  <a:pt x="516" y="10575"/>
                </a:lnTo>
                <a:lnTo>
                  <a:pt x="387" y="10446"/>
                </a:lnTo>
                <a:lnTo>
                  <a:pt x="258" y="10317"/>
                </a:lnTo>
                <a:close/>
                <a:moveTo>
                  <a:pt x="258" y="12380"/>
                </a:moveTo>
                <a:lnTo>
                  <a:pt x="0" y="12509"/>
                </a:lnTo>
                <a:lnTo>
                  <a:pt x="0" y="12638"/>
                </a:lnTo>
                <a:lnTo>
                  <a:pt x="0" y="13670"/>
                </a:lnTo>
                <a:lnTo>
                  <a:pt x="0" y="13799"/>
                </a:lnTo>
                <a:lnTo>
                  <a:pt x="258" y="13928"/>
                </a:lnTo>
                <a:lnTo>
                  <a:pt x="387" y="13799"/>
                </a:lnTo>
                <a:lnTo>
                  <a:pt x="516" y="13670"/>
                </a:lnTo>
                <a:lnTo>
                  <a:pt x="516" y="12638"/>
                </a:lnTo>
                <a:lnTo>
                  <a:pt x="387" y="12509"/>
                </a:lnTo>
                <a:lnTo>
                  <a:pt x="258" y="12380"/>
                </a:lnTo>
                <a:close/>
                <a:moveTo>
                  <a:pt x="258" y="14444"/>
                </a:moveTo>
                <a:lnTo>
                  <a:pt x="0" y="14573"/>
                </a:lnTo>
                <a:lnTo>
                  <a:pt x="0" y="14701"/>
                </a:lnTo>
                <a:lnTo>
                  <a:pt x="0" y="15733"/>
                </a:lnTo>
                <a:lnTo>
                  <a:pt x="0" y="15862"/>
                </a:lnTo>
                <a:lnTo>
                  <a:pt x="258" y="15991"/>
                </a:lnTo>
                <a:lnTo>
                  <a:pt x="387" y="15862"/>
                </a:lnTo>
                <a:lnTo>
                  <a:pt x="516" y="15733"/>
                </a:lnTo>
                <a:lnTo>
                  <a:pt x="516" y="14701"/>
                </a:lnTo>
                <a:lnTo>
                  <a:pt x="387" y="14573"/>
                </a:lnTo>
                <a:lnTo>
                  <a:pt x="258" y="14444"/>
                </a:lnTo>
                <a:close/>
                <a:moveTo>
                  <a:pt x="258" y="16507"/>
                </a:moveTo>
                <a:lnTo>
                  <a:pt x="0" y="16636"/>
                </a:lnTo>
                <a:lnTo>
                  <a:pt x="0" y="16765"/>
                </a:lnTo>
                <a:lnTo>
                  <a:pt x="0" y="17796"/>
                </a:lnTo>
                <a:lnTo>
                  <a:pt x="0" y="17925"/>
                </a:lnTo>
                <a:lnTo>
                  <a:pt x="258" y="18054"/>
                </a:lnTo>
                <a:lnTo>
                  <a:pt x="387" y="17925"/>
                </a:lnTo>
                <a:lnTo>
                  <a:pt x="516" y="17796"/>
                </a:lnTo>
                <a:lnTo>
                  <a:pt x="516" y="16765"/>
                </a:lnTo>
                <a:lnTo>
                  <a:pt x="387" y="16636"/>
                </a:lnTo>
                <a:lnTo>
                  <a:pt x="258" y="16507"/>
                </a:lnTo>
                <a:close/>
                <a:moveTo>
                  <a:pt x="258" y="18570"/>
                </a:moveTo>
                <a:lnTo>
                  <a:pt x="0" y="18699"/>
                </a:lnTo>
                <a:lnTo>
                  <a:pt x="0" y="18828"/>
                </a:lnTo>
                <a:lnTo>
                  <a:pt x="0" y="19860"/>
                </a:lnTo>
                <a:lnTo>
                  <a:pt x="0" y="19989"/>
                </a:lnTo>
                <a:lnTo>
                  <a:pt x="258" y="20118"/>
                </a:lnTo>
                <a:lnTo>
                  <a:pt x="387" y="19989"/>
                </a:lnTo>
                <a:lnTo>
                  <a:pt x="516" y="19860"/>
                </a:lnTo>
                <a:lnTo>
                  <a:pt x="516" y="18828"/>
                </a:lnTo>
                <a:lnTo>
                  <a:pt x="387" y="18699"/>
                </a:lnTo>
                <a:lnTo>
                  <a:pt x="258" y="18570"/>
                </a:lnTo>
                <a:close/>
                <a:moveTo>
                  <a:pt x="0" y="20633"/>
                </a:moveTo>
                <a:lnTo>
                  <a:pt x="0" y="20891"/>
                </a:lnTo>
                <a:lnTo>
                  <a:pt x="0" y="21923"/>
                </a:lnTo>
                <a:lnTo>
                  <a:pt x="0" y="22052"/>
                </a:lnTo>
                <a:lnTo>
                  <a:pt x="258" y="22181"/>
                </a:lnTo>
                <a:lnTo>
                  <a:pt x="387" y="22052"/>
                </a:lnTo>
                <a:lnTo>
                  <a:pt x="516" y="21923"/>
                </a:lnTo>
                <a:lnTo>
                  <a:pt x="516" y="20891"/>
                </a:lnTo>
                <a:lnTo>
                  <a:pt x="387" y="20633"/>
                </a:lnTo>
                <a:close/>
                <a:moveTo>
                  <a:pt x="0" y="22697"/>
                </a:moveTo>
                <a:lnTo>
                  <a:pt x="0" y="22955"/>
                </a:lnTo>
                <a:lnTo>
                  <a:pt x="0" y="23986"/>
                </a:lnTo>
                <a:lnTo>
                  <a:pt x="0" y="24115"/>
                </a:lnTo>
                <a:lnTo>
                  <a:pt x="258" y="24244"/>
                </a:lnTo>
                <a:lnTo>
                  <a:pt x="387" y="24115"/>
                </a:lnTo>
                <a:lnTo>
                  <a:pt x="516" y="23986"/>
                </a:lnTo>
                <a:lnTo>
                  <a:pt x="516" y="22955"/>
                </a:lnTo>
                <a:lnTo>
                  <a:pt x="387" y="22697"/>
                </a:lnTo>
                <a:close/>
                <a:moveTo>
                  <a:pt x="0" y="24760"/>
                </a:moveTo>
                <a:lnTo>
                  <a:pt x="0" y="25018"/>
                </a:lnTo>
                <a:lnTo>
                  <a:pt x="0" y="26049"/>
                </a:lnTo>
                <a:lnTo>
                  <a:pt x="0" y="26178"/>
                </a:lnTo>
                <a:lnTo>
                  <a:pt x="258" y="26307"/>
                </a:lnTo>
                <a:lnTo>
                  <a:pt x="387" y="26178"/>
                </a:lnTo>
                <a:lnTo>
                  <a:pt x="516" y="26049"/>
                </a:lnTo>
                <a:lnTo>
                  <a:pt x="516" y="25018"/>
                </a:lnTo>
                <a:lnTo>
                  <a:pt x="387" y="24760"/>
                </a:lnTo>
                <a:close/>
                <a:moveTo>
                  <a:pt x="0" y="26823"/>
                </a:moveTo>
                <a:lnTo>
                  <a:pt x="0" y="27081"/>
                </a:lnTo>
                <a:lnTo>
                  <a:pt x="0" y="28113"/>
                </a:lnTo>
                <a:lnTo>
                  <a:pt x="0" y="28242"/>
                </a:lnTo>
                <a:lnTo>
                  <a:pt x="258" y="28371"/>
                </a:lnTo>
                <a:lnTo>
                  <a:pt x="387" y="28242"/>
                </a:lnTo>
                <a:lnTo>
                  <a:pt x="516" y="28113"/>
                </a:lnTo>
                <a:lnTo>
                  <a:pt x="516" y="27081"/>
                </a:lnTo>
                <a:lnTo>
                  <a:pt x="387" y="26823"/>
                </a:lnTo>
                <a:close/>
              </a:path>
            </a:pathLst>
          </a:custGeom>
          <a:solidFill>
            <a:srgbClr val="DA7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193;p17">
            <a:extLst>
              <a:ext uri="{FF2B5EF4-FFF2-40B4-BE49-F238E27FC236}">
                <a16:creationId xmlns:a16="http://schemas.microsoft.com/office/drawing/2014/main" id="{0ECF9A79-55BE-A9EB-82B7-0D5876F9B463}"/>
              </a:ext>
            </a:extLst>
          </p:cNvPr>
          <p:cNvSpPr/>
          <p:nvPr/>
        </p:nvSpPr>
        <p:spPr>
          <a:xfrm>
            <a:off x="9318379" y="2725826"/>
            <a:ext cx="22152" cy="26052"/>
          </a:xfrm>
          <a:custGeom>
            <a:avLst/>
            <a:gdLst/>
            <a:ahLst/>
            <a:cxnLst/>
            <a:rect l="l" t="t" r="r" b="b"/>
            <a:pathLst>
              <a:path w="1032" h="1290" extrusionOk="0">
                <a:moveTo>
                  <a:pt x="516" y="0"/>
                </a:moveTo>
                <a:lnTo>
                  <a:pt x="516" y="258"/>
                </a:lnTo>
                <a:lnTo>
                  <a:pt x="516" y="645"/>
                </a:lnTo>
                <a:lnTo>
                  <a:pt x="129" y="774"/>
                </a:lnTo>
                <a:lnTo>
                  <a:pt x="0" y="1032"/>
                </a:lnTo>
                <a:lnTo>
                  <a:pt x="129" y="1161"/>
                </a:lnTo>
                <a:lnTo>
                  <a:pt x="258" y="1290"/>
                </a:lnTo>
                <a:lnTo>
                  <a:pt x="387" y="1290"/>
                </a:lnTo>
                <a:lnTo>
                  <a:pt x="903" y="903"/>
                </a:lnTo>
                <a:lnTo>
                  <a:pt x="1032" y="774"/>
                </a:lnTo>
                <a:lnTo>
                  <a:pt x="1032" y="258"/>
                </a:lnTo>
                <a:lnTo>
                  <a:pt x="903" y="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94;p17">
            <a:extLst>
              <a:ext uri="{FF2B5EF4-FFF2-40B4-BE49-F238E27FC236}">
                <a16:creationId xmlns:a16="http://schemas.microsoft.com/office/drawing/2014/main" id="{97B059A8-C384-EF5D-3C9C-71C4C3DF5628}"/>
              </a:ext>
            </a:extLst>
          </p:cNvPr>
          <p:cNvSpPr/>
          <p:nvPr/>
        </p:nvSpPr>
        <p:spPr>
          <a:xfrm>
            <a:off x="9038802" y="2751858"/>
            <a:ext cx="274061" cy="171902"/>
          </a:xfrm>
          <a:custGeom>
            <a:avLst/>
            <a:gdLst/>
            <a:ahLst/>
            <a:cxnLst/>
            <a:rect l="l" t="t" r="r" b="b"/>
            <a:pathLst>
              <a:path w="12768" h="8512" extrusionOk="0">
                <a:moveTo>
                  <a:pt x="12380" y="1"/>
                </a:moveTo>
                <a:lnTo>
                  <a:pt x="11607" y="646"/>
                </a:lnTo>
                <a:lnTo>
                  <a:pt x="11478" y="775"/>
                </a:lnTo>
                <a:lnTo>
                  <a:pt x="11478" y="904"/>
                </a:lnTo>
                <a:lnTo>
                  <a:pt x="11736" y="1033"/>
                </a:lnTo>
                <a:lnTo>
                  <a:pt x="11865" y="1033"/>
                </a:lnTo>
                <a:lnTo>
                  <a:pt x="12638" y="517"/>
                </a:lnTo>
                <a:lnTo>
                  <a:pt x="12767" y="259"/>
                </a:lnTo>
                <a:lnTo>
                  <a:pt x="12767" y="130"/>
                </a:lnTo>
                <a:lnTo>
                  <a:pt x="12509" y="1"/>
                </a:lnTo>
                <a:close/>
                <a:moveTo>
                  <a:pt x="10962" y="1033"/>
                </a:moveTo>
                <a:lnTo>
                  <a:pt x="10704" y="1162"/>
                </a:lnTo>
                <a:lnTo>
                  <a:pt x="9930" y="1677"/>
                </a:lnTo>
                <a:lnTo>
                  <a:pt x="9801" y="1806"/>
                </a:lnTo>
                <a:lnTo>
                  <a:pt x="9801" y="2064"/>
                </a:lnTo>
                <a:lnTo>
                  <a:pt x="10188" y="2064"/>
                </a:lnTo>
                <a:lnTo>
                  <a:pt x="10962" y="1548"/>
                </a:lnTo>
                <a:lnTo>
                  <a:pt x="11091" y="1419"/>
                </a:lnTo>
                <a:lnTo>
                  <a:pt x="11091" y="1162"/>
                </a:lnTo>
                <a:lnTo>
                  <a:pt x="10962" y="1033"/>
                </a:lnTo>
                <a:close/>
                <a:moveTo>
                  <a:pt x="9157" y="2193"/>
                </a:moveTo>
                <a:lnTo>
                  <a:pt x="8254" y="2709"/>
                </a:lnTo>
                <a:lnTo>
                  <a:pt x="8125" y="2838"/>
                </a:lnTo>
                <a:lnTo>
                  <a:pt x="8254" y="3096"/>
                </a:lnTo>
                <a:lnTo>
                  <a:pt x="8383" y="3225"/>
                </a:lnTo>
                <a:lnTo>
                  <a:pt x="8512" y="3096"/>
                </a:lnTo>
                <a:lnTo>
                  <a:pt x="9415" y="2580"/>
                </a:lnTo>
                <a:lnTo>
                  <a:pt x="9543" y="2451"/>
                </a:lnTo>
                <a:lnTo>
                  <a:pt x="9415" y="2193"/>
                </a:lnTo>
                <a:close/>
                <a:moveTo>
                  <a:pt x="7480" y="3225"/>
                </a:moveTo>
                <a:lnTo>
                  <a:pt x="6706" y="3741"/>
                </a:lnTo>
                <a:lnTo>
                  <a:pt x="6578" y="3999"/>
                </a:lnTo>
                <a:lnTo>
                  <a:pt x="6578" y="4127"/>
                </a:lnTo>
                <a:lnTo>
                  <a:pt x="6835" y="4256"/>
                </a:lnTo>
                <a:lnTo>
                  <a:pt x="6964" y="4256"/>
                </a:lnTo>
                <a:lnTo>
                  <a:pt x="7738" y="3612"/>
                </a:lnTo>
                <a:lnTo>
                  <a:pt x="7867" y="3483"/>
                </a:lnTo>
                <a:lnTo>
                  <a:pt x="7867" y="3354"/>
                </a:lnTo>
                <a:lnTo>
                  <a:pt x="7609" y="3225"/>
                </a:lnTo>
                <a:close/>
                <a:moveTo>
                  <a:pt x="5804" y="4256"/>
                </a:moveTo>
                <a:lnTo>
                  <a:pt x="5030" y="4901"/>
                </a:lnTo>
                <a:lnTo>
                  <a:pt x="4901" y="5030"/>
                </a:lnTo>
                <a:lnTo>
                  <a:pt x="4901" y="5159"/>
                </a:lnTo>
                <a:lnTo>
                  <a:pt x="5159" y="5288"/>
                </a:lnTo>
                <a:lnTo>
                  <a:pt x="5288" y="5288"/>
                </a:lnTo>
                <a:lnTo>
                  <a:pt x="6062" y="4772"/>
                </a:lnTo>
                <a:lnTo>
                  <a:pt x="6191" y="4514"/>
                </a:lnTo>
                <a:lnTo>
                  <a:pt x="6191" y="4385"/>
                </a:lnTo>
                <a:lnTo>
                  <a:pt x="6062" y="4256"/>
                </a:lnTo>
                <a:close/>
                <a:moveTo>
                  <a:pt x="4385" y="5288"/>
                </a:moveTo>
                <a:lnTo>
                  <a:pt x="4256" y="5417"/>
                </a:lnTo>
                <a:lnTo>
                  <a:pt x="3354" y="5933"/>
                </a:lnTo>
                <a:lnTo>
                  <a:pt x="3225" y="6062"/>
                </a:lnTo>
                <a:lnTo>
                  <a:pt x="3354" y="6320"/>
                </a:lnTo>
                <a:lnTo>
                  <a:pt x="3612" y="6320"/>
                </a:lnTo>
                <a:lnTo>
                  <a:pt x="4514" y="5804"/>
                </a:lnTo>
                <a:lnTo>
                  <a:pt x="4643" y="5675"/>
                </a:lnTo>
                <a:lnTo>
                  <a:pt x="4514" y="5417"/>
                </a:lnTo>
                <a:lnTo>
                  <a:pt x="4385" y="5288"/>
                </a:lnTo>
                <a:close/>
                <a:moveTo>
                  <a:pt x="2580" y="6449"/>
                </a:moveTo>
                <a:lnTo>
                  <a:pt x="1806" y="6964"/>
                </a:lnTo>
                <a:lnTo>
                  <a:pt x="1677" y="7093"/>
                </a:lnTo>
                <a:lnTo>
                  <a:pt x="1677" y="7351"/>
                </a:lnTo>
                <a:lnTo>
                  <a:pt x="1935" y="7480"/>
                </a:lnTo>
                <a:lnTo>
                  <a:pt x="2064" y="7351"/>
                </a:lnTo>
                <a:lnTo>
                  <a:pt x="2838" y="6836"/>
                </a:lnTo>
                <a:lnTo>
                  <a:pt x="2967" y="6707"/>
                </a:lnTo>
                <a:lnTo>
                  <a:pt x="2967" y="6449"/>
                </a:lnTo>
                <a:close/>
                <a:moveTo>
                  <a:pt x="904" y="7480"/>
                </a:moveTo>
                <a:lnTo>
                  <a:pt x="130" y="7996"/>
                </a:lnTo>
                <a:lnTo>
                  <a:pt x="1" y="8254"/>
                </a:lnTo>
                <a:lnTo>
                  <a:pt x="1" y="8383"/>
                </a:lnTo>
                <a:lnTo>
                  <a:pt x="259" y="8512"/>
                </a:lnTo>
                <a:lnTo>
                  <a:pt x="388" y="8512"/>
                </a:lnTo>
                <a:lnTo>
                  <a:pt x="1161" y="7867"/>
                </a:lnTo>
                <a:lnTo>
                  <a:pt x="1290" y="7738"/>
                </a:lnTo>
                <a:lnTo>
                  <a:pt x="1290" y="7609"/>
                </a:lnTo>
                <a:lnTo>
                  <a:pt x="1161" y="748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95;p17">
            <a:extLst>
              <a:ext uri="{FF2B5EF4-FFF2-40B4-BE49-F238E27FC236}">
                <a16:creationId xmlns:a16="http://schemas.microsoft.com/office/drawing/2014/main" id="{D90356B1-AEFB-3630-3595-F0288755EBF7}"/>
              </a:ext>
            </a:extLst>
          </p:cNvPr>
          <p:cNvSpPr/>
          <p:nvPr/>
        </p:nvSpPr>
        <p:spPr>
          <a:xfrm>
            <a:off x="9011134" y="2923740"/>
            <a:ext cx="22152" cy="15651"/>
          </a:xfrm>
          <a:custGeom>
            <a:avLst/>
            <a:gdLst/>
            <a:ahLst/>
            <a:cxnLst/>
            <a:rect l="l" t="t" r="r" b="b"/>
            <a:pathLst>
              <a:path w="1032" h="775" extrusionOk="0">
                <a:moveTo>
                  <a:pt x="645" y="1"/>
                </a:moveTo>
                <a:lnTo>
                  <a:pt x="129" y="388"/>
                </a:lnTo>
                <a:lnTo>
                  <a:pt x="0" y="517"/>
                </a:lnTo>
                <a:lnTo>
                  <a:pt x="129" y="646"/>
                </a:lnTo>
                <a:lnTo>
                  <a:pt x="258" y="775"/>
                </a:lnTo>
                <a:lnTo>
                  <a:pt x="387" y="775"/>
                </a:lnTo>
                <a:lnTo>
                  <a:pt x="903" y="517"/>
                </a:lnTo>
                <a:lnTo>
                  <a:pt x="1032" y="259"/>
                </a:lnTo>
                <a:lnTo>
                  <a:pt x="903" y="130"/>
                </a:lnTo>
                <a:lnTo>
                  <a:pt x="774"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96;p17">
            <a:extLst>
              <a:ext uri="{FF2B5EF4-FFF2-40B4-BE49-F238E27FC236}">
                <a16:creationId xmlns:a16="http://schemas.microsoft.com/office/drawing/2014/main" id="{F3C24429-AAE2-8C1A-A890-4E865BCA4BA0}"/>
              </a:ext>
            </a:extLst>
          </p:cNvPr>
          <p:cNvSpPr/>
          <p:nvPr/>
        </p:nvSpPr>
        <p:spPr>
          <a:xfrm>
            <a:off x="9282383" y="3517522"/>
            <a:ext cx="19404" cy="15651"/>
          </a:xfrm>
          <a:custGeom>
            <a:avLst/>
            <a:gdLst/>
            <a:ahLst/>
            <a:cxnLst/>
            <a:rect l="l" t="t" r="r" b="b"/>
            <a:pathLst>
              <a:path w="904" h="775" extrusionOk="0">
                <a:moveTo>
                  <a:pt x="775" y="0"/>
                </a:moveTo>
                <a:lnTo>
                  <a:pt x="517" y="129"/>
                </a:lnTo>
                <a:lnTo>
                  <a:pt x="130" y="387"/>
                </a:lnTo>
                <a:lnTo>
                  <a:pt x="1" y="516"/>
                </a:lnTo>
                <a:lnTo>
                  <a:pt x="1" y="645"/>
                </a:lnTo>
                <a:lnTo>
                  <a:pt x="259" y="774"/>
                </a:lnTo>
                <a:lnTo>
                  <a:pt x="388" y="774"/>
                </a:lnTo>
                <a:lnTo>
                  <a:pt x="775" y="516"/>
                </a:lnTo>
                <a:lnTo>
                  <a:pt x="903" y="387"/>
                </a:lnTo>
                <a:lnTo>
                  <a:pt x="903" y="129"/>
                </a:lnTo>
                <a:lnTo>
                  <a:pt x="775" y="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97;p17">
            <a:extLst>
              <a:ext uri="{FF2B5EF4-FFF2-40B4-BE49-F238E27FC236}">
                <a16:creationId xmlns:a16="http://schemas.microsoft.com/office/drawing/2014/main" id="{33967BEF-AC62-EAD2-B18D-52466FA48A61}"/>
              </a:ext>
            </a:extLst>
          </p:cNvPr>
          <p:cNvSpPr/>
          <p:nvPr/>
        </p:nvSpPr>
        <p:spPr>
          <a:xfrm>
            <a:off x="9055415" y="3535758"/>
            <a:ext cx="218682" cy="130219"/>
          </a:xfrm>
          <a:custGeom>
            <a:avLst/>
            <a:gdLst/>
            <a:ahLst/>
            <a:cxnLst/>
            <a:rect l="l" t="t" r="r" b="b"/>
            <a:pathLst>
              <a:path w="10188" h="6448" extrusionOk="0">
                <a:moveTo>
                  <a:pt x="9801" y="0"/>
                </a:moveTo>
                <a:lnTo>
                  <a:pt x="8898" y="516"/>
                </a:lnTo>
                <a:lnTo>
                  <a:pt x="8769" y="645"/>
                </a:lnTo>
                <a:lnTo>
                  <a:pt x="8898" y="903"/>
                </a:lnTo>
                <a:lnTo>
                  <a:pt x="9027" y="1032"/>
                </a:lnTo>
                <a:lnTo>
                  <a:pt x="9156" y="1032"/>
                </a:lnTo>
                <a:lnTo>
                  <a:pt x="10059" y="387"/>
                </a:lnTo>
                <a:lnTo>
                  <a:pt x="10188" y="258"/>
                </a:lnTo>
                <a:lnTo>
                  <a:pt x="10188" y="129"/>
                </a:lnTo>
                <a:lnTo>
                  <a:pt x="10059" y="0"/>
                </a:lnTo>
                <a:close/>
                <a:moveTo>
                  <a:pt x="7996" y="1032"/>
                </a:moveTo>
                <a:lnTo>
                  <a:pt x="7222" y="1548"/>
                </a:lnTo>
                <a:lnTo>
                  <a:pt x="7093" y="1805"/>
                </a:lnTo>
                <a:lnTo>
                  <a:pt x="7093" y="1934"/>
                </a:lnTo>
                <a:lnTo>
                  <a:pt x="7351" y="2063"/>
                </a:lnTo>
                <a:lnTo>
                  <a:pt x="7480" y="2063"/>
                </a:lnTo>
                <a:lnTo>
                  <a:pt x="8383" y="1548"/>
                </a:lnTo>
                <a:lnTo>
                  <a:pt x="8383" y="1290"/>
                </a:lnTo>
                <a:lnTo>
                  <a:pt x="8383" y="1161"/>
                </a:lnTo>
                <a:lnTo>
                  <a:pt x="8254" y="1032"/>
                </a:lnTo>
                <a:close/>
                <a:moveTo>
                  <a:pt x="6448" y="2063"/>
                </a:moveTo>
                <a:lnTo>
                  <a:pt x="6319" y="2192"/>
                </a:lnTo>
                <a:lnTo>
                  <a:pt x="5417" y="2708"/>
                </a:lnTo>
                <a:lnTo>
                  <a:pt x="5288" y="2837"/>
                </a:lnTo>
                <a:lnTo>
                  <a:pt x="5288" y="3095"/>
                </a:lnTo>
                <a:lnTo>
                  <a:pt x="5546" y="3224"/>
                </a:lnTo>
                <a:lnTo>
                  <a:pt x="5675" y="3095"/>
                </a:lnTo>
                <a:lnTo>
                  <a:pt x="6577" y="2579"/>
                </a:lnTo>
                <a:lnTo>
                  <a:pt x="6706" y="2450"/>
                </a:lnTo>
                <a:lnTo>
                  <a:pt x="6706" y="2192"/>
                </a:lnTo>
                <a:lnTo>
                  <a:pt x="6448" y="2063"/>
                </a:lnTo>
                <a:close/>
                <a:moveTo>
                  <a:pt x="4514" y="3224"/>
                </a:moveTo>
                <a:lnTo>
                  <a:pt x="3611" y="3740"/>
                </a:lnTo>
                <a:lnTo>
                  <a:pt x="3482" y="3869"/>
                </a:lnTo>
                <a:lnTo>
                  <a:pt x="3611" y="4127"/>
                </a:lnTo>
                <a:lnTo>
                  <a:pt x="3740" y="4256"/>
                </a:lnTo>
                <a:lnTo>
                  <a:pt x="3869" y="4256"/>
                </a:lnTo>
                <a:lnTo>
                  <a:pt x="4772" y="3611"/>
                </a:lnTo>
                <a:lnTo>
                  <a:pt x="4901" y="3482"/>
                </a:lnTo>
                <a:lnTo>
                  <a:pt x="4901" y="3353"/>
                </a:lnTo>
                <a:lnTo>
                  <a:pt x="4772" y="3224"/>
                </a:lnTo>
                <a:close/>
                <a:moveTo>
                  <a:pt x="2709" y="4256"/>
                </a:moveTo>
                <a:lnTo>
                  <a:pt x="1935" y="4900"/>
                </a:lnTo>
                <a:lnTo>
                  <a:pt x="1806" y="5029"/>
                </a:lnTo>
                <a:lnTo>
                  <a:pt x="1806" y="5158"/>
                </a:lnTo>
                <a:lnTo>
                  <a:pt x="2064" y="5287"/>
                </a:lnTo>
                <a:lnTo>
                  <a:pt x="2193" y="5287"/>
                </a:lnTo>
                <a:lnTo>
                  <a:pt x="2967" y="4771"/>
                </a:lnTo>
                <a:lnTo>
                  <a:pt x="3095" y="4642"/>
                </a:lnTo>
                <a:lnTo>
                  <a:pt x="3095" y="4384"/>
                </a:lnTo>
                <a:lnTo>
                  <a:pt x="2967" y="4256"/>
                </a:lnTo>
                <a:close/>
                <a:moveTo>
                  <a:pt x="1032" y="5416"/>
                </a:moveTo>
                <a:lnTo>
                  <a:pt x="130" y="5932"/>
                </a:lnTo>
                <a:lnTo>
                  <a:pt x="1" y="6061"/>
                </a:lnTo>
                <a:lnTo>
                  <a:pt x="1" y="6319"/>
                </a:lnTo>
                <a:lnTo>
                  <a:pt x="259" y="6448"/>
                </a:lnTo>
                <a:lnTo>
                  <a:pt x="387" y="6319"/>
                </a:lnTo>
                <a:lnTo>
                  <a:pt x="1290" y="5803"/>
                </a:lnTo>
                <a:lnTo>
                  <a:pt x="1419" y="5674"/>
                </a:lnTo>
                <a:lnTo>
                  <a:pt x="1290" y="5416"/>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98;p17">
            <a:extLst>
              <a:ext uri="{FF2B5EF4-FFF2-40B4-BE49-F238E27FC236}">
                <a16:creationId xmlns:a16="http://schemas.microsoft.com/office/drawing/2014/main" id="{47EF858E-CA28-FEA6-C64A-AC3A21B08BE1}"/>
              </a:ext>
            </a:extLst>
          </p:cNvPr>
          <p:cNvSpPr/>
          <p:nvPr/>
        </p:nvSpPr>
        <p:spPr>
          <a:xfrm>
            <a:off x="9027747" y="3665957"/>
            <a:ext cx="19383" cy="20862"/>
          </a:xfrm>
          <a:custGeom>
            <a:avLst/>
            <a:gdLst/>
            <a:ahLst/>
            <a:cxnLst/>
            <a:rect l="l" t="t" r="r" b="b"/>
            <a:pathLst>
              <a:path w="903" h="1033" extrusionOk="0">
                <a:moveTo>
                  <a:pt x="516" y="1"/>
                </a:moveTo>
                <a:lnTo>
                  <a:pt x="129" y="259"/>
                </a:lnTo>
                <a:lnTo>
                  <a:pt x="0" y="517"/>
                </a:lnTo>
                <a:lnTo>
                  <a:pt x="129" y="774"/>
                </a:lnTo>
                <a:lnTo>
                  <a:pt x="516" y="1032"/>
                </a:lnTo>
                <a:lnTo>
                  <a:pt x="645" y="1032"/>
                </a:lnTo>
                <a:lnTo>
                  <a:pt x="903" y="903"/>
                </a:lnTo>
                <a:lnTo>
                  <a:pt x="903" y="774"/>
                </a:lnTo>
                <a:lnTo>
                  <a:pt x="774" y="517"/>
                </a:lnTo>
                <a:lnTo>
                  <a:pt x="903" y="259"/>
                </a:lnTo>
                <a:lnTo>
                  <a:pt x="903" y="130"/>
                </a:lnTo>
                <a:lnTo>
                  <a:pt x="774"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99;p17">
            <a:extLst>
              <a:ext uri="{FF2B5EF4-FFF2-40B4-BE49-F238E27FC236}">
                <a16:creationId xmlns:a16="http://schemas.microsoft.com/office/drawing/2014/main" id="{6B513F07-AF24-C0EB-9207-65F03A60215C}"/>
              </a:ext>
            </a:extLst>
          </p:cNvPr>
          <p:cNvSpPr/>
          <p:nvPr/>
        </p:nvSpPr>
        <p:spPr>
          <a:xfrm>
            <a:off x="9055415" y="3686799"/>
            <a:ext cx="755665" cy="442741"/>
          </a:xfrm>
          <a:custGeom>
            <a:avLst/>
            <a:gdLst/>
            <a:ahLst/>
            <a:cxnLst/>
            <a:rect l="l" t="t" r="r" b="b"/>
            <a:pathLst>
              <a:path w="35205" h="21923" extrusionOk="0">
                <a:moveTo>
                  <a:pt x="130" y="0"/>
                </a:moveTo>
                <a:lnTo>
                  <a:pt x="1" y="129"/>
                </a:lnTo>
                <a:lnTo>
                  <a:pt x="1" y="387"/>
                </a:lnTo>
                <a:lnTo>
                  <a:pt x="130" y="516"/>
                </a:lnTo>
                <a:lnTo>
                  <a:pt x="1032" y="1032"/>
                </a:lnTo>
                <a:lnTo>
                  <a:pt x="1419" y="1032"/>
                </a:lnTo>
                <a:lnTo>
                  <a:pt x="1419" y="774"/>
                </a:lnTo>
                <a:lnTo>
                  <a:pt x="1290" y="645"/>
                </a:lnTo>
                <a:lnTo>
                  <a:pt x="387" y="129"/>
                </a:lnTo>
                <a:lnTo>
                  <a:pt x="130" y="0"/>
                </a:lnTo>
                <a:close/>
                <a:moveTo>
                  <a:pt x="1935" y="1161"/>
                </a:moveTo>
                <a:lnTo>
                  <a:pt x="1806" y="1290"/>
                </a:lnTo>
                <a:lnTo>
                  <a:pt x="1806" y="1419"/>
                </a:lnTo>
                <a:lnTo>
                  <a:pt x="1935" y="1548"/>
                </a:lnTo>
                <a:lnTo>
                  <a:pt x="2838" y="2193"/>
                </a:lnTo>
                <a:lnTo>
                  <a:pt x="2967" y="2193"/>
                </a:lnTo>
                <a:lnTo>
                  <a:pt x="3095" y="2064"/>
                </a:lnTo>
                <a:lnTo>
                  <a:pt x="3224" y="1935"/>
                </a:lnTo>
                <a:lnTo>
                  <a:pt x="3095" y="1677"/>
                </a:lnTo>
                <a:lnTo>
                  <a:pt x="2193" y="1161"/>
                </a:lnTo>
                <a:close/>
                <a:moveTo>
                  <a:pt x="3740" y="2193"/>
                </a:moveTo>
                <a:lnTo>
                  <a:pt x="3611" y="2322"/>
                </a:lnTo>
                <a:lnTo>
                  <a:pt x="3611" y="2579"/>
                </a:lnTo>
                <a:lnTo>
                  <a:pt x="3740" y="2708"/>
                </a:lnTo>
                <a:lnTo>
                  <a:pt x="4514" y="3224"/>
                </a:lnTo>
                <a:lnTo>
                  <a:pt x="4901" y="3224"/>
                </a:lnTo>
                <a:lnTo>
                  <a:pt x="4901" y="2966"/>
                </a:lnTo>
                <a:lnTo>
                  <a:pt x="4901" y="2837"/>
                </a:lnTo>
                <a:lnTo>
                  <a:pt x="3998" y="2322"/>
                </a:lnTo>
                <a:lnTo>
                  <a:pt x="3740" y="2193"/>
                </a:lnTo>
                <a:close/>
                <a:moveTo>
                  <a:pt x="5546" y="3353"/>
                </a:moveTo>
                <a:lnTo>
                  <a:pt x="5417" y="3482"/>
                </a:lnTo>
                <a:lnTo>
                  <a:pt x="5288" y="3611"/>
                </a:lnTo>
                <a:lnTo>
                  <a:pt x="5417" y="3740"/>
                </a:lnTo>
                <a:lnTo>
                  <a:pt x="6319" y="4385"/>
                </a:lnTo>
                <a:lnTo>
                  <a:pt x="6448" y="4385"/>
                </a:lnTo>
                <a:lnTo>
                  <a:pt x="6706" y="4256"/>
                </a:lnTo>
                <a:lnTo>
                  <a:pt x="6706" y="3998"/>
                </a:lnTo>
                <a:lnTo>
                  <a:pt x="6577" y="3869"/>
                </a:lnTo>
                <a:lnTo>
                  <a:pt x="5675" y="3353"/>
                </a:lnTo>
                <a:close/>
                <a:moveTo>
                  <a:pt x="7351" y="4385"/>
                </a:moveTo>
                <a:lnTo>
                  <a:pt x="7222" y="4514"/>
                </a:lnTo>
                <a:lnTo>
                  <a:pt x="7093" y="4772"/>
                </a:lnTo>
                <a:lnTo>
                  <a:pt x="7222" y="4901"/>
                </a:lnTo>
                <a:lnTo>
                  <a:pt x="8125" y="5416"/>
                </a:lnTo>
                <a:lnTo>
                  <a:pt x="8254" y="5416"/>
                </a:lnTo>
                <a:lnTo>
                  <a:pt x="8512" y="5287"/>
                </a:lnTo>
                <a:lnTo>
                  <a:pt x="8512" y="5159"/>
                </a:lnTo>
                <a:lnTo>
                  <a:pt x="8383" y="5030"/>
                </a:lnTo>
                <a:lnTo>
                  <a:pt x="7480" y="4385"/>
                </a:lnTo>
                <a:close/>
                <a:moveTo>
                  <a:pt x="9156" y="5545"/>
                </a:moveTo>
                <a:lnTo>
                  <a:pt x="8898" y="5674"/>
                </a:lnTo>
                <a:lnTo>
                  <a:pt x="8898" y="5803"/>
                </a:lnTo>
                <a:lnTo>
                  <a:pt x="9027" y="5932"/>
                </a:lnTo>
                <a:lnTo>
                  <a:pt x="9930" y="6577"/>
                </a:lnTo>
                <a:lnTo>
                  <a:pt x="10059" y="6577"/>
                </a:lnTo>
                <a:lnTo>
                  <a:pt x="10317" y="6448"/>
                </a:lnTo>
                <a:lnTo>
                  <a:pt x="10317" y="6190"/>
                </a:lnTo>
                <a:lnTo>
                  <a:pt x="10188" y="6061"/>
                </a:lnTo>
                <a:lnTo>
                  <a:pt x="9285" y="5545"/>
                </a:lnTo>
                <a:close/>
                <a:moveTo>
                  <a:pt x="10833" y="6577"/>
                </a:moveTo>
                <a:lnTo>
                  <a:pt x="10704" y="6706"/>
                </a:lnTo>
                <a:lnTo>
                  <a:pt x="10704" y="6964"/>
                </a:lnTo>
                <a:lnTo>
                  <a:pt x="10833" y="7093"/>
                </a:lnTo>
                <a:lnTo>
                  <a:pt x="11735" y="7609"/>
                </a:lnTo>
                <a:lnTo>
                  <a:pt x="11864" y="7609"/>
                </a:lnTo>
                <a:lnTo>
                  <a:pt x="11993" y="7480"/>
                </a:lnTo>
                <a:lnTo>
                  <a:pt x="12122" y="7351"/>
                </a:lnTo>
                <a:lnTo>
                  <a:pt x="11993" y="7222"/>
                </a:lnTo>
                <a:lnTo>
                  <a:pt x="11091" y="6577"/>
                </a:lnTo>
                <a:close/>
                <a:moveTo>
                  <a:pt x="12638" y="7738"/>
                </a:moveTo>
                <a:lnTo>
                  <a:pt x="12509" y="7867"/>
                </a:lnTo>
                <a:lnTo>
                  <a:pt x="12509" y="7996"/>
                </a:lnTo>
                <a:lnTo>
                  <a:pt x="12638" y="8124"/>
                </a:lnTo>
                <a:lnTo>
                  <a:pt x="13541" y="8769"/>
                </a:lnTo>
                <a:lnTo>
                  <a:pt x="13670" y="8769"/>
                </a:lnTo>
                <a:lnTo>
                  <a:pt x="13799" y="8640"/>
                </a:lnTo>
                <a:lnTo>
                  <a:pt x="13928" y="8382"/>
                </a:lnTo>
                <a:lnTo>
                  <a:pt x="13799" y="8253"/>
                </a:lnTo>
                <a:lnTo>
                  <a:pt x="12896" y="7738"/>
                </a:lnTo>
                <a:close/>
                <a:moveTo>
                  <a:pt x="14443" y="8769"/>
                </a:moveTo>
                <a:lnTo>
                  <a:pt x="14314" y="8898"/>
                </a:lnTo>
                <a:lnTo>
                  <a:pt x="14314" y="9156"/>
                </a:lnTo>
                <a:lnTo>
                  <a:pt x="14314" y="9285"/>
                </a:lnTo>
                <a:lnTo>
                  <a:pt x="15217" y="9801"/>
                </a:lnTo>
                <a:lnTo>
                  <a:pt x="15346" y="9801"/>
                </a:lnTo>
                <a:lnTo>
                  <a:pt x="15604" y="9672"/>
                </a:lnTo>
                <a:lnTo>
                  <a:pt x="15604" y="9543"/>
                </a:lnTo>
                <a:lnTo>
                  <a:pt x="15475" y="9414"/>
                </a:lnTo>
                <a:lnTo>
                  <a:pt x="14701" y="8769"/>
                </a:lnTo>
                <a:close/>
                <a:moveTo>
                  <a:pt x="16249" y="9930"/>
                </a:moveTo>
                <a:lnTo>
                  <a:pt x="16120" y="10059"/>
                </a:lnTo>
                <a:lnTo>
                  <a:pt x="15991" y="10188"/>
                </a:lnTo>
                <a:lnTo>
                  <a:pt x="16120" y="10317"/>
                </a:lnTo>
                <a:lnTo>
                  <a:pt x="17023" y="10961"/>
                </a:lnTo>
                <a:lnTo>
                  <a:pt x="17151" y="10961"/>
                </a:lnTo>
                <a:lnTo>
                  <a:pt x="17409" y="10833"/>
                </a:lnTo>
                <a:lnTo>
                  <a:pt x="17409" y="10575"/>
                </a:lnTo>
                <a:lnTo>
                  <a:pt x="17280" y="10446"/>
                </a:lnTo>
                <a:lnTo>
                  <a:pt x="16378" y="9930"/>
                </a:lnTo>
                <a:close/>
                <a:moveTo>
                  <a:pt x="18054" y="10961"/>
                </a:moveTo>
                <a:lnTo>
                  <a:pt x="17796" y="11090"/>
                </a:lnTo>
                <a:lnTo>
                  <a:pt x="17796" y="11348"/>
                </a:lnTo>
                <a:lnTo>
                  <a:pt x="17925" y="11477"/>
                </a:lnTo>
                <a:lnTo>
                  <a:pt x="18828" y="11993"/>
                </a:lnTo>
                <a:lnTo>
                  <a:pt x="18957" y="11993"/>
                </a:lnTo>
                <a:lnTo>
                  <a:pt x="19215" y="11864"/>
                </a:lnTo>
                <a:lnTo>
                  <a:pt x="19215" y="11735"/>
                </a:lnTo>
                <a:lnTo>
                  <a:pt x="19086" y="11606"/>
                </a:lnTo>
                <a:lnTo>
                  <a:pt x="18183" y="10961"/>
                </a:lnTo>
                <a:close/>
                <a:moveTo>
                  <a:pt x="19731" y="12122"/>
                </a:moveTo>
                <a:lnTo>
                  <a:pt x="19602" y="12251"/>
                </a:lnTo>
                <a:lnTo>
                  <a:pt x="19602" y="12380"/>
                </a:lnTo>
                <a:lnTo>
                  <a:pt x="19731" y="12509"/>
                </a:lnTo>
                <a:lnTo>
                  <a:pt x="20633" y="13154"/>
                </a:lnTo>
                <a:lnTo>
                  <a:pt x="20762" y="13154"/>
                </a:lnTo>
                <a:lnTo>
                  <a:pt x="21020" y="13025"/>
                </a:lnTo>
                <a:lnTo>
                  <a:pt x="21020" y="12767"/>
                </a:lnTo>
                <a:lnTo>
                  <a:pt x="20891" y="12638"/>
                </a:lnTo>
                <a:lnTo>
                  <a:pt x="19988" y="12122"/>
                </a:lnTo>
                <a:close/>
                <a:moveTo>
                  <a:pt x="21536" y="13154"/>
                </a:moveTo>
                <a:lnTo>
                  <a:pt x="21407" y="13283"/>
                </a:lnTo>
                <a:lnTo>
                  <a:pt x="21407" y="13541"/>
                </a:lnTo>
                <a:lnTo>
                  <a:pt x="21536" y="13669"/>
                </a:lnTo>
                <a:lnTo>
                  <a:pt x="22439" y="14185"/>
                </a:lnTo>
                <a:lnTo>
                  <a:pt x="22568" y="14185"/>
                </a:lnTo>
                <a:lnTo>
                  <a:pt x="22696" y="14056"/>
                </a:lnTo>
                <a:lnTo>
                  <a:pt x="22825" y="13927"/>
                </a:lnTo>
                <a:lnTo>
                  <a:pt x="22696" y="13798"/>
                </a:lnTo>
                <a:lnTo>
                  <a:pt x="21794" y="13154"/>
                </a:lnTo>
                <a:close/>
                <a:moveTo>
                  <a:pt x="23341" y="14314"/>
                </a:moveTo>
                <a:lnTo>
                  <a:pt x="23212" y="14443"/>
                </a:lnTo>
                <a:lnTo>
                  <a:pt x="23212" y="14572"/>
                </a:lnTo>
                <a:lnTo>
                  <a:pt x="23212" y="14701"/>
                </a:lnTo>
                <a:lnTo>
                  <a:pt x="24115" y="15346"/>
                </a:lnTo>
                <a:lnTo>
                  <a:pt x="24244" y="15346"/>
                </a:lnTo>
                <a:lnTo>
                  <a:pt x="24502" y="15217"/>
                </a:lnTo>
                <a:lnTo>
                  <a:pt x="24502" y="14959"/>
                </a:lnTo>
                <a:lnTo>
                  <a:pt x="24373" y="14830"/>
                </a:lnTo>
                <a:lnTo>
                  <a:pt x="23599" y="14314"/>
                </a:lnTo>
                <a:close/>
                <a:moveTo>
                  <a:pt x="25147" y="15346"/>
                </a:moveTo>
                <a:lnTo>
                  <a:pt x="25018" y="15475"/>
                </a:lnTo>
                <a:lnTo>
                  <a:pt x="24889" y="15733"/>
                </a:lnTo>
                <a:lnTo>
                  <a:pt x="25018" y="15862"/>
                </a:lnTo>
                <a:lnTo>
                  <a:pt x="25920" y="16378"/>
                </a:lnTo>
                <a:lnTo>
                  <a:pt x="26049" y="16378"/>
                </a:lnTo>
                <a:lnTo>
                  <a:pt x="26307" y="16249"/>
                </a:lnTo>
                <a:lnTo>
                  <a:pt x="26307" y="16120"/>
                </a:lnTo>
                <a:lnTo>
                  <a:pt x="26178" y="15991"/>
                </a:lnTo>
                <a:lnTo>
                  <a:pt x="25276" y="15346"/>
                </a:lnTo>
                <a:close/>
                <a:moveTo>
                  <a:pt x="26952" y="16506"/>
                </a:moveTo>
                <a:lnTo>
                  <a:pt x="26694" y="16635"/>
                </a:lnTo>
                <a:lnTo>
                  <a:pt x="26694" y="16764"/>
                </a:lnTo>
                <a:lnTo>
                  <a:pt x="26823" y="16893"/>
                </a:lnTo>
                <a:lnTo>
                  <a:pt x="27726" y="17538"/>
                </a:lnTo>
                <a:lnTo>
                  <a:pt x="27855" y="17538"/>
                </a:lnTo>
                <a:lnTo>
                  <a:pt x="28113" y="17409"/>
                </a:lnTo>
                <a:lnTo>
                  <a:pt x="28113" y="17151"/>
                </a:lnTo>
                <a:lnTo>
                  <a:pt x="27984" y="17022"/>
                </a:lnTo>
                <a:lnTo>
                  <a:pt x="27081" y="16506"/>
                </a:lnTo>
                <a:close/>
                <a:moveTo>
                  <a:pt x="28757" y="17538"/>
                </a:moveTo>
                <a:lnTo>
                  <a:pt x="28499" y="17667"/>
                </a:lnTo>
                <a:lnTo>
                  <a:pt x="28499" y="17925"/>
                </a:lnTo>
                <a:lnTo>
                  <a:pt x="28628" y="18054"/>
                </a:lnTo>
                <a:lnTo>
                  <a:pt x="29531" y="18570"/>
                </a:lnTo>
                <a:lnTo>
                  <a:pt x="29660" y="18570"/>
                </a:lnTo>
                <a:lnTo>
                  <a:pt x="29918" y="18441"/>
                </a:lnTo>
                <a:lnTo>
                  <a:pt x="29918" y="18312"/>
                </a:lnTo>
                <a:lnTo>
                  <a:pt x="29789" y="18183"/>
                </a:lnTo>
                <a:lnTo>
                  <a:pt x="28886" y="17538"/>
                </a:lnTo>
                <a:close/>
                <a:moveTo>
                  <a:pt x="30434" y="18699"/>
                </a:moveTo>
                <a:lnTo>
                  <a:pt x="30305" y="18828"/>
                </a:lnTo>
                <a:lnTo>
                  <a:pt x="30305" y="18957"/>
                </a:lnTo>
                <a:lnTo>
                  <a:pt x="30434" y="19086"/>
                </a:lnTo>
                <a:lnTo>
                  <a:pt x="31336" y="19730"/>
                </a:lnTo>
                <a:lnTo>
                  <a:pt x="31465" y="19730"/>
                </a:lnTo>
                <a:lnTo>
                  <a:pt x="31594" y="19601"/>
                </a:lnTo>
                <a:lnTo>
                  <a:pt x="31723" y="19343"/>
                </a:lnTo>
                <a:lnTo>
                  <a:pt x="31594" y="19215"/>
                </a:lnTo>
                <a:lnTo>
                  <a:pt x="30692" y="18699"/>
                </a:lnTo>
                <a:close/>
                <a:moveTo>
                  <a:pt x="32239" y="19730"/>
                </a:moveTo>
                <a:lnTo>
                  <a:pt x="32110" y="19859"/>
                </a:lnTo>
                <a:lnTo>
                  <a:pt x="32110" y="20117"/>
                </a:lnTo>
                <a:lnTo>
                  <a:pt x="32239" y="20246"/>
                </a:lnTo>
                <a:lnTo>
                  <a:pt x="33013" y="20762"/>
                </a:lnTo>
                <a:lnTo>
                  <a:pt x="33142" y="20762"/>
                </a:lnTo>
                <a:lnTo>
                  <a:pt x="33400" y="20633"/>
                </a:lnTo>
                <a:lnTo>
                  <a:pt x="33400" y="20504"/>
                </a:lnTo>
                <a:lnTo>
                  <a:pt x="33400" y="20375"/>
                </a:lnTo>
                <a:lnTo>
                  <a:pt x="32497" y="19730"/>
                </a:lnTo>
                <a:close/>
                <a:moveTo>
                  <a:pt x="34044" y="20891"/>
                </a:moveTo>
                <a:lnTo>
                  <a:pt x="33915" y="21020"/>
                </a:lnTo>
                <a:lnTo>
                  <a:pt x="33786" y="21149"/>
                </a:lnTo>
                <a:lnTo>
                  <a:pt x="33915" y="21278"/>
                </a:lnTo>
                <a:lnTo>
                  <a:pt x="34818" y="21923"/>
                </a:lnTo>
                <a:lnTo>
                  <a:pt x="34947" y="21923"/>
                </a:lnTo>
                <a:lnTo>
                  <a:pt x="35205" y="21794"/>
                </a:lnTo>
                <a:lnTo>
                  <a:pt x="35205" y="21536"/>
                </a:lnTo>
                <a:lnTo>
                  <a:pt x="35076" y="21407"/>
                </a:lnTo>
                <a:lnTo>
                  <a:pt x="34173" y="2089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00;p17">
            <a:extLst>
              <a:ext uri="{FF2B5EF4-FFF2-40B4-BE49-F238E27FC236}">
                <a16:creationId xmlns:a16="http://schemas.microsoft.com/office/drawing/2014/main" id="{5E2EB108-D40B-F545-75AF-C360F67123CD}"/>
              </a:ext>
            </a:extLst>
          </p:cNvPr>
          <p:cNvSpPr/>
          <p:nvPr/>
        </p:nvSpPr>
        <p:spPr>
          <a:xfrm>
            <a:off x="9819365" y="4129520"/>
            <a:ext cx="22173" cy="15651"/>
          </a:xfrm>
          <a:custGeom>
            <a:avLst/>
            <a:gdLst/>
            <a:ahLst/>
            <a:cxnLst/>
            <a:rect l="l" t="t" r="r" b="b"/>
            <a:pathLst>
              <a:path w="1033" h="775" extrusionOk="0">
                <a:moveTo>
                  <a:pt x="259" y="1"/>
                </a:moveTo>
                <a:lnTo>
                  <a:pt x="130" y="130"/>
                </a:lnTo>
                <a:lnTo>
                  <a:pt x="1" y="387"/>
                </a:lnTo>
                <a:lnTo>
                  <a:pt x="130" y="516"/>
                </a:lnTo>
                <a:lnTo>
                  <a:pt x="646" y="774"/>
                </a:lnTo>
                <a:lnTo>
                  <a:pt x="775" y="774"/>
                </a:lnTo>
                <a:lnTo>
                  <a:pt x="904" y="645"/>
                </a:lnTo>
                <a:lnTo>
                  <a:pt x="1032" y="516"/>
                </a:lnTo>
                <a:lnTo>
                  <a:pt x="904" y="258"/>
                </a:lnTo>
                <a:lnTo>
                  <a:pt x="388"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01;p17">
            <a:extLst>
              <a:ext uri="{FF2B5EF4-FFF2-40B4-BE49-F238E27FC236}">
                <a16:creationId xmlns:a16="http://schemas.microsoft.com/office/drawing/2014/main" id="{FDFBBC67-9187-F5BD-ED95-E613BC2F5106}"/>
              </a:ext>
            </a:extLst>
          </p:cNvPr>
          <p:cNvSpPr/>
          <p:nvPr/>
        </p:nvSpPr>
        <p:spPr>
          <a:xfrm>
            <a:off x="10611005" y="5272795"/>
            <a:ext cx="966040" cy="523462"/>
          </a:xfrm>
          <a:custGeom>
            <a:avLst/>
            <a:gdLst/>
            <a:ahLst/>
            <a:cxnLst/>
            <a:rect l="l" t="t" r="r" b="b"/>
            <a:pathLst>
              <a:path w="45006" h="25920" extrusionOk="0">
                <a:moveTo>
                  <a:pt x="22568" y="0"/>
                </a:moveTo>
                <a:lnTo>
                  <a:pt x="20375" y="129"/>
                </a:lnTo>
                <a:lnTo>
                  <a:pt x="18183" y="258"/>
                </a:lnTo>
                <a:lnTo>
                  <a:pt x="16120" y="516"/>
                </a:lnTo>
                <a:lnTo>
                  <a:pt x="14057" y="903"/>
                </a:lnTo>
                <a:lnTo>
                  <a:pt x="12122" y="1548"/>
                </a:lnTo>
                <a:lnTo>
                  <a:pt x="10188" y="2193"/>
                </a:lnTo>
                <a:lnTo>
                  <a:pt x="8383" y="2966"/>
                </a:lnTo>
                <a:lnTo>
                  <a:pt x="6577" y="3869"/>
                </a:lnTo>
                <a:lnTo>
                  <a:pt x="5159" y="4772"/>
                </a:lnTo>
                <a:lnTo>
                  <a:pt x="3740" y="5803"/>
                </a:lnTo>
                <a:lnTo>
                  <a:pt x="2580" y="6964"/>
                </a:lnTo>
                <a:lnTo>
                  <a:pt x="1677" y="8124"/>
                </a:lnTo>
                <a:lnTo>
                  <a:pt x="1032" y="9285"/>
                </a:lnTo>
                <a:lnTo>
                  <a:pt x="516" y="10446"/>
                </a:lnTo>
                <a:lnTo>
                  <a:pt x="130" y="11735"/>
                </a:lnTo>
                <a:lnTo>
                  <a:pt x="1" y="13025"/>
                </a:lnTo>
                <a:lnTo>
                  <a:pt x="130" y="14185"/>
                </a:lnTo>
                <a:lnTo>
                  <a:pt x="516" y="15475"/>
                </a:lnTo>
                <a:lnTo>
                  <a:pt x="1032" y="16635"/>
                </a:lnTo>
                <a:lnTo>
                  <a:pt x="1677" y="17796"/>
                </a:lnTo>
                <a:lnTo>
                  <a:pt x="2580" y="18957"/>
                </a:lnTo>
                <a:lnTo>
                  <a:pt x="3740" y="20117"/>
                </a:lnTo>
                <a:lnTo>
                  <a:pt x="5159" y="21149"/>
                </a:lnTo>
                <a:lnTo>
                  <a:pt x="6577" y="22180"/>
                </a:lnTo>
                <a:lnTo>
                  <a:pt x="8383" y="23083"/>
                </a:lnTo>
                <a:lnTo>
                  <a:pt x="10188" y="23857"/>
                </a:lnTo>
                <a:lnTo>
                  <a:pt x="12122" y="24502"/>
                </a:lnTo>
                <a:lnTo>
                  <a:pt x="14057" y="25017"/>
                </a:lnTo>
                <a:lnTo>
                  <a:pt x="16120" y="25404"/>
                </a:lnTo>
                <a:lnTo>
                  <a:pt x="18183" y="25662"/>
                </a:lnTo>
                <a:lnTo>
                  <a:pt x="20375" y="25920"/>
                </a:lnTo>
                <a:lnTo>
                  <a:pt x="24631" y="25920"/>
                </a:lnTo>
                <a:lnTo>
                  <a:pt x="26823" y="25662"/>
                </a:lnTo>
                <a:lnTo>
                  <a:pt x="28886" y="25404"/>
                </a:lnTo>
                <a:lnTo>
                  <a:pt x="30949" y="25017"/>
                </a:lnTo>
                <a:lnTo>
                  <a:pt x="33013" y="24502"/>
                </a:lnTo>
                <a:lnTo>
                  <a:pt x="34818" y="23857"/>
                </a:lnTo>
                <a:lnTo>
                  <a:pt x="36752" y="23083"/>
                </a:lnTo>
                <a:lnTo>
                  <a:pt x="38429" y="22180"/>
                </a:lnTo>
                <a:lnTo>
                  <a:pt x="39976" y="21149"/>
                </a:lnTo>
                <a:lnTo>
                  <a:pt x="41266" y="20117"/>
                </a:lnTo>
                <a:lnTo>
                  <a:pt x="42426" y="18957"/>
                </a:lnTo>
                <a:lnTo>
                  <a:pt x="43329" y="17796"/>
                </a:lnTo>
                <a:lnTo>
                  <a:pt x="44103" y="16635"/>
                </a:lnTo>
                <a:lnTo>
                  <a:pt x="44619" y="15475"/>
                </a:lnTo>
                <a:lnTo>
                  <a:pt x="44876" y="14185"/>
                </a:lnTo>
                <a:lnTo>
                  <a:pt x="45005" y="13025"/>
                </a:lnTo>
                <a:lnTo>
                  <a:pt x="44876" y="11735"/>
                </a:lnTo>
                <a:lnTo>
                  <a:pt x="44619" y="10446"/>
                </a:lnTo>
                <a:lnTo>
                  <a:pt x="44103" y="9285"/>
                </a:lnTo>
                <a:lnTo>
                  <a:pt x="43329" y="8124"/>
                </a:lnTo>
                <a:lnTo>
                  <a:pt x="42426" y="6964"/>
                </a:lnTo>
                <a:lnTo>
                  <a:pt x="41266" y="5803"/>
                </a:lnTo>
                <a:lnTo>
                  <a:pt x="39976" y="4772"/>
                </a:lnTo>
                <a:lnTo>
                  <a:pt x="38429" y="3869"/>
                </a:lnTo>
                <a:lnTo>
                  <a:pt x="36752" y="2966"/>
                </a:lnTo>
                <a:lnTo>
                  <a:pt x="34947" y="2193"/>
                </a:lnTo>
                <a:lnTo>
                  <a:pt x="33013" y="1548"/>
                </a:lnTo>
                <a:lnTo>
                  <a:pt x="30949" y="903"/>
                </a:lnTo>
                <a:lnTo>
                  <a:pt x="28886" y="516"/>
                </a:lnTo>
                <a:lnTo>
                  <a:pt x="26823" y="258"/>
                </a:lnTo>
                <a:lnTo>
                  <a:pt x="24631" y="129"/>
                </a:lnTo>
                <a:lnTo>
                  <a:pt x="22568" y="0"/>
                </a:lnTo>
                <a:close/>
              </a:path>
            </a:pathLst>
          </a:custGeom>
          <a:solidFill>
            <a:srgbClr val="FFE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202;p17">
            <a:extLst>
              <a:ext uri="{FF2B5EF4-FFF2-40B4-BE49-F238E27FC236}">
                <a16:creationId xmlns:a16="http://schemas.microsoft.com/office/drawing/2014/main" id="{C91C7459-C9F5-EE0E-0AF8-04893DD0F01B}"/>
              </a:ext>
            </a:extLst>
          </p:cNvPr>
          <p:cNvSpPr/>
          <p:nvPr/>
        </p:nvSpPr>
        <p:spPr>
          <a:xfrm>
            <a:off x="10940402" y="5353516"/>
            <a:ext cx="177170" cy="184928"/>
          </a:xfrm>
          <a:custGeom>
            <a:avLst/>
            <a:gdLst/>
            <a:ahLst/>
            <a:cxnLst/>
            <a:rect l="l" t="t" r="r" b="b"/>
            <a:pathLst>
              <a:path w="8254" h="9157" extrusionOk="0">
                <a:moveTo>
                  <a:pt x="7995" y="1"/>
                </a:moveTo>
                <a:lnTo>
                  <a:pt x="258" y="646"/>
                </a:lnTo>
                <a:lnTo>
                  <a:pt x="0" y="5804"/>
                </a:lnTo>
                <a:lnTo>
                  <a:pt x="5803" y="9157"/>
                </a:lnTo>
                <a:lnTo>
                  <a:pt x="8253" y="7996"/>
                </a:lnTo>
                <a:lnTo>
                  <a:pt x="7995" y="1"/>
                </a:lnTo>
                <a:close/>
              </a:path>
            </a:pathLst>
          </a:custGeom>
          <a:solidFill>
            <a:srgbClr val="E26F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03;p17">
            <a:extLst>
              <a:ext uri="{FF2B5EF4-FFF2-40B4-BE49-F238E27FC236}">
                <a16:creationId xmlns:a16="http://schemas.microsoft.com/office/drawing/2014/main" id="{567AA40D-FE84-5456-5258-150BEF35EA9F}"/>
              </a:ext>
            </a:extLst>
          </p:cNvPr>
          <p:cNvSpPr/>
          <p:nvPr/>
        </p:nvSpPr>
        <p:spPr>
          <a:xfrm>
            <a:off x="10140456" y="2629474"/>
            <a:ext cx="548080" cy="429715"/>
          </a:xfrm>
          <a:custGeom>
            <a:avLst/>
            <a:gdLst/>
            <a:ahLst/>
            <a:cxnLst/>
            <a:rect l="l" t="t" r="r" b="b"/>
            <a:pathLst>
              <a:path w="25534" h="21278" extrusionOk="0">
                <a:moveTo>
                  <a:pt x="7093" y="0"/>
                </a:moveTo>
                <a:lnTo>
                  <a:pt x="6448" y="387"/>
                </a:lnTo>
                <a:lnTo>
                  <a:pt x="5674" y="774"/>
                </a:lnTo>
                <a:lnTo>
                  <a:pt x="4772" y="1548"/>
                </a:lnTo>
                <a:lnTo>
                  <a:pt x="3740" y="2450"/>
                </a:lnTo>
                <a:lnTo>
                  <a:pt x="2580" y="3869"/>
                </a:lnTo>
                <a:lnTo>
                  <a:pt x="1677" y="5545"/>
                </a:lnTo>
                <a:lnTo>
                  <a:pt x="1161" y="6448"/>
                </a:lnTo>
                <a:lnTo>
                  <a:pt x="774" y="7608"/>
                </a:lnTo>
                <a:lnTo>
                  <a:pt x="258" y="9156"/>
                </a:lnTo>
                <a:lnTo>
                  <a:pt x="0" y="10574"/>
                </a:lnTo>
                <a:lnTo>
                  <a:pt x="0" y="11864"/>
                </a:lnTo>
                <a:lnTo>
                  <a:pt x="0" y="13282"/>
                </a:lnTo>
                <a:lnTo>
                  <a:pt x="129" y="14443"/>
                </a:lnTo>
                <a:lnTo>
                  <a:pt x="387" y="15604"/>
                </a:lnTo>
                <a:lnTo>
                  <a:pt x="774" y="16635"/>
                </a:lnTo>
                <a:lnTo>
                  <a:pt x="1161" y="17538"/>
                </a:lnTo>
                <a:lnTo>
                  <a:pt x="2064" y="19085"/>
                </a:lnTo>
                <a:lnTo>
                  <a:pt x="2837" y="20246"/>
                </a:lnTo>
                <a:lnTo>
                  <a:pt x="3740" y="21149"/>
                </a:lnTo>
                <a:lnTo>
                  <a:pt x="18828" y="21278"/>
                </a:lnTo>
                <a:lnTo>
                  <a:pt x="25533" y="6835"/>
                </a:lnTo>
                <a:lnTo>
                  <a:pt x="23212" y="5416"/>
                </a:lnTo>
                <a:lnTo>
                  <a:pt x="20891" y="4127"/>
                </a:lnTo>
                <a:lnTo>
                  <a:pt x="18441" y="3095"/>
                </a:lnTo>
                <a:lnTo>
                  <a:pt x="16120" y="2192"/>
                </a:lnTo>
                <a:lnTo>
                  <a:pt x="13927" y="1419"/>
                </a:lnTo>
                <a:lnTo>
                  <a:pt x="11606" y="774"/>
                </a:lnTo>
                <a:lnTo>
                  <a:pt x="9414" y="258"/>
                </a:lnTo>
                <a:lnTo>
                  <a:pt x="709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04;p17">
            <a:extLst>
              <a:ext uri="{FF2B5EF4-FFF2-40B4-BE49-F238E27FC236}">
                <a16:creationId xmlns:a16="http://schemas.microsoft.com/office/drawing/2014/main" id="{E8910DA3-ABA9-2C39-3F57-A07B4125BB80}"/>
              </a:ext>
            </a:extLst>
          </p:cNvPr>
          <p:cNvSpPr/>
          <p:nvPr/>
        </p:nvSpPr>
        <p:spPr>
          <a:xfrm>
            <a:off x="10372962" y="3996695"/>
            <a:ext cx="1190239" cy="828189"/>
          </a:xfrm>
          <a:custGeom>
            <a:avLst/>
            <a:gdLst/>
            <a:ahLst/>
            <a:cxnLst/>
            <a:rect l="l" t="t" r="r" b="b"/>
            <a:pathLst>
              <a:path w="55451" h="41009" extrusionOk="0">
                <a:moveTo>
                  <a:pt x="10188" y="1"/>
                </a:moveTo>
                <a:lnTo>
                  <a:pt x="1" y="5933"/>
                </a:lnTo>
                <a:lnTo>
                  <a:pt x="5675" y="11607"/>
                </a:lnTo>
                <a:lnTo>
                  <a:pt x="16636" y="14702"/>
                </a:lnTo>
                <a:lnTo>
                  <a:pt x="36881" y="17539"/>
                </a:lnTo>
                <a:lnTo>
                  <a:pt x="12896" y="33529"/>
                </a:lnTo>
                <a:lnTo>
                  <a:pt x="14185" y="34947"/>
                </a:lnTo>
                <a:lnTo>
                  <a:pt x="15604" y="36237"/>
                </a:lnTo>
                <a:lnTo>
                  <a:pt x="16894" y="37398"/>
                </a:lnTo>
                <a:lnTo>
                  <a:pt x="18441" y="38429"/>
                </a:lnTo>
                <a:lnTo>
                  <a:pt x="19859" y="39332"/>
                </a:lnTo>
                <a:lnTo>
                  <a:pt x="21407" y="40106"/>
                </a:lnTo>
                <a:lnTo>
                  <a:pt x="22954" y="40621"/>
                </a:lnTo>
                <a:lnTo>
                  <a:pt x="24502" y="41008"/>
                </a:lnTo>
                <a:lnTo>
                  <a:pt x="29015" y="37784"/>
                </a:lnTo>
                <a:lnTo>
                  <a:pt x="39203" y="30305"/>
                </a:lnTo>
                <a:lnTo>
                  <a:pt x="44619" y="26179"/>
                </a:lnTo>
                <a:lnTo>
                  <a:pt x="49519" y="22181"/>
                </a:lnTo>
                <a:lnTo>
                  <a:pt x="51582" y="20505"/>
                </a:lnTo>
                <a:lnTo>
                  <a:pt x="53258" y="18957"/>
                </a:lnTo>
                <a:lnTo>
                  <a:pt x="54419" y="17797"/>
                </a:lnTo>
                <a:lnTo>
                  <a:pt x="55064" y="16894"/>
                </a:lnTo>
                <a:lnTo>
                  <a:pt x="55322" y="16120"/>
                </a:lnTo>
                <a:lnTo>
                  <a:pt x="55451" y="15346"/>
                </a:lnTo>
                <a:lnTo>
                  <a:pt x="55451" y="14702"/>
                </a:lnTo>
                <a:lnTo>
                  <a:pt x="55451" y="13928"/>
                </a:lnTo>
                <a:lnTo>
                  <a:pt x="55322" y="13154"/>
                </a:lnTo>
                <a:lnTo>
                  <a:pt x="55064" y="12380"/>
                </a:lnTo>
                <a:lnTo>
                  <a:pt x="54419" y="10833"/>
                </a:lnTo>
                <a:lnTo>
                  <a:pt x="53645" y="9543"/>
                </a:lnTo>
                <a:lnTo>
                  <a:pt x="52614" y="8383"/>
                </a:lnTo>
                <a:lnTo>
                  <a:pt x="51582" y="7351"/>
                </a:lnTo>
                <a:lnTo>
                  <a:pt x="50937" y="7093"/>
                </a:lnTo>
                <a:lnTo>
                  <a:pt x="50421" y="6835"/>
                </a:lnTo>
                <a:lnTo>
                  <a:pt x="49390" y="6449"/>
                </a:lnTo>
                <a:lnTo>
                  <a:pt x="47713" y="6191"/>
                </a:lnTo>
                <a:lnTo>
                  <a:pt x="42813" y="5159"/>
                </a:lnTo>
                <a:lnTo>
                  <a:pt x="29144" y="2967"/>
                </a:lnTo>
                <a:lnTo>
                  <a:pt x="10188" y="1"/>
                </a:lnTo>
                <a:close/>
              </a:path>
            </a:pathLst>
          </a:custGeom>
          <a:solidFill>
            <a:srgbClr val="0A2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05;p17">
            <a:extLst>
              <a:ext uri="{FF2B5EF4-FFF2-40B4-BE49-F238E27FC236}">
                <a16:creationId xmlns:a16="http://schemas.microsoft.com/office/drawing/2014/main" id="{EBF32B4C-ABB8-B032-5F14-40997B8691E9}"/>
              </a:ext>
            </a:extLst>
          </p:cNvPr>
          <p:cNvSpPr/>
          <p:nvPr/>
        </p:nvSpPr>
        <p:spPr>
          <a:xfrm>
            <a:off x="10049102" y="4077436"/>
            <a:ext cx="1179185" cy="1325578"/>
          </a:xfrm>
          <a:custGeom>
            <a:avLst/>
            <a:gdLst/>
            <a:ahLst/>
            <a:cxnLst/>
            <a:rect l="l" t="t" r="r" b="b"/>
            <a:pathLst>
              <a:path w="54936" h="65638" extrusionOk="0">
                <a:moveTo>
                  <a:pt x="20763" y="0"/>
                </a:moveTo>
                <a:lnTo>
                  <a:pt x="1" y="3611"/>
                </a:lnTo>
                <a:lnTo>
                  <a:pt x="1" y="4772"/>
                </a:lnTo>
                <a:lnTo>
                  <a:pt x="130" y="5932"/>
                </a:lnTo>
                <a:lnTo>
                  <a:pt x="259" y="7351"/>
                </a:lnTo>
                <a:lnTo>
                  <a:pt x="775" y="8898"/>
                </a:lnTo>
                <a:lnTo>
                  <a:pt x="1162" y="9672"/>
                </a:lnTo>
                <a:lnTo>
                  <a:pt x="1548" y="10446"/>
                </a:lnTo>
                <a:lnTo>
                  <a:pt x="2064" y="11091"/>
                </a:lnTo>
                <a:lnTo>
                  <a:pt x="2580" y="11735"/>
                </a:lnTo>
                <a:lnTo>
                  <a:pt x="3225" y="12251"/>
                </a:lnTo>
                <a:lnTo>
                  <a:pt x="4128" y="12767"/>
                </a:lnTo>
                <a:lnTo>
                  <a:pt x="11478" y="15862"/>
                </a:lnTo>
                <a:lnTo>
                  <a:pt x="23471" y="20762"/>
                </a:lnTo>
                <a:lnTo>
                  <a:pt x="39461" y="27210"/>
                </a:lnTo>
                <a:lnTo>
                  <a:pt x="40106" y="65122"/>
                </a:lnTo>
                <a:lnTo>
                  <a:pt x="41395" y="65380"/>
                </a:lnTo>
                <a:lnTo>
                  <a:pt x="43072" y="65509"/>
                </a:lnTo>
                <a:lnTo>
                  <a:pt x="45006" y="65638"/>
                </a:lnTo>
                <a:lnTo>
                  <a:pt x="47327" y="65638"/>
                </a:lnTo>
                <a:lnTo>
                  <a:pt x="49777" y="65251"/>
                </a:lnTo>
                <a:lnTo>
                  <a:pt x="51067" y="64993"/>
                </a:lnTo>
                <a:lnTo>
                  <a:pt x="52356" y="64606"/>
                </a:lnTo>
                <a:lnTo>
                  <a:pt x="53646" y="64091"/>
                </a:lnTo>
                <a:lnTo>
                  <a:pt x="54935" y="63446"/>
                </a:lnTo>
                <a:lnTo>
                  <a:pt x="54548" y="22309"/>
                </a:lnTo>
                <a:lnTo>
                  <a:pt x="33013" y="5932"/>
                </a:lnTo>
                <a:lnTo>
                  <a:pt x="20763" y="0"/>
                </a:lnTo>
                <a:close/>
              </a:path>
            </a:pathLst>
          </a:custGeom>
          <a:solidFill>
            <a:srgbClr val="0A2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06;p17">
            <a:extLst>
              <a:ext uri="{FF2B5EF4-FFF2-40B4-BE49-F238E27FC236}">
                <a16:creationId xmlns:a16="http://schemas.microsoft.com/office/drawing/2014/main" id="{0953A34A-87F1-0209-0A86-80D9DA3CF439}"/>
              </a:ext>
            </a:extLst>
          </p:cNvPr>
          <p:cNvSpPr/>
          <p:nvPr/>
        </p:nvSpPr>
        <p:spPr>
          <a:xfrm>
            <a:off x="9896875" y="3066985"/>
            <a:ext cx="1264979" cy="1117244"/>
          </a:xfrm>
          <a:custGeom>
            <a:avLst/>
            <a:gdLst/>
            <a:ahLst/>
            <a:cxnLst/>
            <a:rect l="l" t="t" r="r" b="b"/>
            <a:pathLst>
              <a:path w="58933" h="55322" extrusionOk="0">
                <a:moveTo>
                  <a:pt x="15862" y="0"/>
                </a:moveTo>
                <a:lnTo>
                  <a:pt x="14314" y="258"/>
                </a:lnTo>
                <a:lnTo>
                  <a:pt x="12896" y="516"/>
                </a:lnTo>
                <a:lnTo>
                  <a:pt x="11477" y="1032"/>
                </a:lnTo>
                <a:lnTo>
                  <a:pt x="10188" y="1548"/>
                </a:lnTo>
                <a:lnTo>
                  <a:pt x="9027" y="2322"/>
                </a:lnTo>
                <a:lnTo>
                  <a:pt x="7867" y="3095"/>
                </a:lnTo>
                <a:lnTo>
                  <a:pt x="6835" y="3998"/>
                </a:lnTo>
                <a:lnTo>
                  <a:pt x="5803" y="5030"/>
                </a:lnTo>
                <a:lnTo>
                  <a:pt x="4901" y="6061"/>
                </a:lnTo>
                <a:lnTo>
                  <a:pt x="3998" y="7093"/>
                </a:lnTo>
                <a:lnTo>
                  <a:pt x="2580" y="9285"/>
                </a:lnTo>
                <a:lnTo>
                  <a:pt x="1419" y="11477"/>
                </a:lnTo>
                <a:lnTo>
                  <a:pt x="645" y="13412"/>
                </a:lnTo>
                <a:lnTo>
                  <a:pt x="129" y="15088"/>
                </a:lnTo>
                <a:lnTo>
                  <a:pt x="1" y="16249"/>
                </a:lnTo>
                <a:lnTo>
                  <a:pt x="1" y="17925"/>
                </a:lnTo>
                <a:lnTo>
                  <a:pt x="516" y="22696"/>
                </a:lnTo>
                <a:lnTo>
                  <a:pt x="1419" y="28886"/>
                </a:lnTo>
                <a:lnTo>
                  <a:pt x="2580" y="35592"/>
                </a:lnTo>
                <a:lnTo>
                  <a:pt x="3740" y="42297"/>
                </a:lnTo>
                <a:lnTo>
                  <a:pt x="4901" y="48229"/>
                </a:lnTo>
                <a:lnTo>
                  <a:pt x="5932" y="52485"/>
                </a:lnTo>
                <a:lnTo>
                  <a:pt x="6448" y="54548"/>
                </a:lnTo>
                <a:lnTo>
                  <a:pt x="6577" y="54806"/>
                </a:lnTo>
                <a:lnTo>
                  <a:pt x="6835" y="54935"/>
                </a:lnTo>
                <a:lnTo>
                  <a:pt x="7609" y="55064"/>
                </a:lnTo>
                <a:lnTo>
                  <a:pt x="8640" y="55322"/>
                </a:lnTo>
                <a:lnTo>
                  <a:pt x="13154" y="55322"/>
                </a:lnTo>
                <a:lnTo>
                  <a:pt x="16893" y="54935"/>
                </a:lnTo>
                <a:lnTo>
                  <a:pt x="20891" y="54419"/>
                </a:lnTo>
                <a:lnTo>
                  <a:pt x="24760" y="53645"/>
                </a:lnTo>
                <a:lnTo>
                  <a:pt x="26565" y="53258"/>
                </a:lnTo>
                <a:lnTo>
                  <a:pt x="28112" y="52743"/>
                </a:lnTo>
                <a:lnTo>
                  <a:pt x="29402" y="52227"/>
                </a:lnTo>
                <a:lnTo>
                  <a:pt x="30563" y="51711"/>
                </a:lnTo>
                <a:lnTo>
                  <a:pt x="32368" y="50679"/>
                </a:lnTo>
                <a:lnTo>
                  <a:pt x="33657" y="49648"/>
                </a:lnTo>
                <a:lnTo>
                  <a:pt x="34689" y="48745"/>
                </a:lnTo>
                <a:lnTo>
                  <a:pt x="35463" y="47842"/>
                </a:lnTo>
                <a:lnTo>
                  <a:pt x="35979" y="47069"/>
                </a:lnTo>
                <a:lnTo>
                  <a:pt x="36237" y="46553"/>
                </a:lnTo>
                <a:lnTo>
                  <a:pt x="36494" y="46037"/>
                </a:lnTo>
                <a:lnTo>
                  <a:pt x="34302" y="26952"/>
                </a:lnTo>
                <a:lnTo>
                  <a:pt x="34302" y="26952"/>
                </a:lnTo>
                <a:lnTo>
                  <a:pt x="36752" y="28241"/>
                </a:lnTo>
                <a:lnTo>
                  <a:pt x="39460" y="29660"/>
                </a:lnTo>
                <a:lnTo>
                  <a:pt x="42684" y="31336"/>
                </a:lnTo>
                <a:lnTo>
                  <a:pt x="46295" y="33013"/>
                </a:lnTo>
                <a:lnTo>
                  <a:pt x="50164" y="34560"/>
                </a:lnTo>
                <a:lnTo>
                  <a:pt x="53774" y="35850"/>
                </a:lnTo>
                <a:lnTo>
                  <a:pt x="55451" y="36365"/>
                </a:lnTo>
                <a:lnTo>
                  <a:pt x="56998" y="36623"/>
                </a:lnTo>
                <a:lnTo>
                  <a:pt x="56998" y="36365"/>
                </a:lnTo>
                <a:lnTo>
                  <a:pt x="57127" y="35334"/>
                </a:lnTo>
                <a:lnTo>
                  <a:pt x="57901" y="31981"/>
                </a:lnTo>
                <a:lnTo>
                  <a:pt x="58932" y="27081"/>
                </a:lnTo>
                <a:lnTo>
                  <a:pt x="56740" y="26049"/>
                </a:lnTo>
                <a:lnTo>
                  <a:pt x="51195" y="23341"/>
                </a:lnTo>
                <a:lnTo>
                  <a:pt x="44747" y="20117"/>
                </a:lnTo>
                <a:lnTo>
                  <a:pt x="41911" y="18441"/>
                </a:lnTo>
                <a:lnTo>
                  <a:pt x="39589" y="17022"/>
                </a:lnTo>
                <a:lnTo>
                  <a:pt x="38558" y="16249"/>
                </a:lnTo>
                <a:lnTo>
                  <a:pt x="37784" y="15475"/>
                </a:lnTo>
                <a:lnTo>
                  <a:pt x="36881" y="14572"/>
                </a:lnTo>
                <a:lnTo>
                  <a:pt x="36108" y="13669"/>
                </a:lnTo>
                <a:lnTo>
                  <a:pt x="34818" y="11606"/>
                </a:lnTo>
                <a:lnTo>
                  <a:pt x="33657" y="9543"/>
                </a:lnTo>
                <a:lnTo>
                  <a:pt x="32884" y="7738"/>
                </a:lnTo>
                <a:lnTo>
                  <a:pt x="32239" y="6190"/>
                </a:lnTo>
                <a:lnTo>
                  <a:pt x="31723" y="4772"/>
                </a:lnTo>
                <a:lnTo>
                  <a:pt x="30563" y="3998"/>
                </a:lnTo>
                <a:lnTo>
                  <a:pt x="28886" y="2966"/>
                </a:lnTo>
                <a:lnTo>
                  <a:pt x="26694" y="2064"/>
                </a:lnTo>
                <a:lnTo>
                  <a:pt x="24244" y="1161"/>
                </a:lnTo>
                <a:lnTo>
                  <a:pt x="21536" y="387"/>
                </a:lnTo>
                <a:lnTo>
                  <a:pt x="20117" y="129"/>
                </a:lnTo>
                <a:lnTo>
                  <a:pt x="186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207;p17">
            <a:extLst>
              <a:ext uri="{FF2B5EF4-FFF2-40B4-BE49-F238E27FC236}">
                <a16:creationId xmlns:a16="http://schemas.microsoft.com/office/drawing/2014/main" id="{A699AA37-EDA4-1A56-BFE7-A078087B7C91}"/>
              </a:ext>
            </a:extLst>
          </p:cNvPr>
          <p:cNvSpPr/>
          <p:nvPr/>
        </p:nvSpPr>
        <p:spPr>
          <a:xfrm>
            <a:off x="10173662" y="2947187"/>
            <a:ext cx="202090" cy="432321"/>
          </a:xfrm>
          <a:custGeom>
            <a:avLst/>
            <a:gdLst/>
            <a:ahLst/>
            <a:cxnLst/>
            <a:rect l="l" t="t" r="r" b="b"/>
            <a:pathLst>
              <a:path w="9415" h="21407" extrusionOk="0">
                <a:moveTo>
                  <a:pt x="4256" y="0"/>
                </a:moveTo>
                <a:lnTo>
                  <a:pt x="1" y="7867"/>
                </a:lnTo>
                <a:lnTo>
                  <a:pt x="7867" y="21407"/>
                </a:lnTo>
                <a:lnTo>
                  <a:pt x="7351" y="12896"/>
                </a:lnTo>
                <a:lnTo>
                  <a:pt x="9415" y="7351"/>
                </a:lnTo>
                <a:lnTo>
                  <a:pt x="4256" y="0"/>
                </a:lnTo>
                <a:close/>
              </a:path>
            </a:pathLst>
          </a:custGeom>
          <a:solidFill>
            <a:srgbClr val="EF8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08;p17">
            <a:extLst>
              <a:ext uri="{FF2B5EF4-FFF2-40B4-BE49-F238E27FC236}">
                <a16:creationId xmlns:a16="http://schemas.microsoft.com/office/drawing/2014/main" id="{60C2BE3B-30F0-6BE4-D016-F8055850727B}"/>
              </a:ext>
            </a:extLst>
          </p:cNvPr>
          <p:cNvSpPr/>
          <p:nvPr/>
        </p:nvSpPr>
        <p:spPr>
          <a:xfrm>
            <a:off x="10810305" y="3822208"/>
            <a:ext cx="750127" cy="234407"/>
          </a:xfrm>
          <a:custGeom>
            <a:avLst/>
            <a:gdLst/>
            <a:ahLst/>
            <a:cxnLst/>
            <a:rect l="l" t="t" r="r" b="b"/>
            <a:pathLst>
              <a:path w="34947" h="11607" extrusionOk="0">
                <a:moveTo>
                  <a:pt x="13025" y="1"/>
                </a:moveTo>
                <a:lnTo>
                  <a:pt x="0" y="11607"/>
                </a:lnTo>
                <a:lnTo>
                  <a:pt x="21922" y="11607"/>
                </a:lnTo>
                <a:lnTo>
                  <a:pt x="34947" y="1"/>
                </a:lnTo>
                <a:close/>
              </a:path>
            </a:pathLst>
          </a:custGeom>
          <a:solidFill>
            <a:srgbClr val="5C6A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09;p17">
            <a:extLst>
              <a:ext uri="{FF2B5EF4-FFF2-40B4-BE49-F238E27FC236}">
                <a16:creationId xmlns:a16="http://schemas.microsoft.com/office/drawing/2014/main" id="{3999C84F-A2F8-6D03-B755-192A9579A73E}"/>
              </a:ext>
            </a:extLst>
          </p:cNvPr>
          <p:cNvSpPr/>
          <p:nvPr/>
        </p:nvSpPr>
        <p:spPr>
          <a:xfrm>
            <a:off x="10887792" y="3848260"/>
            <a:ext cx="595152" cy="184928"/>
          </a:xfrm>
          <a:custGeom>
            <a:avLst/>
            <a:gdLst/>
            <a:ahLst/>
            <a:cxnLst/>
            <a:rect l="l" t="t" r="r" b="b"/>
            <a:pathLst>
              <a:path w="27727" h="9157" extrusionOk="0">
                <a:moveTo>
                  <a:pt x="10317" y="1"/>
                </a:moveTo>
                <a:lnTo>
                  <a:pt x="1" y="9156"/>
                </a:lnTo>
                <a:lnTo>
                  <a:pt x="17410" y="9156"/>
                </a:lnTo>
                <a:lnTo>
                  <a:pt x="27726" y="1"/>
                </a:ln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10;p17">
            <a:extLst>
              <a:ext uri="{FF2B5EF4-FFF2-40B4-BE49-F238E27FC236}">
                <a16:creationId xmlns:a16="http://schemas.microsoft.com/office/drawing/2014/main" id="{009F9D65-068E-F544-11A8-8148A194DC56}"/>
              </a:ext>
            </a:extLst>
          </p:cNvPr>
          <p:cNvSpPr/>
          <p:nvPr/>
        </p:nvSpPr>
        <p:spPr>
          <a:xfrm>
            <a:off x="10157070" y="2757068"/>
            <a:ext cx="442881" cy="453162"/>
          </a:xfrm>
          <a:custGeom>
            <a:avLst/>
            <a:gdLst/>
            <a:ahLst/>
            <a:cxnLst/>
            <a:rect l="l" t="t" r="r" b="b"/>
            <a:pathLst>
              <a:path w="20633" h="22439" extrusionOk="0">
                <a:moveTo>
                  <a:pt x="8124" y="1"/>
                </a:moveTo>
                <a:lnTo>
                  <a:pt x="7995" y="259"/>
                </a:lnTo>
                <a:lnTo>
                  <a:pt x="7737" y="775"/>
                </a:lnTo>
                <a:lnTo>
                  <a:pt x="6706" y="2322"/>
                </a:lnTo>
                <a:lnTo>
                  <a:pt x="6061" y="3096"/>
                </a:lnTo>
                <a:lnTo>
                  <a:pt x="5287" y="3869"/>
                </a:lnTo>
                <a:lnTo>
                  <a:pt x="4514" y="4514"/>
                </a:lnTo>
                <a:lnTo>
                  <a:pt x="3869" y="4901"/>
                </a:lnTo>
                <a:lnTo>
                  <a:pt x="3482" y="4514"/>
                </a:lnTo>
                <a:lnTo>
                  <a:pt x="2450" y="3869"/>
                </a:lnTo>
                <a:lnTo>
                  <a:pt x="1934" y="3612"/>
                </a:lnTo>
                <a:lnTo>
                  <a:pt x="1032" y="3612"/>
                </a:lnTo>
                <a:lnTo>
                  <a:pt x="774" y="3741"/>
                </a:lnTo>
                <a:lnTo>
                  <a:pt x="516" y="3869"/>
                </a:lnTo>
                <a:lnTo>
                  <a:pt x="258" y="4256"/>
                </a:lnTo>
                <a:lnTo>
                  <a:pt x="129" y="4643"/>
                </a:lnTo>
                <a:lnTo>
                  <a:pt x="0" y="5030"/>
                </a:lnTo>
                <a:lnTo>
                  <a:pt x="129" y="5933"/>
                </a:lnTo>
                <a:lnTo>
                  <a:pt x="387" y="6835"/>
                </a:lnTo>
                <a:lnTo>
                  <a:pt x="903" y="7738"/>
                </a:lnTo>
                <a:lnTo>
                  <a:pt x="1934" y="9286"/>
                </a:lnTo>
                <a:lnTo>
                  <a:pt x="2450" y="9930"/>
                </a:lnTo>
                <a:lnTo>
                  <a:pt x="2966" y="11736"/>
                </a:lnTo>
                <a:lnTo>
                  <a:pt x="3611" y="13670"/>
                </a:lnTo>
                <a:lnTo>
                  <a:pt x="4771" y="15862"/>
                </a:lnTo>
                <a:lnTo>
                  <a:pt x="5545" y="16894"/>
                </a:lnTo>
                <a:lnTo>
                  <a:pt x="6319" y="18054"/>
                </a:lnTo>
                <a:lnTo>
                  <a:pt x="7222" y="19086"/>
                </a:lnTo>
                <a:lnTo>
                  <a:pt x="8253" y="20118"/>
                </a:lnTo>
                <a:lnTo>
                  <a:pt x="9414" y="20891"/>
                </a:lnTo>
                <a:lnTo>
                  <a:pt x="10703" y="21665"/>
                </a:lnTo>
                <a:lnTo>
                  <a:pt x="12122" y="22181"/>
                </a:lnTo>
                <a:lnTo>
                  <a:pt x="13669" y="22439"/>
                </a:lnTo>
                <a:lnTo>
                  <a:pt x="15217" y="21020"/>
                </a:lnTo>
                <a:lnTo>
                  <a:pt x="16506" y="19602"/>
                </a:lnTo>
                <a:lnTo>
                  <a:pt x="17538" y="18054"/>
                </a:lnTo>
                <a:lnTo>
                  <a:pt x="18312" y="16507"/>
                </a:lnTo>
                <a:lnTo>
                  <a:pt x="19085" y="14960"/>
                </a:lnTo>
                <a:lnTo>
                  <a:pt x="19601" y="13412"/>
                </a:lnTo>
                <a:lnTo>
                  <a:pt x="19988" y="11994"/>
                </a:lnTo>
                <a:lnTo>
                  <a:pt x="20246" y="10446"/>
                </a:lnTo>
                <a:lnTo>
                  <a:pt x="20504" y="7867"/>
                </a:lnTo>
                <a:lnTo>
                  <a:pt x="20633" y="5804"/>
                </a:lnTo>
                <a:lnTo>
                  <a:pt x="20504" y="4385"/>
                </a:lnTo>
                <a:lnTo>
                  <a:pt x="20504" y="3869"/>
                </a:lnTo>
                <a:lnTo>
                  <a:pt x="18956" y="3869"/>
                </a:lnTo>
                <a:lnTo>
                  <a:pt x="17280" y="3741"/>
                </a:lnTo>
                <a:lnTo>
                  <a:pt x="15346" y="3483"/>
                </a:lnTo>
                <a:lnTo>
                  <a:pt x="13282" y="3096"/>
                </a:lnTo>
                <a:lnTo>
                  <a:pt x="12251" y="2709"/>
                </a:lnTo>
                <a:lnTo>
                  <a:pt x="11348" y="2451"/>
                </a:lnTo>
                <a:lnTo>
                  <a:pt x="10316" y="1935"/>
                </a:lnTo>
                <a:lnTo>
                  <a:pt x="9414" y="1419"/>
                </a:lnTo>
                <a:lnTo>
                  <a:pt x="8769" y="775"/>
                </a:lnTo>
                <a:lnTo>
                  <a:pt x="8124" y="1"/>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11;p17">
            <a:extLst>
              <a:ext uri="{FF2B5EF4-FFF2-40B4-BE49-F238E27FC236}">
                <a16:creationId xmlns:a16="http://schemas.microsoft.com/office/drawing/2014/main" id="{D740410A-609C-A289-0277-2B5FCE762A41}"/>
              </a:ext>
            </a:extLst>
          </p:cNvPr>
          <p:cNvSpPr/>
          <p:nvPr/>
        </p:nvSpPr>
        <p:spPr>
          <a:xfrm>
            <a:off x="10779846" y="3822208"/>
            <a:ext cx="285116" cy="179718"/>
          </a:xfrm>
          <a:custGeom>
            <a:avLst/>
            <a:gdLst/>
            <a:ahLst/>
            <a:cxnLst/>
            <a:rect l="l" t="t" r="r" b="b"/>
            <a:pathLst>
              <a:path w="13283" h="8899" extrusionOk="0">
                <a:moveTo>
                  <a:pt x="8125" y="1"/>
                </a:moveTo>
                <a:lnTo>
                  <a:pt x="6964" y="259"/>
                </a:lnTo>
                <a:lnTo>
                  <a:pt x="3998" y="904"/>
                </a:lnTo>
                <a:lnTo>
                  <a:pt x="1" y="1806"/>
                </a:lnTo>
                <a:lnTo>
                  <a:pt x="517" y="8899"/>
                </a:lnTo>
                <a:lnTo>
                  <a:pt x="2193" y="8641"/>
                </a:lnTo>
                <a:lnTo>
                  <a:pt x="5933" y="7738"/>
                </a:lnTo>
                <a:lnTo>
                  <a:pt x="8125" y="7093"/>
                </a:lnTo>
                <a:lnTo>
                  <a:pt x="10188" y="6449"/>
                </a:lnTo>
                <a:lnTo>
                  <a:pt x="11993" y="5675"/>
                </a:lnTo>
                <a:lnTo>
                  <a:pt x="12767" y="5288"/>
                </a:lnTo>
                <a:lnTo>
                  <a:pt x="13283" y="4901"/>
                </a:lnTo>
                <a:lnTo>
                  <a:pt x="13025" y="3999"/>
                </a:lnTo>
                <a:lnTo>
                  <a:pt x="12638" y="3225"/>
                </a:lnTo>
                <a:lnTo>
                  <a:pt x="12122" y="2451"/>
                </a:lnTo>
                <a:lnTo>
                  <a:pt x="11478" y="1677"/>
                </a:lnTo>
                <a:lnTo>
                  <a:pt x="10833" y="1162"/>
                </a:lnTo>
                <a:lnTo>
                  <a:pt x="10059" y="646"/>
                </a:lnTo>
                <a:lnTo>
                  <a:pt x="9543" y="259"/>
                </a:lnTo>
                <a:lnTo>
                  <a:pt x="8899" y="1"/>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12;p17">
            <a:extLst>
              <a:ext uri="{FF2B5EF4-FFF2-40B4-BE49-F238E27FC236}">
                <a16:creationId xmlns:a16="http://schemas.microsoft.com/office/drawing/2014/main" id="{77ACFABA-F6BB-449E-00F1-623481511216}"/>
              </a:ext>
            </a:extLst>
          </p:cNvPr>
          <p:cNvSpPr/>
          <p:nvPr/>
        </p:nvSpPr>
        <p:spPr>
          <a:xfrm>
            <a:off x="10273322" y="3830024"/>
            <a:ext cx="534235" cy="343784"/>
          </a:xfrm>
          <a:custGeom>
            <a:avLst/>
            <a:gdLst/>
            <a:ahLst/>
            <a:cxnLst/>
            <a:rect l="l" t="t" r="r" b="b"/>
            <a:pathLst>
              <a:path w="24889" h="17023" extrusionOk="0">
                <a:moveTo>
                  <a:pt x="21793" y="1"/>
                </a:moveTo>
                <a:lnTo>
                  <a:pt x="20246" y="646"/>
                </a:lnTo>
                <a:lnTo>
                  <a:pt x="18570" y="1161"/>
                </a:lnTo>
                <a:lnTo>
                  <a:pt x="16506" y="1677"/>
                </a:lnTo>
                <a:lnTo>
                  <a:pt x="14056" y="2322"/>
                </a:lnTo>
                <a:lnTo>
                  <a:pt x="11477" y="2580"/>
                </a:lnTo>
                <a:lnTo>
                  <a:pt x="10059" y="2709"/>
                </a:lnTo>
                <a:lnTo>
                  <a:pt x="8769" y="2709"/>
                </a:lnTo>
                <a:lnTo>
                  <a:pt x="7480" y="2580"/>
                </a:lnTo>
                <a:lnTo>
                  <a:pt x="6190" y="2322"/>
                </a:lnTo>
                <a:lnTo>
                  <a:pt x="6061" y="2322"/>
                </a:lnTo>
                <a:lnTo>
                  <a:pt x="5932" y="2451"/>
                </a:lnTo>
                <a:lnTo>
                  <a:pt x="5545" y="2838"/>
                </a:lnTo>
                <a:lnTo>
                  <a:pt x="5029" y="3483"/>
                </a:lnTo>
                <a:lnTo>
                  <a:pt x="4643" y="4385"/>
                </a:lnTo>
                <a:lnTo>
                  <a:pt x="3611" y="6706"/>
                </a:lnTo>
                <a:lnTo>
                  <a:pt x="2579" y="9414"/>
                </a:lnTo>
                <a:lnTo>
                  <a:pt x="774" y="14573"/>
                </a:lnTo>
                <a:lnTo>
                  <a:pt x="0" y="17023"/>
                </a:lnTo>
                <a:lnTo>
                  <a:pt x="2966" y="16636"/>
                </a:lnTo>
                <a:lnTo>
                  <a:pt x="6061" y="16120"/>
                </a:lnTo>
                <a:lnTo>
                  <a:pt x="9930" y="15475"/>
                </a:lnTo>
                <a:lnTo>
                  <a:pt x="13927" y="14444"/>
                </a:lnTo>
                <a:lnTo>
                  <a:pt x="15991" y="13799"/>
                </a:lnTo>
                <a:lnTo>
                  <a:pt x="17925" y="13154"/>
                </a:lnTo>
                <a:lnTo>
                  <a:pt x="19859" y="12380"/>
                </a:lnTo>
                <a:lnTo>
                  <a:pt x="21536" y="11478"/>
                </a:lnTo>
                <a:lnTo>
                  <a:pt x="23083" y="10575"/>
                </a:lnTo>
                <a:lnTo>
                  <a:pt x="24373" y="9414"/>
                </a:lnTo>
                <a:lnTo>
                  <a:pt x="24759" y="8125"/>
                </a:lnTo>
                <a:lnTo>
                  <a:pt x="24888" y="6835"/>
                </a:lnTo>
                <a:lnTo>
                  <a:pt x="24888" y="5675"/>
                </a:lnTo>
                <a:lnTo>
                  <a:pt x="24888" y="4772"/>
                </a:lnTo>
                <a:lnTo>
                  <a:pt x="24759" y="3869"/>
                </a:lnTo>
                <a:lnTo>
                  <a:pt x="24501" y="3096"/>
                </a:lnTo>
                <a:lnTo>
                  <a:pt x="24244" y="2451"/>
                </a:lnTo>
                <a:lnTo>
                  <a:pt x="23857" y="1806"/>
                </a:lnTo>
                <a:lnTo>
                  <a:pt x="23212" y="904"/>
                </a:lnTo>
                <a:lnTo>
                  <a:pt x="22438" y="388"/>
                </a:lnTo>
                <a:lnTo>
                  <a:pt x="217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13;p17">
            <a:extLst>
              <a:ext uri="{FF2B5EF4-FFF2-40B4-BE49-F238E27FC236}">
                <a16:creationId xmlns:a16="http://schemas.microsoft.com/office/drawing/2014/main" id="{DBA8648D-B946-F2AB-84B1-ABDB5C53B4C9}"/>
              </a:ext>
            </a:extLst>
          </p:cNvPr>
          <p:cNvSpPr/>
          <p:nvPr/>
        </p:nvSpPr>
        <p:spPr>
          <a:xfrm>
            <a:off x="10887792" y="5413415"/>
            <a:ext cx="453978" cy="278675"/>
          </a:xfrm>
          <a:custGeom>
            <a:avLst/>
            <a:gdLst/>
            <a:ahLst/>
            <a:cxnLst/>
            <a:rect l="l" t="t" r="r" b="b"/>
            <a:pathLst>
              <a:path w="21150" h="13799" extrusionOk="0">
                <a:moveTo>
                  <a:pt x="1548" y="1"/>
                </a:moveTo>
                <a:lnTo>
                  <a:pt x="1291" y="388"/>
                </a:lnTo>
                <a:lnTo>
                  <a:pt x="775" y="1419"/>
                </a:lnTo>
                <a:lnTo>
                  <a:pt x="517" y="2064"/>
                </a:lnTo>
                <a:lnTo>
                  <a:pt x="259" y="2838"/>
                </a:lnTo>
                <a:lnTo>
                  <a:pt x="130" y="3740"/>
                </a:lnTo>
                <a:lnTo>
                  <a:pt x="1" y="4772"/>
                </a:lnTo>
                <a:lnTo>
                  <a:pt x="646" y="5546"/>
                </a:lnTo>
                <a:lnTo>
                  <a:pt x="1548" y="6448"/>
                </a:lnTo>
                <a:lnTo>
                  <a:pt x="2580" y="7222"/>
                </a:lnTo>
                <a:lnTo>
                  <a:pt x="3741" y="7996"/>
                </a:lnTo>
                <a:lnTo>
                  <a:pt x="6320" y="9543"/>
                </a:lnTo>
                <a:lnTo>
                  <a:pt x="9157" y="10833"/>
                </a:lnTo>
                <a:lnTo>
                  <a:pt x="11865" y="11865"/>
                </a:lnTo>
                <a:lnTo>
                  <a:pt x="14057" y="12767"/>
                </a:lnTo>
                <a:lnTo>
                  <a:pt x="16249" y="13541"/>
                </a:lnTo>
                <a:lnTo>
                  <a:pt x="16894" y="13670"/>
                </a:lnTo>
                <a:lnTo>
                  <a:pt x="17668" y="13799"/>
                </a:lnTo>
                <a:lnTo>
                  <a:pt x="19344" y="13799"/>
                </a:lnTo>
                <a:lnTo>
                  <a:pt x="20247" y="13541"/>
                </a:lnTo>
                <a:lnTo>
                  <a:pt x="20505" y="13283"/>
                </a:lnTo>
                <a:lnTo>
                  <a:pt x="20763" y="13025"/>
                </a:lnTo>
                <a:lnTo>
                  <a:pt x="21020" y="12767"/>
                </a:lnTo>
                <a:lnTo>
                  <a:pt x="21149" y="12380"/>
                </a:lnTo>
                <a:lnTo>
                  <a:pt x="21020" y="11865"/>
                </a:lnTo>
                <a:lnTo>
                  <a:pt x="20763" y="11220"/>
                </a:lnTo>
                <a:lnTo>
                  <a:pt x="20247" y="10575"/>
                </a:lnTo>
                <a:lnTo>
                  <a:pt x="19602" y="9801"/>
                </a:lnTo>
                <a:lnTo>
                  <a:pt x="18054" y="8125"/>
                </a:lnTo>
                <a:lnTo>
                  <a:pt x="16120" y="6448"/>
                </a:lnTo>
                <a:lnTo>
                  <a:pt x="12381" y="3612"/>
                </a:lnTo>
                <a:lnTo>
                  <a:pt x="10704" y="2451"/>
                </a:lnTo>
                <a:lnTo>
                  <a:pt x="10188" y="2451"/>
                </a:lnTo>
                <a:lnTo>
                  <a:pt x="9673" y="2580"/>
                </a:lnTo>
                <a:lnTo>
                  <a:pt x="9028" y="2709"/>
                </a:lnTo>
                <a:lnTo>
                  <a:pt x="8383" y="2967"/>
                </a:lnTo>
                <a:lnTo>
                  <a:pt x="7738" y="3483"/>
                </a:lnTo>
                <a:lnTo>
                  <a:pt x="7222" y="4127"/>
                </a:lnTo>
                <a:lnTo>
                  <a:pt x="6836" y="4901"/>
                </a:lnTo>
                <a:lnTo>
                  <a:pt x="6449" y="4901"/>
                </a:lnTo>
                <a:lnTo>
                  <a:pt x="6062" y="4514"/>
                </a:lnTo>
                <a:lnTo>
                  <a:pt x="5288" y="3096"/>
                </a:lnTo>
                <a:lnTo>
                  <a:pt x="4643" y="2193"/>
                </a:lnTo>
                <a:lnTo>
                  <a:pt x="3870" y="1419"/>
                </a:lnTo>
                <a:lnTo>
                  <a:pt x="2838" y="646"/>
                </a:lnTo>
                <a:lnTo>
                  <a:pt x="2322" y="259"/>
                </a:lnTo>
                <a:lnTo>
                  <a:pt x="1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14;p17">
            <a:extLst>
              <a:ext uri="{FF2B5EF4-FFF2-40B4-BE49-F238E27FC236}">
                <a16:creationId xmlns:a16="http://schemas.microsoft.com/office/drawing/2014/main" id="{05E4220A-EDDE-4259-B29B-CDAAF447BD51}"/>
              </a:ext>
            </a:extLst>
          </p:cNvPr>
          <p:cNvSpPr/>
          <p:nvPr/>
        </p:nvSpPr>
        <p:spPr>
          <a:xfrm>
            <a:off x="11114782" y="3668562"/>
            <a:ext cx="390293" cy="231802"/>
          </a:xfrm>
          <a:custGeom>
            <a:avLst/>
            <a:gdLst/>
            <a:ahLst/>
            <a:cxnLst/>
            <a:rect l="l" t="t" r="r" b="b"/>
            <a:pathLst>
              <a:path w="18183" h="11478" extrusionOk="0">
                <a:moveTo>
                  <a:pt x="1032" y="1"/>
                </a:moveTo>
                <a:lnTo>
                  <a:pt x="0" y="5159"/>
                </a:lnTo>
                <a:lnTo>
                  <a:pt x="2708" y="5804"/>
                </a:lnTo>
                <a:lnTo>
                  <a:pt x="3998" y="6577"/>
                </a:lnTo>
                <a:lnTo>
                  <a:pt x="5416" y="7093"/>
                </a:lnTo>
                <a:lnTo>
                  <a:pt x="6190" y="7351"/>
                </a:lnTo>
                <a:lnTo>
                  <a:pt x="6964" y="7609"/>
                </a:lnTo>
                <a:lnTo>
                  <a:pt x="7222" y="8383"/>
                </a:lnTo>
                <a:lnTo>
                  <a:pt x="7737" y="9672"/>
                </a:lnTo>
                <a:lnTo>
                  <a:pt x="8640" y="11478"/>
                </a:lnTo>
                <a:lnTo>
                  <a:pt x="10703" y="11091"/>
                </a:lnTo>
                <a:lnTo>
                  <a:pt x="10445" y="7738"/>
                </a:lnTo>
                <a:lnTo>
                  <a:pt x="18183" y="7480"/>
                </a:lnTo>
                <a:lnTo>
                  <a:pt x="15217" y="5417"/>
                </a:lnTo>
                <a:lnTo>
                  <a:pt x="12767" y="3998"/>
                </a:lnTo>
                <a:lnTo>
                  <a:pt x="11864" y="3482"/>
                </a:lnTo>
                <a:lnTo>
                  <a:pt x="11090" y="3225"/>
                </a:lnTo>
                <a:lnTo>
                  <a:pt x="7479" y="2322"/>
                </a:lnTo>
                <a:lnTo>
                  <a:pt x="4256" y="1290"/>
                </a:lnTo>
                <a:lnTo>
                  <a:pt x="1032" y="1"/>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15;p17">
            <a:extLst>
              <a:ext uri="{FF2B5EF4-FFF2-40B4-BE49-F238E27FC236}">
                <a16:creationId xmlns:a16="http://schemas.microsoft.com/office/drawing/2014/main" id="{6DD250ED-51D4-F5DF-016A-B8048D0A4ED9}"/>
              </a:ext>
            </a:extLst>
          </p:cNvPr>
          <p:cNvSpPr/>
          <p:nvPr/>
        </p:nvSpPr>
        <p:spPr>
          <a:xfrm>
            <a:off x="10674669" y="4710276"/>
            <a:ext cx="174401" cy="127614"/>
          </a:xfrm>
          <a:custGeom>
            <a:avLst/>
            <a:gdLst/>
            <a:ahLst/>
            <a:cxnLst/>
            <a:rect l="l" t="t" r="r" b="b"/>
            <a:pathLst>
              <a:path w="8125" h="6319" extrusionOk="0">
                <a:moveTo>
                  <a:pt x="3224" y="0"/>
                </a:moveTo>
                <a:lnTo>
                  <a:pt x="1" y="2579"/>
                </a:lnTo>
                <a:lnTo>
                  <a:pt x="5159" y="6319"/>
                </a:lnTo>
                <a:lnTo>
                  <a:pt x="6319" y="5416"/>
                </a:lnTo>
                <a:lnTo>
                  <a:pt x="7351" y="4514"/>
                </a:lnTo>
                <a:lnTo>
                  <a:pt x="8125" y="3740"/>
                </a:lnTo>
                <a:lnTo>
                  <a:pt x="7996" y="3095"/>
                </a:lnTo>
                <a:lnTo>
                  <a:pt x="7738" y="2579"/>
                </a:lnTo>
                <a:lnTo>
                  <a:pt x="7093" y="1677"/>
                </a:lnTo>
                <a:lnTo>
                  <a:pt x="6190" y="903"/>
                </a:lnTo>
                <a:lnTo>
                  <a:pt x="5417" y="516"/>
                </a:lnTo>
                <a:lnTo>
                  <a:pt x="4514" y="258"/>
                </a:lnTo>
                <a:lnTo>
                  <a:pt x="3869" y="0"/>
                </a:lnTo>
                <a:close/>
              </a:path>
            </a:pathLst>
          </a:custGeom>
          <a:solidFill>
            <a:srgbClr val="E26F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16;p17">
            <a:extLst>
              <a:ext uri="{FF2B5EF4-FFF2-40B4-BE49-F238E27FC236}">
                <a16:creationId xmlns:a16="http://schemas.microsoft.com/office/drawing/2014/main" id="{538682C5-739A-FCD2-02DF-B25DA6A0FB27}"/>
              </a:ext>
            </a:extLst>
          </p:cNvPr>
          <p:cNvSpPr/>
          <p:nvPr/>
        </p:nvSpPr>
        <p:spPr>
          <a:xfrm>
            <a:off x="10898868" y="4595688"/>
            <a:ext cx="323881" cy="471378"/>
          </a:xfrm>
          <a:custGeom>
            <a:avLst/>
            <a:gdLst/>
            <a:ahLst/>
            <a:cxnLst/>
            <a:rect l="l" t="t" r="r" b="b"/>
            <a:pathLst>
              <a:path w="15089" h="23341" extrusionOk="0">
                <a:moveTo>
                  <a:pt x="14959" y="0"/>
                </a:moveTo>
                <a:lnTo>
                  <a:pt x="1" y="10832"/>
                </a:lnTo>
                <a:lnTo>
                  <a:pt x="259" y="23341"/>
                </a:lnTo>
                <a:lnTo>
                  <a:pt x="15088" y="12767"/>
                </a:lnTo>
                <a:lnTo>
                  <a:pt x="14959" y="0"/>
                </a:lnTo>
                <a:close/>
              </a:path>
            </a:pathLst>
          </a:custGeom>
          <a:solidFill>
            <a:srgbClr val="061A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17;p17">
            <a:extLst>
              <a:ext uri="{FF2B5EF4-FFF2-40B4-BE49-F238E27FC236}">
                <a16:creationId xmlns:a16="http://schemas.microsoft.com/office/drawing/2014/main" id="{EFC6BA34-BBBA-B3AE-853E-71D79D9B0803}"/>
              </a:ext>
            </a:extLst>
          </p:cNvPr>
          <p:cNvSpPr/>
          <p:nvPr/>
        </p:nvSpPr>
        <p:spPr>
          <a:xfrm>
            <a:off x="10602698" y="4108678"/>
            <a:ext cx="312805" cy="208375"/>
          </a:xfrm>
          <a:custGeom>
            <a:avLst/>
            <a:gdLst/>
            <a:ahLst/>
            <a:cxnLst/>
            <a:rect l="l" t="t" r="r" b="b"/>
            <a:pathLst>
              <a:path w="14573" h="10318" extrusionOk="0">
                <a:moveTo>
                  <a:pt x="4514" y="1"/>
                </a:moveTo>
                <a:lnTo>
                  <a:pt x="1" y="4643"/>
                </a:lnTo>
                <a:lnTo>
                  <a:pt x="14573" y="10317"/>
                </a:lnTo>
                <a:lnTo>
                  <a:pt x="3354" y="3483"/>
                </a:lnTo>
                <a:lnTo>
                  <a:pt x="4514" y="1"/>
                </a:lnTo>
                <a:close/>
              </a:path>
            </a:pathLst>
          </a:custGeom>
          <a:solidFill>
            <a:srgbClr val="061A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18;p17">
            <a:extLst>
              <a:ext uri="{FF2B5EF4-FFF2-40B4-BE49-F238E27FC236}">
                <a16:creationId xmlns:a16="http://schemas.microsoft.com/office/drawing/2014/main" id="{A3DB1A40-1EE1-DFC8-74F1-CC2663172C77}"/>
              </a:ext>
            </a:extLst>
          </p:cNvPr>
          <p:cNvSpPr/>
          <p:nvPr/>
        </p:nvSpPr>
        <p:spPr>
          <a:xfrm>
            <a:off x="10508597" y="4710276"/>
            <a:ext cx="451188" cy="283885"/>
          </a:xfrm>
          <a:custGeom>
            <a:avLst/>
            <a:gdLst/>
            <a:ahLst/>
            <a:cxnLst/>
            <a:rect l="l" t="t" r="r" b="b"/>
            <a:pathLst>
              <a:path w="21020" h="14057" extrusionOk="0">
                <a:moveTo>
                  <a:pt x="2966" y="0"/>
                </a:moveTo>
                <a:lnTo>
                  <a:pt x="2579" y="387"/>
                </a:lnTo>
                <a:lnTo>
                  <a:pt x="1419" y="1419"/>
                </a:lnTo>
                <a:lnTo>
                  <a:pt x="903" y="2192"/>
                </a:lnTo>
                <a:lnTo>
                  <a:pt x="387" y="3095"/>
                </a:lnTo>
                <a:lnTo>
                  <a:pt x="129" y="3998"/>
                </a:lnTo>
                <a:lnTo>
                  <a:pt x="0" y="5029"/>
                </a:lnTo>
                <a:lnTo>
                  <a:pt x="645" y="5803"/>
                </a:lnTo>
                <a:lnTo>
                  <a:pt x="1419" y="6706"/>
                </a:lnTo>
                <a:lnTo>
                  <a:pt x="2450" y="7480"/>
                </a:lnTo>
                <a:lnTo>
                  <a:pt x="3611" y="8253"/>
                </a:lnTo>
                <a:lnTo>
                  <a:pt x="6319" y="9801"/>
                </a:lnTo>
                <a:lnTo>
                  <a:pt x="9156" y="11090"/>
                </a:lnTo>
                <a:lnTo>
                  <a:pt x="11735" y="12122"/>
                </a:lnTo>
                <a:lnTo>
                  <a:pt x="14056" y="13025"/>
                </a:lnTo>
                <a:lnTo>
                  <a:pt x="16120" y="13798"/>
                </a:lnTo>
                <a:lnTo>
                  <a:pt x="16893" y="13927"/>
                </a:lnTo>
                <a:lnTo>
                  <a:pt x="17667" y="14056"/>
                </a:lnTo>
                <a:lnTo>
                  <a:pt x="19343" y="14056"/>
                </a:lnTo>
                <a:lnTo>
                  <a:pt x="20117" y="13798"/>
                </a:lnTo>
                <a:lnTo>
                  <a:pt x="20504" y="13540"/>
                </a:lnTo>
                <a:lnTo>
                  <a:pt x="20762" y="13283"/>
                </a:lnTo>
                <a:lnTo>
                  <a:pt x="20891" y="13025"/>
                </a:lnTo>
                <a:lnTo>
                  <a:pt x="21020" y="12638"/>
                </a:lnTo>
                <a:lnTo>
                  <a:pt x="21020" y="12122"/>
                </a:lnTo>
                <a:lnTo>
                  <a:pt x="20633" y="11348"/>
                </a:lnTo>
                <a:lnTo>
                  <a:pt x="20117" y="10574"/>
                </a:lnTo>
                <a:lnTo>
                  <a:pt x="19343" y="9672"/>
                </a:lnTo>
                <a:lnTo>
                  <a:pt x="17151" y="7737"/>
                </a:lnTo>
                <a:lnTo>
                  <a:pt x="14572" y="5545"/>
                </a:lnTo>
                <a:lnTo>
                  <a:pt x="11606" y="3482"/>
                </a:lnTo>
                <a:lnTo>
                  <a:pt x="10059" y="2579"/>
                </a:lnTo>
                <a:lnTo>
                  <a:pt x="8511" y="1806"/>
                </a:lnTo>
                <a:lnTo>
                  <a:pt x="7093" y="1032"/>
                </a:lnTo>
                <a:lnTo>
                  <a:pt x="5674" y="516"/>
                </a:lnTo>
                <a:lnTo>
                  <a:pt x="4256" y="129"/>
                </a:lnTo>
                <a:lnTo>
                  <a:pt x="29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19;p17">
            <a:extLst>
              <a:ext uri="{FF2B5EF4-FFF2-40B4-BE49-F238E27FC236}">
                <a16:creationId xmlns:a16="http://schemas.microsoft.com/office/drawing/2014/main" id="{98B8CFB2-23B5-FD16-3DF1-CEBDE47066DD}"/>
              </a:ext>
            </a:extLst>
          </p:cNvPr>
          <p:cNvSpPr/>
          <p:nvPr/>
        </p:nvSpPr>
        <p:spPr>
          <a:xfrm>
            <a:off x="10572261" y="3316983"/>
            <a:ext cx="171632" cy="354205"/>
          </a:xfrm>
          <a:custGeom>
            <a:avLst/>
            <a:gdLst/>
            <a:ahLst/>
            <a:cxnLst/>
            <a:rect l="l" t="t" r="r" b="b"/>
            <a:pathLst>
              <a:path w="7996" h="17539" extrusionOk="0">
                <a:moveTo>
                  <a:pt x="0" y="1"/>
                </a:moveTo>
                <a:lnTo>
                  <a:pt x="1419" y="6964"/>
                </a:lnTo>
                <a:lnTo>
                  <a:pt x="2321" y="12123"/>
                </a:lnTo>
                <a:lnTo>
                  <a:pt x="2837" y="14573"/>
                </a:lnTo>
                <a:lnTo>
                  <a:pt x="7995" y="17539"/>
                </a:lnTo>
                <a:lnTo>
                  <a:pt x="3998" y="9028"/>
                </a:lnTo>
                <a:lnTo>
                  <a:pt x="1290" y="2967"/>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20;p17">
            <a:extLst>
              <a:ext uri="{FF2B5EF4-FFF2-40B4-BE49-F238E27FC236}">
                <a16:creationId xmlns:a16="http://schemas.microsoft.com/office/drawing/2014/main" id="{1E9415A8-5569-8B86-69A8-AA533B3AB0BD}"/>
              </a:ext>
            </a:extLst>
          </p:cNvPr>
          <p:cNvSpPr/>
          <p:nvPr/>
        </p:nvSpPr>
        <p:spPr>
          <a:xfrm>
            <a:off x="10151532" y="3561790"/>
            <a:ext cx="429058" cy="367231"/>
          </a:xfrm>
          <a:custGeom>
            <a:avLst/>
            <a:gdLst/>
            <a:ahLst/>
            <a:cxnLst/>
            <a:rect l="l" t="t" r="r" b="b"/>
            <a:pathLst>
              <a:path w="19989" h="18184" extrusionOk="0">
                <a:moveTo>
                  <a:pt x="0" y="1"/>
                </a:moveTo>
                <a:lnTo>
                  <a:pt x="4643" y="18183"/>
                </a:lnTo>
                <a:lnTo>
                  <a:pt x="19988" y="16636"/>
                </a:lnTo>
                <a:lnTo>
                  <a:pt x="6706" y="1573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21;p17">
            <a:extLst>
              <a:ext uri="{FF2B5EF4-FFF2-40B4-BE49-F238E27FC236}">
                <a16:creationId xmlns:a16="http://schemas.microsoft.com/office/drawing/2014/main" id="{CD5E7CE2-37E1-3A1E-B8C6-F9EB6CC11E1C}"/>
              </a:ext>
            </a:extLst>
          </p:cNvPr>
          <p:cNvSpPr/>
          <p:nvPr/>
        </p:nvSpPr>
        <p:spPr>
          <a:xfrm>
            <a:off x="10544572" y="2647691"/>
            <a:ext cx="19404" cy="15651"/>
          </a:xfrm>
          <a:custGeom>
            <a:avLst/>
            <a:gdLst/>
            <a:ahLst/>
            <a:cxnLst/>
            <a:rect l="l" t="t" r="r" b="b"/>
            <a:pathLst>
              <a:path w="904" h="775" extrusionOk="0">
                <a:moveTo>
                  <a:pt x="517" y="1"/>
                </a:moveTo>
                <a:lnTo>
                  <a:pt x="130" y="259"/>
                </a:lnTo>
                <a:lnTo>
                  <a:pt x="1" y="388"/>
                </a:lnTo>
                <a:lnTo>
                  <a:pt x="1" y="646"/>
                </a:lnTo>
                <a:lnTo>
                  <a:pt x="259" y="775"/>
                </a:lnTo>
                <a:lnTo>
                  <a:pt x="388" y="775"/>
                </a:lnTo>
                <a:lnTo>
                  <a:pt x="774" y="517"/>
                </a:lnTo>
                <a:lnTo>
                  <a:pt x="903" y="259"/>
                </a:lnTo>
                <a:lnTo>
                  <a:pt x="903" y="130"/>
                </a:lnTo>
                <a:lnTo>
                  <a:pt x="774"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22;p17">
            <a:extLst>
              <a:ext uri="{FF2B5EF4-FFF2-40B4-BE49-F238E27FC236}">
                <a16:creationId xmlns:a16="http://schemas.microsoft.com/office/drawing/2014/main" id="{6BBD9C5D-13A8-12E1-5EAE-CC69E09FE791}"/>
              </a:ext>
            </a:extLst>
          </p:cNvPr>
          <p:cNvSpPr/>
          <p:nvPr/>
        </p:nvSpPr>
        <p:spPr>
          <a:xfrm>
            <a:off x="10572261" y="2522702"/>
            <a:ext cx="218682" cy="125009"/>
          </a:xfrm>
          <a:custGeom>
            <a:avLst/>
            <a:gdLst/>
            <a:ahLst/>
            <a:cxnLst/>
            <a:rect l="l" t="t" r="r" b="b"/>
            <a:pathLst>
              <a:path w="10188" h="6190" extrusionOk="0">
                <a:moveTo>
                  <a:pt x="9801" y="0"/>
                </a:moveTo>
                <a:lnTo>
                  <a:pt x="8898" y="516"/>
                </a:lnTo>
                <a:lnTo>
                  <a:pt x="8769" y="645"/>
                </a:lnTo>
                <a:lnTo>
                  <a:pt x="8898" y="903"/>
                </a:lnTo>
                <a:lnTo>
                  <a:pt x="9027" y="1032"/>
                </a:lnTo>
                <a:lnTo>
                  <a:pt x="9156" y="1032"/>
                </a:lnTo>
                <a:lnTo>
                  <a:pt x="10059" y="516"/>
                </a:lnTo>
                <a:lnTo>
                  <a:pt x="10188" y="258"/>
                </a:lnTo>
                <a:lnTo>
                  <a:pt x="10188" y="129"/>
                </a:lnTo>
                <a:lnTo>
                  <a:pt x="10059" y="0"/>
                </a:lnTo>
                <a:close/>
                <a:moveTo>
                  <a:pt x="7995" y="1032"/>
                </a:moveTo>
                <a:lnTo>
                  <a:pt x="7222" y="1547"/>
                </a:lnTo>
                <a:lnTo>
                  <a:pt x="7093" y="1676"/>
                </a:lnTo>
                <a:lnTo>
                  <a:pt x="7093" y="1934"/>
                </a:lnTo>
                <a:lnTo>
                  <a:pt x="7351" y="2063"/>
                </a:lnTo>
                <a:lnTo>
                  <a:pt x="7480" y="2063"/>
                </a:lnTo>
                <a:lnTo>
                  <a:pt x="8253" y="1547"/>
                </a:lnTo>
                <a:lnTo>
                  <a:pt x="8382" y="1290"/>
                </a:lnTo>
                <a:lnTo>
                  <a:pt x="8382" y="1161"/>
                </a:lnTo>
                <a:lnTo>
                  <a:pt x="8253" y="1032"/>
                </a:lnTo>
                <a:close/>
                <a:moveTo>
                  <a:pt x="6319" y="2063"/>
                </a:moveTo>
                <a:lnTo>
                  <a:pt x="5416" y="2579"/>
                </a:lnTo>
                <a:lnTo>
                  <a:pt x="5287" y="2708"/>
                </a:lnTo>
                <a:lnTo>
                  <a:pt x="5287" y="2966"/>
                </a:lnTo>
                <a:lnTo>
                  <a:pt x="5545" y="3095"/>
                </a:lnTo>
                <a:lnTo>
                  <a:pt x="5674" y="3095"/>
                </a:lnTo>
                <a:lnTo>
                  <a:pt x="6577" y="2579"/>
                </a:lnTo>
                <a:lnTo>
                  <a:pt x="6706" y="2321"/>
                </a:lnTo>
                <a:lnTo>
                  <a:pt x="6706" y="2192"/>
                </a:lnTo>
                <a:lnTo>
                  <a:pt x="6448" y="2063"/>
                </a:lnTo>
                <a:close/>
                <a:moveTo>
                  <a:pt x="4514" y="3095"/>
                </a:moveTo>
                <a:lnTo>
                  <a:pt x="3611" y="3611"/>
                </a:lnTo>
                <a:lnTo>
                  <a:pt x="3482" y="3740"/>
                </a:lnTo>
                <a:lnTo>
                  <a:pt x="3611" y="3998"/>
                </a:lnTo>
                <a:lnTo>
                  <a:pt x="3740" y="4127"/>
                </a:lnTo>
                <a:lnTo>
                  <a:pt x="3869" y="4127"/>
                </a:lnTo>
                <a:lnTo>
                  <a:pt x="4772" y="3611"/>
                </a:lnTo>
                <a:lnTo>
                  <a:pt x="4900" y="3353"/>
                </a:lnTo>
                <a:lnTo>
                  <a:pt x="4900" y="3224"/>
                </a:lnTo>
                <a:lnTo>
                  <a:pt x="4772" y="3095"/>
                </a:lnTo>
                <a:close/>
                <a:moveTo>
                  <a:pt x="2708" y="4127"/>
                </a:moveTo>
                <a:lnTo>
                  <a:pt x="1935" y="4642"/>
                </a:lnTo>
                <a:lnTo>
                  <a:pt x="1806" y="4771"/>
                </a:lnTo>
                <a:lnTo>
                  <a:pt x="1806" y="5029"/>
                </a:lnTo>
                <a:lnTo>
                  <a:pt x="2064" y="5158"/>
                </a:lnTo>
                <a:lnTo>
                  <a:pt x="2192" y="5158"/>
                </a:lnTo>
                <a:lnTo>
                  <a:pt x="2966" y="4642"/>
                </a:lnTo>
                <a:lnTo>
                  <a:pt x="3095" y="4384"/>
                </a:lnTo>
                <a:lnTo>
                  <a:pt x="3095" y="4255"/>
                </a:lnTo>
                <a:lnTo>
                  <a:pt x="2966" y="4127"/>
                </a:lnTo>
                <a:close/>
                <a:moveTo>
                  <a:pt x="1032" y="5158"/>
                </a:moveTo>
                <a:lnTo>
                  <a:pt x="129" y="5674"/>
                </a:lnTo>
                <a:lnTo>
                  <a:pt x="0" y="5803"/>
                </a:lnTo>
                <a:lnTo>
                  <a:pt x="0" y="6061"/>
                </a:lnTo>
                <a:lnTo>
                  <a:pt x="258" y="6190"/>
                </a:lnTo>
                <a:lnTo>
                  <a:pt x="387" y="6190"/>
                </a:lnTo>
                <a:lnTo>
                  <a:pt x="1290" y="5674"/>
                </a:lnTo>
                <a:lnTo>
                  <a:pt x="1419" y="5416"/>
                </a:lnTo>
                <a:lnTo>
                  <a:pt x="1419" y="5287"/>
                </a:lnTo>
                <a:lnTo>
                  <a:pt x="1161" y="5158"/>
                </a:lnTo>
                <a:close/>
              </a:path>
            </a:pathLst>
          </a:custGeom>
          <a:solidFill>
            <a:srgbClr val="FF9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23;p17">
            <a:extLst>
              <a:ext uri="{FF2B5EF4-FFF2-40B4-BE49-F238E27FC236}">
                <a16:creationId xmlns:a16="http://schemas.microsoft.com/office/drawing/2014/main" id="{4118A16B-2595-D9B6-6410-6B81E33828F3}"/>
              </a:ext>
            </a:extLst>
          </p:cNvPr>
          <p:cNvSpPr/>
          <p:nvPr/>
        </p:nvSpPr>
        <p:spPr>
          <a:xfrm>
            <a:off x="10799229" y="2507071"/>
            <a:ext cx="30458" cy="15651"/>
          </a:xfrm>
          <a:custGeom>
            <a:avLst/>
            <a:gdLst/>
            <a:ahLst/>
            <a:cxnLst/>
            <a:rect l="l" t="t" r="r" b="b"/>
            <a:pathLst>
              <a:path w="1419" h="775" extrusionOk="0">
                <a:moveTo>
                  <a:pt x="516" y="0"/>
                </a:moveTo>
                <a:lnTo>
                  <a:pt x="129" y="258"/>
                </a:lnTo>
                <a:lnTo>
                  <a:pt x="0" y="387"/>
                </a:lnTo>
                <a:lnTo>
                  <a:pt x="0" y="645"/>
                </a:lnTo>
                <a:lnTo>
                  <a:pt x="258" y="774"/>
                </a:lnTo>
                <a:lnTo>
                  <a:pt x="387" y="774"/>
                </a:lnTo>
                <a:lnTo>
                  <a:pt x="645" y="516"/>
                </a:lnTo>
                <a:lnTo>
                  <a:pt x="1032" y="774"/>
                </a:lnTo>
                <a:lnTo>
                  <a:pt x="1290" y="774"/>
                </a:lnTo>
                <a:lnTo>
                  <a:pt x="1419" y="645"/>
                </a:lnTo>
                <a:lnTo>
                  <a:pt x="1419" y="387"/>
                </a:lnTo>
                <a:lnTo>
                  <a:pt x="1290" y="258"/>
                </a:lnTo>
                <a:lnTo>
                  <a:pt x="774" y="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24;p17">
            <a:extLst>
              <a:ext uri="{FF2B5EF4-FFF2-40B4-BE49-F238E27FC236}">
                <a16:creationId xmlns:a16="http://schemas.microsoft.com/office/drawing/2014/main" id="{91AEACF5-8D5F-2966-1566-8401F4FDAE5F}"/>
              </a:ext>
            </a:extLst>
          </p:cNvPr>
          <p:cNvSpPr/>
          <p:nvPr/>
        </p:nvSpPr>
        <p:spPr>
          <a:xfrm>
            <a:off x="10837973" y="2522702"/>
            <a:ext cx="977116" cy="492220"/>
          </a:xfrm>
          <a:custGeom>
            <a:avLst/>
            <a:gdLst/>
            <a:ahLst/>
            <a:cxnLst/>
            <a:rect l="l" t="t" r="r" b="b"/>
            <a:pathLst>
              <a:path w="45522" h="24373" extrusionOk="0">
                <a:moveTo>
                  <a:pt x="259" y="0"/>
                </a:moveTo>
                <a:lnTo>
                  <a:pt x="1" y="129"/>
                </a:lnTo>
                <a:lnTo>
                  <a:pt x="1" y="258"/>
                </a:lnTo>
                <a:lnTo>
                  <a:pt x="130" y="387"/>
                </a:lnTo>
                <a:lnTo>
                  <a:pt x="1032" y="903"/>
                </a:lnTo>
                <a:lnTo>
                  <a:pt x="1161" y="903"/>
                </a:lnTo>
                <a:lnTo>
                  <a:pt x="1419" y="774"/>
                </a:lnTo>
                <a:lnTo>
                  <a:pt x="1419" y="645"/>
                </a:lnTo>
                <a:lnTo>
                  <a:pt x="1290" y="516"/>
                </a:lnTo>
                <a:lnTo>
                  <a:pt x="388" y="0"/>
                </a:lnTo>
                <a:close/>
                <a:moveTo>
                  <a:pt x="2064" y="903"/>
                </a:moveTo>
                <a:lnTo>
                  <a:pt x="1935" y="1032"/>
                </a:lnTo>
                <a:lnTo>
                  <a:pt x="1806" y="1290"/>
                </a:lnTo>
                <a:lnTo>
                  <a:pt x="1935" y="1419"/>
                </a:lnTo>
                <a:lnTo>
                  <a:pt x="2838" y="1934"/>
                </a:lnTo>
                <a:lnTo>
                  <a:pt x="2967" y="1934"/>
                </a:lnTo>
                <a:lnTo>
                  <a:pt x="3225" y="1805"/>
                </a:lnTo>
                <a:lnTo>
                  <a:pt x="3225" y="1547"/>
                </a:lnTo>
                <a:lnTo>
                  <a:pt x="3096" y="1419"/>
                </a:lnTo>
                <a:lnTo>
                  <a:pt x="2193" y="903"/>
                </a:lnTo>
                <a:close/>
                <a:moveTo>
                  <a:pt x="3869" y="1934"/>
                </a:moveTo>
                <a:lnTo>
                  <a:pt x="3740" y="2063"/>
                </a:lnTo>
                <a:lnTo>
                  <a:pt x="3740" y="2192"/>
                </a:lnTo>
                <a:lnTo>
                  <a:pt x="3869" y="2450"/>
                </a:lnTo>
                <a:lnTo>
                  <a:pt x="4772" y="2837"/>
                </a:lnTo>
                <a:lnTo>
                  <a:pt x="4901" y="2966"/>
                </a:lnTo>
                <a:lnTo>
                  <a:pt x="5030" y="2708"/>
                </a:lnTo>
                <a:lnTo>
                  <a:pt x="5159" y="2579"/>
                </a:lnTo>
                <a:lnTo>
                  <a:pt x="5030" y="2450"/>
                </a:lnTo>
                <a:lnTo>
                  <a:pt x="3998" y="1934"/>
                </a:lnTo>
                <a:close/>
                <a:moveTo>
                  <a:pt x="5675" y="2837"/>
                </a:moveTo>
                <a:lnTo>
                  <a:pt x="5546" y="2966"/>
                </a:lnTo>
                <a:lnTo>
                  <a:pt x="5546" y="3224"/>
                </a:lnTo>
                <a:lnTo>
                  <a:pt x="5675" y="3353"/>
                </a:lnTo>
                <a:lnTo>
                  <a:pt x="6577" y="3869"/>
                </a:lnTo>
                <a:lnTo>
                  <a:pt x="6706" y="3869"/>
                </a:lnTo>
                <a:lnTo>
                  <a:pt x="6964" y="3740"/>
                </a:lnTo>
                <a:lnTo>
                  <a:pt x="6964" y="3611"/>
                </a:lnTo>
                <a:lnTo>
                  <a:pt x="6835" y="3353"/>
                </a:lnTo>
                <a:lnTo>
                  <a:pt x="5933" y="2966"/>
                </a:lnTo>
                <a:lnTo>
                  <a:pt x="5675" y="2837"/>
                </a:lnTo>
                <a:close/>
                <a:moveTo>
                  <a:pt x="7480" y="3869"/>
                </a:moveTo>
                <a:lnTo>
                  <a:pt x="7351" y="3998"/>
                </a:lnTo>
                <a:lnTo>
                  <a:pt x="7351" y="4255"/>
                </a:lnTo>
                <a:lnTo>
                  <a:pt x="7480" y="4384"/>
                </a:lnTo>
                <a:lnTo>
                  <a:pt x="8383" y="4771"/>
                </a:lnTo>
                <a:lnTo>
                  <a:pt x="8512" y="4900"/>
                </a:lnTo>
                <a:lnTo>
                  <a:pt x="8770" y="4771"/>
                </a:lnTo>
                <a:lnTo>
                  <a:pt x="8770" y="4513"/>
                </a:lnTo>
                <a:lnTo>
                  <a:pt x="8641" y="4384"/>
                </a:lnTo>
                <a:lnTo>
                  <a:pt x="7738" y="3869"/>
                </a:lnTo>
                <a:close/>
                <a:moveTo>
                  <a:pt x="9414" y="4900"/>
                </a:moveTo>
                <a:lnTo>
                  <a:pt x="9157" y="5029"/>
                </a:lnTo>
                <a:lnTo>
                  <a:pt x="9157" y="5158"/>
                </a:lnTo>
                <a:lnTo>
                  <a:pt x="9285" y="5287"/>
                </a:lnTo>
                <a:lnTo>
                  <a:pt x="10188" y="5803"/>
                </a:lnTo>
                <a:lnTo>
                  <a:pt x="10317" y="5803"/>
                </a:lnTo>
                <a:lnTo>
                  <a:pt x="10575" y="5674"/>
                </a:lnTo>
                <a:lnTo>
                  <a:pt x="10575" y="5545"/>
                </a:lnTo>
                <a:lnTo>
                  <a:pt x="10446" y="5416"/>
                </a:lnTo>
                <a:lnTo>
                  <a:pt x="9543" y="4900"/>
                </a:lnTo>
                <a:close/>
                <a:moveTo>
                  <a:pt x="11220" y="5803"/>
                </a:moveTo>
                <a:lnTo>
                  <a:pt x="11091" y="5932"/>
                </a:lnTo>
                <a:lnTo>
                  <a:pt x="11091" y="6190"/>
                </a:lnTo>
                <a:lnTo>
                  <a:pt x="11091" y="6319"/>
                </a:lnTo>
                <a:lnTo>
                  <a:pt x="12122" y="6835"/>
                </a:lnTo>
                <a:lnTo>
                  <a:pt x="12251" y="6835"/>
                </a:lnTo>
                <a:lnTo>
                  <a:pt x="12380" y="6706"/>
                </a:lnTo>
                <a:lnTo>
                  <a:pt x="12380" y="6448"/>
                </a:lnTo>
                <a:lnTo>
                  <a:pt x="12251" y="6319"/>
                </a:lnTo>
                <a:lnTo>
                  <a:pt x="11349" y="5803"/>
                </a:lnTo>
                <a:close/>
                <a:moveTo>
                  <a:pt x="13025" y="6835"/>
                </a:moveTo>
                <a:lnTo>
                  <a:pt x="12896" y="6964"/>
                </a:lnTo>
                <a:lnTo>
                  <a:pt x="12896" y="7092"/>
                </a:lnTo>
                <a:lnTo>
                  <a:pt x="13025" y="7221"/>
                </a:lnTo>
                <a:lnTo>
                  <a:pt x="13928" y="7737"/>
                </a:lnTo>
                <a:lnTo>
                  <a:pt x="14057" y="7737"/>
                </a:lnTo>
                <a:lnTo>
                  <a:pt x="14315" y="7608"/>
                </a:lnTo>
                <a:lnTo>
                  <a:pt x="14315" y="7479"/>
                </a:lnTo>
                <a:lnTo>
                  <a:pt x="14186" y="7350"/>
                </a:lnTo>
                <a:lnTo>
                  <a:pt x="13283" y="6835"/>
                </a:lnTo>
                <a:close/>
                <a:moveTo>
                  <a:pt x="14830" y="7737"/>
                </a:moveTo>
                <a:lnTo>
                  <a:pt x="14702" y="7866"/>
                </a:lnTo>
                <a:lnTo>
                  <a:pt x="14702" y="8124"/>
                </a:lnTo>
                <a:lnTo>
                  <a:pt x="14830" y="8253"/>
                </a:lnTo>
                <a:lnTo>
                  <a:pt x="15733" y="8769"/>
                </a:lnTo>
                <a:lnTo>
                  <a:pt x="15862" y="8769"/>
                </a:lnTo>
                <a:lnTo>
                  <a:pt x="16120" y="8640"/>
                </a:lnTo>
                <a:lnTo>
                  <a:pt x="16120" y="8382"/>
                </a:lnTo>
                <a:lnTo>
                  <a:pt x="15991" y="8253"/>
                </a:lnTo>
                <a:lnTo>
                  <a:pt x="15088" y="7737"/>
                </a:lnTo>
                <a:close/>
                <a:moveTo>
                  <a:pt x="16765" y="8769"/>
                </a:moveTo>
                <a:lnTo>
                  <a:pt x="16507" y="8898"/>
                </a:lnTo>
                <a:lnTo>
                  <a:pt x="16507" y="9027"/>
                </a:lnTo>
                <a:lnTo>
                  <a:pt x="16636" y="9285"/>
                </a:lnTo>
                <a:lnTo>
                  <a:pt x="17539" y="9672"/>
                </a:lnTo>
                <a:lnTo>
                  <a:pt x="17667" y="9801"/>
                </a:lnTo>
                <a:lnTo>
                  <a:pt x="17925" y="9672"/>
                </a:lnTo>
                <a:lnTo>
                  <a:pt x="17925" y="9414"/>
                </a:lnTo>
                <a:lnTo>
                  <a:pt x="17796" y="9285"/>
                </a:lnTo>
                <a:lnTo>
                  <a:pt x="16894" y="8769"/>
                </a:lnTo>
                <a:close/>
                <a:moveTo>
                  <a:pt x="18570" y="9672"/>
                </a:moveTo>
                <a:lnTo>
                  <a:pt x="18441" y="9801"/>
                </a:lnTo>
                <a:lnTo>
                  <a:pt x="18312" y="10058"/>
                </a:lnTo>
                <a:lnTo>
                  <a:pt x="18441" y="10187"/>
                </a:lnTo>
                <a:lnTo>
                  <a:pt x="19473" y="10703"/>
                </a:lnTo>
                <a:lnTo>
                  <a:pt x="19731" y="10574"/>
                </a:lnTo>
                <a:lnTo>
                  <a:pt x="19731" y="10445"/>
                </a:lnTo>
                <a:lnTo>
                  <a:pt x="19602" y="10187"/>
                </a:lnTo>
                <a:lnTo>
                  <a:pt x="18699" y="9801"/>
                </a:lnTo>
                <a:lnTo>
                  <a:pt x="18570" y="9672"/>
                </a:lnTo>
                <a:close/>
                <a:moveTo>
                  <a:pt x="20375" y="10703"/>
                </a:moveTo>
                <a:lnTo>
                  <a:pt x="20247" y="10832"/>
                </a:lnTo>
                <a:lnTo>
                  <a:pt x="20247" y="11090"/>
                </a:lnTo>
                <a:lnTo>
                  <a:pt x="20375" y="11219"/>
                </a:lnTo>
                <a:lnTo>
                  <a:pt x="21278" y="11606"/>
                </a:lnTo>
                <a:lnTo>
                  <a:pt x="21407" y="11735"/>
                </a:lnTo>
                <a:lnTo>
                  <a:pt x="21536" y="11606"/>
                </a:lnTo>
                <a:lnTo>
                  <a:pt x="21665" y="11348"/>
                </a:lnTo>
                <a:lnTo>
                  <a:pt x="21536" y="11219"/>
                </a:lnTo>
                <a:lnTo>
                  <a:pt x="20633" y="10703"/>
                </a:lnTo>
                <a:close/>
                <a:moveTo>
                  <a:pt x="22181" y="11735"/>
                </a:moveTo>
                <a:lnTo>
                  <a:pt x="22052" y="11864"/>
                </a:lnTo>
                <a:lnTo>
                  <a:pt x="22052" y="11993"/>
                </a:lnTo>
                <a:lnTo>
                  <a:pt x="22181" y="12122"/>
                </a:lnTo>
                <a:lnTo>
                  <a:pt x="23084" y="12637"/>
                </a:lnTo>
                <a:lnTo>
                  <a:pt x="23212" y="12637"/>
                </a:lnTo>
                <a:lnTo>
                  <a:pt x="23470" y="12509"/>
                </a:lnTo>
                <a:lnTo>
                  <a:pt x="23470" y="12380"/>
                </a:lnTo>
                <a:lnTo>
                  <a:pt x="23341" y="12251"/>
                </a:lnTo>
                <a:lnTo>
                  <a:pt x="22439" y="11735"/>
                </a:lnTo>
                <a:close/>
                <a:moveTo>
                  <a:pt x="23986" y="12637"/>
                </a:moveTo>
                <a:lnTo>
                  <a:pt x="23857" y="12766"/>
                </a:lnTo>
                <a:lnTo>
                  <a:pt x="23857" y="13024"/>
                </a:lnTo>
                <a:lnTo>
                  <a:pt x="23986" y="13153"/>
                </a:lnTo>
                <a:lnTo>
                  <a:pt x="24889" y="13669"/>
                </a:lnTo>
                <a:lnTo>
                  <a:pt x="25018" y="13669"/>
                </a:lnTo>
                <a:lnTo>
                  <a:pt x="25276" y="13540"/>
                </a:lnTo>
                <a:lnTo>
                  <a:pt x="25276" y="13282"/>
                </a:lnTo>
                <a:lnTo>
                  <a:pt x="25147" y="13153"/>
                </a:lnTo>
                <a:lnTo>
                  <a:pt x="24244" y="12637"/>
                </a:lnTo>
                <a:close/>
                <a:moveTo>
                  <a:pt x="25921" y="13669"/>
                </a:moveTo>
                <a:lnTo>
                  <a:pt x="25663" y="13798"/>
                </a:lnTo>
                <a:lnTo>
                  <a:pt x="25663" y="13927"/>
                </a:lnTo>
                <a:lnTo>
                  <a:pt x="25792" y="14056"/>
                </a:lnTo>
                <a:lnTo>
                  <a:pt x="26694" y="14572"/>
                </a:lnTo>
                <a:lnTo>
                  <a:pt x="26823" y="14572"/>
                </a:lnTo>
                <a:lnTo>
                  <a:pt x="27081" y="14443"/>
                </a:lnTo>
                <a:lnTo>
                  <a:pt x="27081" y="14314"/>
                </a:lnTo>
                <a:lnTo>
                  <a:pt x="26952" y="14185"/>
                </a:lnTo>
                <a:lnTo>
                  <a:pt x="26049" y="13669"/>
                </a:lnTo>
                <a:close/>
                <a:moveTo>
                  <a:pt x="27726" y="14572"/>
                </a:moveTo>
                <a:lnTo>
                  <a:pt x="27597" y="14701"/>
                </a:lnTo>
                <a:lnTo>
                  <a:pt x="27597" y="14959"/>
                </a:lnTo>
                <a:lnTo>
                  <a:pt x="27726" y="15088"/>
                </a:lnTo>
                <a:lnTo>
                  <a:pt x="28629" y="15603"/>
                </a:lnTo>
                <a:lnTo>
                  <a:pt x="28757" y="15603"/>
                </a:lnTo>
                <a:lnTo>
                  <a:pt x="28886" y="15474"/>
                </a:lnTo>
                <a:lnTo>
                  <a:pt x="28886" y="15217"/>
                </a:lnTo>
                <a:lnTo>
                  <a:pt x="28886" y="15088"/>
                </a:lnTo>
                <a:lnTo>
                  <a:pt x="27855" y="14572"/>
                </a:lnTo>
                <a:close/>
                <a:moveTo>
                  <a:pt x="29531" y="15603"/>
                </a:moveTo>
                <a:lnTo>
                  <a:pt x="29402" y="15732"/>
                </a:lnTo>
                <a:lnTo>
                  <a:pt x="29402" y="15861"/>
                </a:lnTo>
                <a:lnTo>
                  <a:pt x="29531" y="16119"/>
                </a:lnTo>
                <a:lnTo>
                  <a:pt x="30434" y="16506"/>
                </a:lnTo>
                <a:lnTo>
                  <a:pt x="30563" y="16635"/>
                </a:lnTo>
                <a:lnTo>
                  <a:pt x="30821" y="16506"/>
                </a:lnTo>
                <a:lnTo>
                  <a:pt x="30821" y="16248"/>
                </a:lnTo>
                <a:lnTo>
                  <a:pt x="30692" y="16119"/>
                </a:lnTo>
                <a:lnTo>
                  <a:pt x="29789" y="15603"/>
                </a:lnTo>
                <a:close/>
                <a:moveTo>
                  <a:pt x="31337" y="16506"/>
                </a:moveTo>
                <a:lnTo>
                  <a:pt x="31208" y="16635"/>
                </a:lnTo>
                <a:lnTo>
                  <a:pt x="31208" y="16893"/>
                </a:lnTo>
                <a:lnTo>
                  <a:pt x="31337" y="17022"/>
                </a:lnTo>
                <a:lnTo>
                  <a:pt x="32239" y="17538"/>
                </a:lnTo>
                <a:lnTo>
                  <a:pt x="32368" y="17538"/>
                </a:lnTo>
                <a:lnTo>
                  <a:pt x="32626" y="17409"/>
                </a:lnTo>
                <a:lnTo>
                  <a:pt x="32626" y="17280"/>
                </a:lnTo>
                <a:lnTo>
                  <a:pt x="32497" y="17022"/>
                </a:lnTo>
                <a:lnTo>
                  <a:pt x="31594" y="16635"/>
                </a:lnTo>
                <a:lnTo>
                  <a:pt x="31337" y="16506"/>
                </a:lnTo>
                <a:close/>
                <a:moveTo>
                  <a:pt x="33271" y="17538"/>
                </a:moveTo>
                <a:lnTo>
                  <a:pt x="33013" y="17667"/>
                </a:lnTo>
                <a:lnTo>
                  <a:pt x="33013" y="17925"/>
                </a:lnTo>
                <a:lnTo>
                  <a:pt x="33142" y="18054"/>
                </a:lnTo>
                <a:lnTo>
                  <a:pt x="34045" y="18440"/>
                </a:lnTo>
                <a:lnTo>
                  <a:pt x="34174" y="18569"/>
                </a:lnTo>
                <a:lnTo>
                  <a:pt x="34431" y="18440"/>
                </a:lnTo>
                <a:lnTo>
                  <a:pt x="34431" y="18183"/>
                </a:lnTo>
                <a:lnTo>
                  <a:pt x="34302" y="18054"/>
                </a:lnTo>
                <a:lnTo>
                  <a:pt x="33400" y="17538"/>
                </a:lnTo>
                <a:close/>
                <a:moveTo>
                  <a:pt x="35076" y="18569"/>
                </a:moveTo>
                <a:lnTo>
                  <a:pt x="34947" y="18698"/>
                </a:lnTo>
                <a:lnTo>
                  <a:pt x="34818" y="18827"/>
                </a:lnTo>
                <a:lnTo>
                  <a:pt x="34947" y="18956"/>
                </a:lnTo>
                <a:lnTo>
                  <a:pt x="35979" y="19472"/>
                </a:lnTo>
                <a:lnTo>
                  <a:pt x="36237" y="19343"/>
                </a:lnTo>
                <a:lnTo>
                  <a:pt x="36237" y="19214"/>
                </a:lnTo>
                <a:lnTo>
                  <a:pt x="36108" y="19085"/>
                </a:lnTo>
                <a:lnTo>
                  <a:pt x="35205" y="18569"/>
                </a:lnTo>
                <a:close/>
                <a:moveTo>
                  <a:pt x="36882" y="19472"/>
                </a:moveTo>
                <a:lnTo>
                  <a:pt x="36753" y="19601"/>
                </a:lnTo>
                <a:lnTo>
                  <a:pt x="36753" y="19859"/>
                </a:lnTo>
                <a:lnTo>
                  <a:pt x="36882" y="19988"/>
                </a:lnTo>
                <a:lnTo>
                  <a:pt x="37784" y="20504"/>
                </a:lnTo>
                <a:lnTo>
                  <a:pt x="37913" y="20504"/>
                </a:lnTo>
                <a:lnTo>
                  <a:pt x="38042" y="20375"/>
                </a:lnTo>
                <a:lnTo>
                  <a:pt x="38171" y="20117"/>
                </a:lnTo>
                <a:lnTo>
                  <a:pt x="38042" y="19988"/>
                </a:lnTo>
                <a:lnTo>
                  <a:pt x="37139" y="19472"/>
                </a:lnTo>
                <a:close/>
                <a:moveTo>
                  <a:pt x="38687" y="20504"/>
                </a:moveTo>
                <a:lnTo>
                  <a:pt x="38558" y="20633"/>
                </a:lnTo>
                <a:lnTo>
                  <a:pt x="38558" y="20762"/>
                </a:lnTo>
                <a:lnTo>
                  <a:pt x="38687" y="20891"/>
                </a:lnTo>
                <a:lnTo>
                  <a:pt x="39590" y="21406"/>
                </a:lnTo>
                <a:lnTo>
                  <a:pt x="39719" y="21406"/>
                </a:lnTo>
                <a:lnTo>
                  <a:pt x="39976" y="21277"/>
                </a:lnTo>
                <a:lnTo>
                  <a:pt x="39976" y="21148"/>
                </a:lnTo>
                <a:lnTo>
                  <a:pt x="39848" y="21019"/>
                </a:lnTo>
                <a:lnTo>
                  <a:pt x="38945" y="20504"/>
                </a:lnTo>
                <a:close/>
                <a:moveTo>
                  <a:pt x="40492" y="21406"/>
                </a:moveTo>
                <a:lnTo>
                  <a:pt x="40363" y="21535"/>
                </a:lnTo>
                <a:lnTo>
                  <a:pt x="40363" y="21793"/>
                </a:lnTo>
                <a:lnTo>
                  <a:pt x="40492" y="21922"/>
                </a:lnTo>
                <a:lnTo>
                  <a:pt x="41395" y="22438"/>
                </a:lnTo>
                <a:lnTo>
                  <a:pt x="41524" y="22438"/>
                </a:lnTo>
                <a:lnTo>
                  <a:pt x="41782" y="22309"/>
                </a:lnTo>
                <a:lnTo>
                  <a:pt x="41782" y="22051"/>
                </a:lnTo>
                <a:lnTo>
                  <a:pt x="41653" y="21922"/>
                </a:lnTo>
                <a:lnTo>
                  <a:pt x="40750" y="21406"/>
                </a:lnTo>
                <a:close/>
                <a:moveTo>
                  <a:pt x="42427" y="22438"/>
                </a:moveTo>
                <a:lnTo>
                  <a:pt x="42169" y="22567"/>
                </a:lnTo>
                <a:lnTo>
                  <a:pt x="42169" y="22696"/>
                </a:lnTo>
                <a:lnTo>
                  <a:pt x="42298" y="22954"/>
                </a:lnTo>
                <a:lnTo>
                  <a:pt x="43200" y="23341"/>
                </a:lnTo>
                <a:lnTo>
                  <a:pt x="43329" y="23470"/>
                </a:lnTo>
                <a:lnTo>
                  <a:pt x="43587" y="23341"/>
                </a:lnTo>
                <a:lnTo>
                  <a:pt x="43587" y="23083"/>
                </a:lnTo>
                <a:lnTo>
                  <a:pt x="43458" y="22954"/>
                </a:lnTo>
                <a:lnTo>
                  <a:pt x="42556" y="22438"/>
                </a:lnTo>
                <a:close/>
                <a:moveTo>
                  <a:pt x="44232" y="23341"/>
                </a:moveTo>
                <a:lnTo>
                  <a:pt x="44103" y="23470"/>
                </a:lnTo>
                <a:lnTo>
                  <a:pt x="44103" y="23728"/>
                </a:lnTo>
                <a:lnTo>
                  <a:pt x="44232" y="23856"/>
                </a:lnTo>
                <a:lnTo>
                  <a:pt x="45135" y="24372"/>
                </a:lnTo>
                <a:lnTo>
                  <a:pt x="45264" y="24372"/>
                </a:lnTo>
                <a:lnTo>
                  <a:pt x="45393" y="24243"/>
                </a:lnTo>
                <a:lnTo>
                  <a:pt x="45521" y="24114"/>
                </a:lnTo>
                <a:lnTo>
                  <a:pt x="45393" y="23856"/>
                </a:lnTo>
                <a:lnTo>
                  <a:pt x="44361" y="23470"/>
                </a:lnTo>
                <a:lnTo>
                  <a:pt x="44232" y="23341"/>
                </a:lnTo>
                <a:close/>
              </a:path>
            </a:pathLst>
          </a:custGeom>
          <a:solidFill>
            <a:srgbClr val="FF9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25;p17">
            <a:extLst>
              <a:ext uri="{FF2B5EF4-FFF2-40B4-BE49-F238E27FC236}">
                <a16:creationId xmlns:a16="http://schemas.microsoft.com/office/drawing/2014/main" id="{163646D5-5FEE-91A3-0E56-92ABDBE5BB24}"/>
              </a:ext>
            </a:extLst>
          </p:cNvPr>
          <p:cNvSpPr/>
          <p:nvPr/>
        </p:nvSpPr>
        <p:spPr>
          <a:xfrm>
            <a:off x="11823374" y="3014902"/>
            <a:ext cx="19383" cy="26052"/>
          </a:xfrm>
          <a:custGeom>
            <a:avLst/>
            <a:gdLst/>
            <a:ahLst/>
            <a:cxnLst/>
            <a:rect l="l" t="t" r="r" b="b"/>
            <a:pathLst>
              <a:path w="903" h="1290" extrusionOk="0">
                <a:moveTo>
                  <a:pt x="129" y="0"/>
                </a:moveTo>
                <a:lnTo>
                  <a:pt x="0" y="129"/>
                </a:lnTo>
                <a:lnTo>
                  <a:pt x="0" y="387"/>
                </a:lnTo>
                <a:lnTo>
                  <a:pt x="129" y="516"/>
                </a:lnTo>
                <a:lnTo>
                  <a:pt x="387" y="645"/>
                </a:lnTo>
                <a:lnTo>
                  <a:pt x="387" y="1032"/>
                </a:lnTo>
                <a:lnTo>
                  <a:pt x="516" y="1161"/>
                </a:lnTo>
                <a:lnTo>
                  <a:pt x="645" y="1290"/>
                </a:lnTo>
                <a:lnTo>
                  <a:pt x="903" y="1161"/>
                </a:lnTo>
                <a:lnTo>
                  <a:pt x="903" y="1032"/>
                </a:lnTo>
                <a:lnTo>
                  <a:pt x="903" y="516"/>
                </a:lnTo>
                <a:lnTo>
                  <a:pt x="774" y="258"/>
                </a:lnTo>
                <a:lnTo>
                  <a:pt x="387" y="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26;p17">
            <a:extLst>
              <a:ext uri="{FF2B5EF4-FFF2-40B4-BE49-F238E27FC236}">
                <a16:creationId xmlns:a16="http://schemas.microsoft.com/office/drawing/2014/main" id="{2992A662-79F6-12AD-B541-E488D6950C68}"/>
              </a:ext>
            </a:extLst>
          </p:cNvPr>
          <p:cNvSpPr/>
          <p:nvPr/>
        </p:nvSpPr>
        <p:spPr>
          <a:xfrm>
            <a:off x="11831681" y="3051354"/>
            <a:ext cx="11076" cy="1442792"/>
          </a:xfrm>
          <a:custGeom>
            <a:avLst/>
            <a:gdLst/>
            <a:ahLst/>
            <a:cxnLst/>
            <a:rect l="l" t="t" r="r" b="b"/>
            <a:pathLst>
              <a:path w="516" h="71442" extrusionOk="0">
                <a:moveTo>
                  <a:pt x="129" y="1"/>
                </a:moveTo>
                <a:lnTo>
                  <a:pt x="0" y="259"/>
                </a:lnTo>
                <a:lnTo>
                  <a:pt x="0" y="1290"/>
                </a:lnTo>
                <a:lnTo>
                  <a:pt x="129" y="1419"/>
                </a:lnTo>
                <a:lnTo>
                  <a:pt x="258" y="1548"/>
                </a:lnTo>
                <a:lnTo>
                  <a:pt x="516" y="1419"/>
                </a:lnTo>
                <a:lnTo>
                  <a:pt x="516" y="1290"/>
                </a:lnTo>
                <a:lnTo>
                  <a:pt x="516" y="259"/>
                </a:lnTo>
                <a:lnTo>
                  <a:pt x="516" y="1"/>
                </a:lnTo>
                <a:close/>
                <a:moveTo>
                  <a:pt x="129" y="2064"/>
                </a:moveTo>
                <a:lnTo>
                  <a:pt x="0" y="2322"/>
                </a:lnTo>
                <a:lnTo>
                  <a:pt x="0" y="3353"/>
                </a:lnTo>
                <a:lnTo>
                  <a:pt x="129" y="3482"/>
                </a:lnTo>
                <a:lnTo>
                  <a:pt x="258" y="3611"/>
                </a:lnTo>
                <a:lnTo>
                  <a:pt x="516" y="3482"/>
                </a:lnTo>
                <a:lnTo>
                  <a:pt x="516" y="3353"/>
                </a:lnTo>
                <a:lnTo>
                  <a:pt x="516" y="2322"/>
                </a:lnTo>
                <a:lnTo>
                  <a:pt x="516" y="2064"/>
                </a:lnTo>
                <a:close/>
                <a:moveTo>
                  <a:pt x="129" y="4127"/>
                </a:moveTo>
                <a:lnTo>
                  <a:pt x="0" y="4385"/>
                </a:lnTo>
                <a:lnTo>
                  <a:pt x="0" y="5417"/>
                </a:lnTo>
                <a:lnTo>
                  <a:pt x="129" y="5546"/>
                </a:lnTo>
                <a:lnTo>
                  <a:pt x="258" y="5675"/>
                </a:lnTo>
                <a:lnTo>
                  <a:pt x="516" y="5546"/>
                </a:lnTo>
                <a:lnTo>
                  <a:pt x="516" y="5417"/>
                </a:lnTo>
                <a:lnTo>
                  <a:pt x="516" y="4385"/>
                </a:lnTo>
                <a:lnTo>
                  <a:pt x="516" y="4127"/>
                </a:lnTo>
                <a:close/>
                <a:moveTo>
                  <a:pt x="129" y="6190"/>
                </a:moveTo>
                <a:lnTo>
                  <a:pt x="0" y="6448"/>
                </a:lnTo>
                <a:lnTo>
                  <a:pt x="0" y="7480"/>
                </a:lnTo>
                <a:lnTo>
                  <a:pt x="129" y="7609"/>
                </a:lnTo>
                <a:lnTo>
                  <a:pt x="258" y="7738"/>
                </a:lnTo>
                <a:lnTo>
                  <a:pt x="516" y="7609"/>
                </a:lnTo>
                <a:lnTo>
                  <a:pt x="516" y="7480"/>
                </a:lnTo>
                <a:lnTo>
                  <a:pt x="516" y="6448"/>
                </a:lnTo>
                <a:lnTo>
                  <a:pt x="516" y="6190"/>
                </a:lnTo>
                <a:close/>
                <a:moveTo>
                  <a:pt x="129" y="8254"/>
                </a:moveTo>
                <a:lnTo>
                  <a:pt x="0" y="8512"/>
                </a:lnTo>
                <a:lnTo>
                  <a:pt x="0" y="9543"/>
                </a:lnTo>
                <a:lnTo>
                  <a:pt x="129" y="9672"/>
                </a:lnTo>
                <a:lnTo>
                  <a:pt x="258" y="9801"/>
                </a:lnTo>
                <a:lnTo>
                  <a:pt x="516" y="9672"/>
                </a:lnTo>
                <a:lnTo>
                  <a:pt x="516" y="9543"/>
                </a:lnTo>
                <a:lnTo>
                  <a:pt x="516" y="8512"/>
                </a:lnTo>
                <a:lnTo>
                  <a:pt x="516" y="8254"/>
                </a:lnTo>
                <a:close/>
                <a:moveTo>
                  <a:pt x="129" y="10317"/>
                </a:moveTo>
                <a:lnTo>
                  <a:pt x="0" y="10575"/>
                </a:lnTo>
                <a:lnTo>
                  <a:pt x="0" y="11606"/>
                </a:lnTo>
                <a:lnTo>
                  <a:pt x="129" y="11735"/>
                </a:lnTo>
                <a:lnTo>
                  <a:pt x="258" y="11864"/>
                </a:lnTo>
                <a:lnTo>
                  <a:pt x="516" y="11735"/>
                </a:lnTo>
                <a:lnTo>
                  <a:pt x="516" y="11606"/>
                </a:lnTo>
                <a:lnTo>
                  <a:pt x="516" y="10575"/>
                </a:lnTo>
                <a:lnTo>
                  <a:pt x="516" y="10317"/>
                </a:lnTo>
                <a:close/>
                <a:moveTo>
                  <a:pt x="129" y="12380"/>
                </a:moveTo>
                <a:lnTo>
                  <a:pt x="0" y="12638"/>
                </a:lnTo>
                <a:lnTo>
                  <a:pt x="0" y="13670"/>
                </a:lnTo>
                <a:lnTo>
                  <a:pt x="129" y="13799"/>
                </a:lnTo>
                <a:lnTo>
                  <a:pt x="258" y="13928"/>
                </a:lnTo>
                <a:lnTo>
                  <a:pt x="516" y="13799"/>
                </a:lnTo>
                <a:lnTo>
                  <a:pt x="516" y="13670"/>
                </a:lnTo>
                <a:lnTo>
                  <a:pt x="516" y="12638"/>
                </a:lnTo>
                <a:lnTo>
                  <a:pt x="516" y="12380"/>
                </a:lnTo>
                <a:close/>
                <a:moveTo>
                  <a:pt x="129" y="14443"/>
                </a:moveTo>
                <a:lnTo>
                  <a:pt x="0" y="14701"/>
                </a:lnTo>
                <a:lnTo>
                  <a:pt x="0" y="15733"/>
                </a:lnTo>
                <a:lnTo>
                  <a:pt x="129" y="15862"/>
                </a:lnTo>
                <a:lnTo>
                  <a:pt x="258" y="15991"/>
                </a:lnTo>
                <a:lnTo>
                  <a:pt x="516" y="15862"/>
                </a:lnTo>
                <a:lnTo>
                  <a:pt x="516" y="15733"/>
                </a:lnTo>
                <a:lnTo>
                  <a:pt x="516" y="14701"/>
                </a:lnTo>
                <a:lnTo>
                  <a:pt x="516" y="14443"/>
                </a:lnTo>
                <a:close/>
                <a:moveTo>
                  <a:pt x="258" y="16378"/>
                </a:moveTo>
                <a:lnTo>
                  <a:pt x="129" y="16507"/>
                </a:lnTo>
                <a:lnTo>
                  <a:pt x="0" y="16636"/>
                </a:lnTo>
                <a:lnTo>
                  <a:pt x="0" y="17667"/>
                </a:lnTo>
                <a:lnTo>
                  <a:pt x="129" y="17925"/>
                </a:lnTo>
                <a:lnTo>
                  <a:pt x="516" y="17925"/>
                </a:lnTo>
                <a:lnTo>
                  <a:pt x="516" y="17667"/>
                </a:lnTo>
                <a:lnTo>
                  <a:pt x="516" y="16636"/>
                </a:lnTo>
                <a:lnTo>
                  <a:pt x="516" y="16507"/>
                </a:lnTo>
                <a:lnTo>
                  <a:pt x="258" y="16378"/>
                </a:lnTo>
                <a:close/>
                <a:moveTo>
                  <a:pt x="258" y="18441"/>
                </a:moveTo>
                <a:lnTo>
                  <a:pt x="129" y="18570"/>
                </a:lnTo>
                <a:lnTo>
                  <a:pt x="0" y="18699"/>
                </a:lnTo>
                <a:lnTo>
                  <a:pt x="0" y="19731"/>
                </a:lnTo>
                <a:lnTo>
                  <a:pt x="129" y="19988"/>
                </a:lnTo>
                <a:lnTo>
                  <a:pt x="516" y="19988"/>
                </a:lnTo>
                <a:lnTo>
                  <a:pt x="516" y="19731"/>
                </a:lnTo>
                <a:lnTo>
                  <a:pt x="516" y="18699"/>
                </a:lnTo>
                <a:lnTo>
                  <a:pt x="516" y="18570"/>
                </a:lnTo>
                <a:lnTo>
                  <a:pt x="258" y="18441"/>
                </a:lnTo>
                <a:close/>
                <a:moveTo>
                  <a:pt x="258" y="20504"/>
                </a:moveTo>
                <a:lnTo>
                  <a:pt x="129" y="20633"/>
                </a:lnTo>
                <a:lnTo>
                  <a:pt x="0" y="20762"/>
                </a:lnTo>
                <a:lnTo>
                  <a:pt x="0" y="21794"/>
                </a:lnTo>
                <a:lnTo>
                  <a:pt x="129" y="22052"/>
                </a:lnTo>
                <a:lnTo>
                  <a:pt x="516" y="22052"/>
                </a:lnTo>
                <a:lnTo>
                  <a:pt x="516" y="21794"/>
                </a:lnTo>
                <a:lnTo>
                  <a:pt x="516" y="20762"/>
                </a:lnTo>
                <a:lnTo>
                  <a:pt x="516" y="20633"/>
                </a:lnTo>
                <a:lnTo>
                  <a:pt x="258" y="20504"/>
                </a:lnTo>
                <a:close/>
                <a:moveTo>
                  <a:pt x="258" y="22568"/>
                </a:moveTo>
                <a:lnTo>
                  <a:pt x="129" y="22697"/>
                </a:lnTo>
                <a:lnTo>
                  <a:pt x="0" y="22825"/>
                </a:lnTo>
                <a:lnTo>
                  <a:pt x="0" y="23857"/>
                </a:lnTo>
                <a:lnTo>
                  <a:pt x="129" y="24115"/>
                </a:lnTo>
                <a:lnTo>
                  <a:pt x="516" y="24115"/>
                </a:lnTo>
                <a:lnTo>
                  <a:pt x="516" y="23857"/>
                </a:lnTo>
                <a:lnTo>
                  <a:pt x="516" y="22825"/>
                </a:lnTo>
                <a:lnTo>
                  <a:pt x="516" y="22697"/>
                </a:lnTo>
                <a:lnTo>
                  <a:pt x="258" y="22568"/>
                </a:lnTo>
                <a:close/>
                <a:moveTo>
                  <a:pt x="258" y="24631"/>
                </a:moveTo>
                <a:lnTo>
                  <a:pt x="129" y="24760"/>
                </a:lnTo>
                <a:lnTo>
                  <a:pt x="0" y="24889"/>
                </a:lnTo>
                <a:lnTo>
                  <a:pt x="0" y="25920"/>
                </a:lnTo>
                <a:lnTo>
                  <a:pt x="129" y="26178"/>
                </a:lnTo>
                <a:lnTo>
                  <a:pt x="516" y="26178"/>
                </a:lnTo>
                <a:lnTo>
                  <a:pt x="516" y="25920"/>
                </a:lnTo>
                <a:lnTo>
                  <a:pt x="516" y="24889"/>
                </a:lnTo>
                <a:lnTo>
                  <a:pt x="516" y="24760"/>
                </a:lnTo>
                <a:lnTo>
                  <a:pt x="258" y="24631"/>
                </a:lnTo>
                <a:close/>
                <a:moveTo>
                  <a:pt x="258" y="26694"/>
                </a:moveTo>
                <a:lnTo>
                  <a:pt x="129" y="26823"/>
                </a:lnTo>
                <a:lnTo>
                  <a:pt x="0" y="26952"/>
                </a:lnTo>
                <a:lnTo>
                  <a:pt x="0" y="27984"/>
                </a:lnTo>
                <a:lnTo>
                  <a:pt x="129" y="28242"/>
                </a:lnTo>
                <a:lnTo>
                  <a:pt x="516" y="28242"/>
                </a:lnTo>
                <a:lnTo>
                  <a:pt x="516" y="27984"/>
                </a:lnTo>
                <a:lnTo>
                  <a:pt x="516" y="26952"/>
                </a:lnTo>
                <a:lnTo>
                  <a:pt x="516" y="26823"/>
                </a:lnTo>
                <a:lnTo>
                  <a:pt x="258" y="26694"/>
                </a:lnTo>
                <a:close/>
                <a:moveTo>
                  <a:pt x="258" y="28757"/>
                </a:moveTo>
                <a:lnTo>
                  <a:pt x="129" y="28886"/>
                </a:lnTo>
                <a:lnTo>
                  <a:pt x="0" y="29015"/>
                </a:lnTo>
                <a:lnTo>
                  <a:pt x="0" y="30047"/>
                </a:lnTo>
                <a:lnTo>
                  <a:pt x="129" y="30305"/>
                </a:lnTo>
                <a:lnTo>
                  <a:pt x="516" y="30305"/>
                </a:lnTo>
                <a:lnTo>
                  <a:pt x="516" y="30047"/>
                </a:lnTo>
                <a:lnTo>
                  <a:pt x="516" y="29015"/>
                </a:lnTo>
                <a:lnTo>
                  <a:pt x="516" y="28886"/>
                </a:lnTo>
                <a:lnTo>
                  <a:pt x="258" y="28757"/>
                </a:lnTo>
                <a:close/>
                <a:moveTo>
                  <a:pt x="258" y="30821"/>
                </a:moveTo>
                <a:lnTo>
                  <a:pt x="129" y="30950"/>
                </a:lnTo>
                <a:lnTo>
                  <a:pt x="0" y="31079"/>
                </a:lnTo>
                <a:lnTo>
                  <a:pt x="0" y="32110"/>
                </a:lnTo>
                <a:lnTo>
                  <a:pt x="129" y="32368"/>
                </a:lnTo>
                <a:lnTo>
                  <a:pt x="516" y="32368"/>
                </a:lnTo>
                <a:lnTo>
                  <a:pt x="516" y="32110"/>
                </a:lnTo>
                <a:lnTo>
                  <a:pt x="516" y="31079"/>
                </a:lnTo>
                <a:lnTo>
                  <a:pt x="516" y="30950"/>
                </a:lnTo>
                <a:lnTo>
                  <a:pt x="258" y="30821"/>
                </a:lnTo>
                <a:close/>
                <a:moveTo>
                  <a:pt x="258" y="32884"/>
                </a:moveTo>
                <a:lnTo>
                  <a:pt x="129" y="33013"/>
                </a:lnTo>
                <a:lnTo>
                  <a:pt x="0" y="33142"/>
                </a:lnTo>
                <a:lnTo>
                  <a:pt x="0" y="34173"/>
                </a:lnTo>
                <a:lnTo>
                  <a:pt x="129" y="34431"/>
                </a:lnTo>
                <a:lnTo>
                  <a:pt x="516" y="34431"/>
                </a:lnTo>
                <a:lnTo>
                  <a:pt x="516" y="34173"/>
                </a:lnTo>
                <a:lnTo>
                  <a:pt x="516" y="33142"/>
                </a:lnTo>
                <a:lnTo>
                  <a:pt x="516" y="33013"/>
                </a:lnTo>
                <a:lnTo>
                  <a:pt x="258" y="32884"/>
                </a:lnTo>
                <a:close/>
                <a:moveTo>
                  <a:pt x="258" y="34947"/>
                </a:moveTo>
                <a:lnTo>
                  <a:pt x="129" y="35076"/>
                </a:lnTo>
                <a:lnTo>
                  <a:pt x="0" y="35205"/>
                </a:lnTo>
                <a:lnTo>
                  <a:pt x="0" y="36237"/>
                </a:lnTo>
                <a:lnTo>
                  <a:pt x="129" y="36495"/>
                </a:lnTo>
                <a:lnTo>
                  <a:pt x="516" y="36495"/>
                </a:lnTo>
                <a:lnTo>
                  <a:pt x="516" y="36237"/>
                </a:lnTo>
                <a:lnTo>
                  <a:pt x="516" y="35205"/>
                </a:lnTo>
                <a:lnTo>
                  <a:pt x="516" y="35076"/>
                </a:lnTo>
                <a:lnTo>
                  <a:pt x="258" y="34947"/>
                </a:lnTo>
                <a:close/>
                <a:moveTo>
                  <a:pt x="258" y="37010"/>
                </a:moveTo>
                <a:lnTo>
                  <a:pt x="129" y="37139"/>
                </a:lnTo>
                <a:lnTo>
                  <a:pt x="0" y="37268"/>
                </a:lnTo>
                <a:lnTo>
                  <a:pt x="0" y="38300"/>
                </a:lnTo>
                <a:lnTo>
                  <a:pt x="129" y="38558"/>
                </a:lnTo>
                <a:lnTo>
                  <a:pt x="516" y="38558"/>
                </a:lnTo>
                <a:lnTo>
                  <a:pt x="516" y="38300"/>
                </a:lnTo>
                <a:lnTo>
                  <a:pt x="516" y="37268"/>
                </a:lnTo>
                <a:lnTo>
                  <a:pt x="516" y="37139"/>
                </a:lnTo>
                <a:lnTo>
                  <a:pt x="258" y="37010"/>
                </a:lnTo>
                <a:close/>
                <a:moveTo>
                  <a:pt x="258" y="39074"/>
                </a:moveTo>
                <a:lnTo>
                  <a:pt x="129" y="39203"/>
                </a:lnTo>
                <a:lnTo>
                  <a:pt x="0" y="39332"/>
                </a:lnTo>
                <a:lnTo>
                  <a:pt x="0" y="40363"/>
                </a:lnTo>
                <a:lnTo>
                  <a:pt x="129" y="40492"/>
                </a:lnTo>
                <a:lnTo>
                  <a:pt x="258" y="40621"/>
                </a:lnTo>
                <a:lnTo>
                  <a:pt x="516" y="40492"/>
                </a:lnTo>
                <a:lnTo>
                  <a:pt x="516" y="40363"/>
                </a:lnTo>
                <a:lnTo>
                  <a:pt x="516" y="39332"/>
                </a:lnTo>
                <a:lnTo>
                  <a:pt x="516" y="39203"/>
                </a:lnTo>
                <a:lnTo>
                  <a:pt x="258" y="39074"/>
                </a:lnTo>
                <a:close/>
                <a:moveTo>
                  <a:pt x="258" y="41137"/>
                </a:moveTo>
                <a:lnTo>
                  <a:pt x="129" y="41266"/>
                </a:lnTo>
                <a:lnTo>
                  <a:pt x="0" y="41395"/>
                </a:lnTo>
                <a:lnTo>
                  <a:pt x="0" y="42426"/>
                </a:lnTo>
                <a:lnTo>
                  <a:pt x="129" y="42555"/>
                </a:lnTo>
                <a:lnTo>
                  <a:pt x="258" y="42684"/>
                </a:lnTo>
                <a:lnTo>
                  <a:pt x="516" y="42555"/>
                </a:lnTo>
                <a:lnTo>
                  <a:pt x="516" y="42426"/>
                </a:lnTo>
                <a:lnTo>
                  <a:pt x="516" y="41395"/>
                </a:lnTo>
                <a:lnTo>
                  <a:pt x="516" y="41266"/>
                </a:lnTo>
                <a:lnTo>
                  <a:pt x="258" y="41137"/>
                </a:lnTo>
                <a:close/>
                <a:moveTo>
                  <a:pt x="258" y="43200"/>
                </a:moveTo>
                <a:lnTo>
                  <a:pt x="129" y="43329"/>
                </a:lnTo>
                <a:lnTo>
                  <a:pt x="0" y="43458"/>
                </a:lnTo>
                <a:lnTo>
                  <a:pt x="0" y="44490"/>
                </a:lnTo>
                <a:lnTo>
                  <a:pt x="129" y="44619"/>
                </a:lnTo>
                <a:lnTo>
                  <a:pt x="258" y="44748"/>
                </a:lnTo>
                <a:lnTo>
                  <a:pt x="516" y="44619"/>
                </a:lnTo>
                <a:lnTo>
                  <a:pt x="516" y="44490"/>
                </a:lnTo>
                <a:lnTo>
                  <a:pt x="516" y="43458"/>
                </a:lnTo>
                <a:lnTo>
                  <a:pt x="516" y="43329"/>
                </a:lnTo>
                <a:lnTo>
                  <a:pt x="258" y="43200"/>
                </a:lnTo>
                <a:close/>
                <a:moveTo>
                  <a:pt x="258" y="45263"/>
                </a:moveTo>
                <a:lnTo>
                  <a:pt x="129" y="45392"/>
                </a:lnTo>
                <a:lnTo>
                  <a:pt x="0" y="45521"/>
                </a:lnTo>
                <a:lnTo>
                  <a:pt x="0" y="46553"/>
                </a:lnTo>
                <a:lnTo>
                  <a:pt x="129" y="46682"/>
                </a:lnTo>
                <a:lnTo>
                  <a:pt x="258" y="46811"/>
                </a:lnTo>
                <a:lnTo>
                  <a:pt x="516" y="46682"/>
                </a:lnTo>
                <a:lnTo>
                  <a:pt x="516" y="46553"/>
                </a:lnTo>
                <a:lnTo>
                  <a:pt x="516" y="45521"/>
                </a:lnTo>
                <a:lnTo>
                  <a:pt x="516" y="45392"/>
                </a:lnTo>
                <a:lnTo>
                  <a:pt x="258" y="45263"/>
                </a:lnTo>
                <a:close/>
                <a:moveTo>
                  <a:pt x="258" y="47327"/>
                </a:moveTo>
                <a:lnTo>
                  <a:pt x="129" y="47456"/>
                </a:lnTo>
                <a:lnTo>
                  <a:pt x="0" y="47585"/>
                </a:lnTo>
                <a:lnTo>
                  <a:pt x="0" y="48616"/>
                </a:lnTo>
                <a:lnTo>
                  <a:pt x="129" y="48745"/>
                </a:lnTo>
                <a:lnTo>
                  <a:pt x="258" y="48874"/>
                </a:lnTo>
                <a:lnTo>
                  <a:pt x="516" y="48745"/>
                </a:lnTo>
                <a:lnTo>
                  <a:pt x="516" y="48616"/>
                </a:lnTo>
                <a:lnTo>
                  <a:pt x="516" y="47585"/>
                </a:lnTo>
                <a:lnTo>
                  <a:pt x="516" y="47456"/>
                </a:lnTo>
                <a:lnTo>
                  <a:pt x="258" y="47327"/>
                </a:lnTo>
                <a:close/>
                <a:moveTo>
                  <a:pt x="129" y="49390"/>
                </a:moveTo>
                <a:lnTo>
                  <a:pt x="0" y="49648"/>
                </a:lnTo>
                <a:lnTo>
                  <a:pt x="0" y="50680"/>
                </a:lnTo>
                <a:lnTo>
                  <a:pt x="129" y="50808"/>
                </a:lnTo>
                <a:lnTo>
                  <a:pt x="258" y="50937"/>
                </a:lnTo>
                <a:lnTo>
                  <a:pt x="516" y="50808"/>
                </a:lnTo>
                <a:lnTo>
                  <a:pt x="516" y="50680"/>
                </a:lnTo>
                <a:lnTo>
                  <a:pt x="516" y="49648"/>
                </a:lnTo>
                <a:lnTo>
                  <a:pt x="516" y="49390"/>
                </a:lnTo>
                <a:close/>
                <a:moveTo>
                  <a:pt x="129" y="51453"/>
                </a:moveTo>
                <a:lnTo>
                  <a:pt x="0" y="51711"/>
                </a:lnTo>
                <a:lnTo>
                  <a:pt x="0" y="52743"/>
                </a:lnTo>
                <a:lnTo>
                  <a:pt x="129" y="52872"/>
                </a:lnTo>
                <a:lnTo>
                  <a:pt x="258" y="53001"/>
                </a:lnTo>
                <a:lnTo>
                  <a:pt x="516" y="52872"/>
                </a:lnTo>
                <a:lnTo>
                  <a:pt x="516" y="52743"/>
                </a:lnTo>
                <a:lnTo>
                  <a:pt x="516" y="51711"/>
                </a:lnTo>
                <a:lnTo>
                  <a:pt x="516" y="51453"/>
                </a:lnTo>
                <a:close/>
                <a:moveTo>
                  <a:pt x="129" y="53517"/>
                </a:moveTo>
                <a:lnTo>
                  <a:pt x="0" y="53774"/>
                </a:lnTo>
                <a:lnTo>
                  <a:pt x="0" y="54806"/>
                </a:lnTo>
                <a:lnTo>
                  <a:pt x="129" y="54935"/>
                </a:lnTo>
                <a:lnTo>
                  <a:pt x="258" y="55064"/>
                </a:lnTo>
                <a:lnTo>
                  <a:pt x="516" y="54935"/>
                </a:lnTo>
                <a:lnTo>
                  <a:pt x="516" y="54806"/>
                </a:lnTo>
                <a:lnTo>
                  <a:pt x="516" y="53774"/>
                </a:lnTo>
                <a:lnTo>
                  <a:pt x="516" y="53517"/>
                </a:lnTo>
                <a:close/>
                <a:moveTo>
                  <a:pt x="129" y="55580"/>
                </a:moveTo>
                <a:lnTo>
                  <a:pt x="0" y="55838"/>
                </a:lnTo>
                <a:lnTo>
                  <a:pt x="0" y="56869"/>
                </a:lnTo>
                <a:lnTo>
                  <a:pt x="129" y="56998"/>
                </a:lnTo>
                <a:lnTo>
                  <a:pt x="258" y="57127"/>
                </a:lnTo>
                <a:lnTo>
                  <a:pt x="516" y="56998"/>
                </a:lnTo>
                <a:lnTo>
                  <a:pt x="516" y="56869"/>
                </a:lnTo>
                <a:lnTo>
                  <a:pt x="516" y="55838"/>
                </a:lnTo>
                <a:lnTo>
                  <a:pt x="516" y="55580"/>
                </a:lnTo>
                <a:close/>
                <a:moveTo>
                  <a:pt x="129" y="57643"/>
                </a:moveTo>
                <a:lnTo>
                  <a:pt x="0" y="57901"/>
                </a:lnTo>
                <a:lnTo>
                  <a:pt x="0" y="58933"/>
                </a:lnTo>
                <a:lnTo>
                  <a:pt x="129" y="59062"/>
                </a:lnTo>
                <a:lnTo>
                  <a:pt x="258" y="59190"/>
                </a:lnTo>
                <a:lnTo>
                  <a:pt x="516" y="59062"/>
                </a:lnTo>
                <a:lnTo>
                  <a:pt x="516" y="58933"/>
                </a:lnTo>
                <a:lnTo>
                  <a:pt x="516" y="57901"/>
                </a:lnTo>
                <a:lnTo>
                  <a:pt x="516" y="57643"/>
                </a:lnTo>
                <a:close/>
                <a:moveTo>
                  <a:pt x="129" y="59706"/>
                </a:moveTo>
                <a:lnTo>
                  <a:pt x="0" y="59964"/>
                </a:lnTo>
                <a:lnTo>
                  <a:pt x="0" y="60996"/>
                </a:lnTo>
                <a:lnTo>
                  <a:pt x="129" y="61125"/>
                </a:lnTo>
                <a:lnTo>
                  <a:pt x="258" y="61254"/>
                </a:lnTo>
                <a:lnTo>
                  <a:pt x="516" y="61125"/>
                </a:lnTo>
                <a:lnTo>
                  <a:pt x="516" y="60996"/>
                </a:lnTo>
                <a:lnTo>
                  <a:pt x="516" y="59964"/>
                </a:lnTo>
                <a:lnTo>
                  <a:pt x="516" y="59706"/>
                </a:lnTo>
                <a:close/>
                <a:moveTo>
                  <a:pt x="129" y="61770"/>
                </a:moveTo>
                <a:lnTo>
                  <a:pt x="0" y="62027"/>
                </a:lnTo>
                <a:lnTo>
                  <a:pt x="0" y="63059"/>
                </a:lnTo>
                <a:lnTo>
                  <a:pt x="129" y="63188"/>
                </a:lnTo>
                <a:lnTo>
                  <a:pt x="258" y="63317"/>
                </a:lnTo>
                <a:lnTo>
                  <a:pt x="516" y="63188"/>
                </a:lnTo>
                <a:lnTo>
                  <a:pt x="516" y="63059"/>
                </a:lnTo>
                <a:lnTo>
                  <a:pt x="516" y="62027"/>
                </a:lnTo>
                <a:lnTo>
                  <a:pt x="516" y="61770"/>
                </a:lnTo>
                <a:close/>
                <a:moveTo>
                  <a:pt x="129" y="63833"/>
                </a:moveTo>
                <a:lnTo>
                  <a:pt x="0" y="64091"/>
                </a:lnTo>
                <a:lnTo>
                  <a:pt x="0" y="65122"/>
                </a:lnTo>
                <a:lnTo>
                  <a:pt x="129" y="65251"/>
                </a:lnTo>
                <a:lnTo>
                  <a:pt x="258" y="65380"/>
                </a:lnTo>
                <a:lnTo>
                  <a:pt x="516" y="65251"/>
                </a:lnTo>
                <a:lnTo>
                  <a:pt x="516" y="65122"/>
                </a:lnTo>
                <a:lnTo>
                  <a:pt x="516" y="64091"/>
                </a:lnTo>
                <a:lnTo>
                  <a:pt x="516" y="63833"/>
                </a:lnTo>
                <a:close/>
                <a:moveTo>
                  <a:pt x="129" y="65896"/>
                </a:moveTo>
                <a:lnTo>
                  <a:pt x="0" y="66154"/>
                </a:lnTo>
                <a:lnTo>
                  <a:pt x="0" y="67186"/>
                </a:lnTo>
                <a:lnTo>
                  <a:pt x="129" y="67315"/>
                </a:lnTo>
                <a:lnTo>
                  <a:pt x="258" y="67444"/>
                </a:lnTo>
                <a:lnTo>
                  <a:pt x="516" y="67315"/>
                </a:lnTo>
                <a:lnTo>
                  <a:pt x="516" y="67186"/>
                </a:lnTo>
                <a:lnTo>
                  <a:pt x="516" y="66154"/>
                </a:lnTo>
                <a:lnTo>
                  <a:pt x="516" y="65896"/>
                </a:lnTo>
                <a:close/>
                <a:moveTo>
                  <a:pt x="129" y="67959"/>
                </a:moveTo>
                <a:lnTo>
                  <a:pt x="0" y="68217"/>
                </a:lnTo>
                <a:lnTo>
                  <a:pt x="0" y="69249"/>
                </a:lnTo>
                <a:lnTo>
                  <a:pt x="129" y="69378"/>
                </a:lnTo>
                <a:lnTo>
                  <a:pt x="258" y="69507"/>
                </a:lnTo>
                <a:lnTo>
                  <a:pt x="516" y="69378"/>
                </a:lnTo>
                <a:lnTo>
                  <a:pt x="516" y="69249"/>
                </a:lnTo>
                <a:lnTo>
                  <a:pt x="516" y="68217"/>
                </a:lnTo>
                <a:lnTo>
                  <a:pt x="516" y="67959"/>
                </a:lnTo>
                <a:close/>
                <a:moveTo>
                  <a:pt x="258" y="69894"/>
                </a:moveTo>
                <a:lnTo>
                  <a:pt x="129" y="70023"/>
                </a:lnTo>
                <a:lnTo>
                  <a:pt x="0" y="70152"/>
                </a:lnTo>
                <a:lnTo>
                  <a:pt x="0" y="71183"/>
                </a:lnTo>
                <a:lnTo>
                  <a:pt x="129" y="71441"/>
                </a:lnTo>
                <a:lnTo>
                  <a:pt x="516" y="71441"/>
                </a:lnTo>
                <a:lnTo>
                  <a:pt x="516" y="71183"/>
                </a:lnTo>
                <a:lnTo>
                  <a:pt x="516" y="70152"/>
                </a:lnTo>
                <a:lnTo>
                  <a:pt x="516" y="70023"/>
                </a:lnTo>
                <a:lnTo>
                  <a:pt x="258" y="69894"/>
                </a:lnTo>
                <a:close/>
              </a:path>
            </a:pathLst>
          </a:custGeom>
          <a:solidFill>
            <a:srgbClr val="FF9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27;p17">
            <a:extLst>
              <a:ext uri="{FF2B5EF4-FFF2-40B4-BE49-F238E27FC236}">
                <a16:creationId xmlns:a16="http://schemas.microsoft.com/office/drawing/2014/main" id="{008EB0F8-9EF5-7ABB-6D74-D01D499B516C}"/>
              </a:ext>
            </a:extLst>
          </p:cNvPr>
          <p:cNvSpPr/>
          <p:nvPr/>
        </p:nvSpPr>
        <p:spPr>
          <a:xfrm>
            <a:off x="11831681" y="4504526"/>
            <a:ext cx="11076" cy="20862"/>
          </a:xfrm>
          <a:custGeom>
            <a:avLst/>
            <a:gdLst/>
            <a:ahLst/>
            <a:cxnLst/>
            <a:rect l="l" t="t" r="r" b="b"/>
            <a:pathLst>
              <a:path w="516" h="1033" extrusionOk="0">
                <a:moveTo>
                  <a:pt x="258" y="1"/>
                </a:moveTo>
                <a:lnTo>
                  <a:pt x="129" y="130"/>
                </a:lnTo>
                <a:lnTo>
                  <a:pt x="0" y="259"/>
                </a:lnTo>
                <a:lnTo>
                  <a:pt x="0" y="775"/>
                </a:lnTo>
                <a:lnTo>
                  <a:pt x="129" y="1033"/>
                </a:lnTo>
                <a:lnTo>
                  <a:pt x="516" y="1033"/>
                </a:lnTo>
                <a:lnTo>
                  <a:pt x="516" y="775"/>
                </a:lnTo>
                <a:lnTo>
                  <a:pt x="516" y="259"/>
                </a:lnTo>
                <a:lnTo>
                  <a:pt x="516" y="130"/>
                </a:lnTo>
                <a:lnTo>
                  <a:pt x="258"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28;p17">
            <a:extLst>
              <a:ext uri="{FF2B5EF4-FFF2-40B4-BE49-F238E27FC236}">
                <a16:creationId xmlns:a16="http://schemas.microsoft.com/office/drawing/2014/main" id="{79DDFEAB-AFE2-CAAA-D5F9-08429BC90A06}"/>
              </a:ext>
            </a:extLst>
          </p:cNvPr>
          <p:cNvSpPr/>
          <p:nvPr/>
        </p:nvSpPr>
        <p:spPr>
          <a:xfrm>
            <a:off x="7627154" y="2697169"/>
            <a:ext cx="11097" cy="20862"/>
          </a:xfrm>
          <a:custGeom>
            <a:avLst/>
            <a:gdLst/>
            <a:ahLst/>
            <a:cxnLst/>
            <a:rect l="l" t="t" r="r" b="b"/>
            <a:pathLst>
              <a:path w="517" h="1033" extrusionOk="0">
                <a:moveTo>
                  <a:pt x="258" y="1"/>
                </a:moveTo>
                <a:lnTo>
                  <a:pt x="129" y="130"/>
                </a:lnTo>
                <a:lnTo>
                  <a:pt x="0" y="259"/>
                </a:lnTo>
                <a:lnTo>
                  <a:pt x="0" y="775"/>
                </a:lnTo>
                <a:lnTo>
                  <a:pt x="129" y="1033"/>
                </a:lnTo>
                <a:lnTo>
                  <a:pt x="516" y="1033"/>
                </a:lnTo>
                <a:lnTo>
                  <a:pt x="516" y="775"/>
                </a:lnTo>
                <a:lnTo>
                  <a:pt x="516" y="259"/>
                </a:lnTo>
                <a:lnTo>
                  <a:pt x="516" y="130"/>
                </a:lnTo>
                <a:lnTo>
                  <a:pt x="258"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29;p17">
            <a:extLst>
              <a:ext uri="{FF2B5EF4-FFF2-40B4-BE49-F238E27FC236}">
                <a16:creationId xmlns:a16="http://schemas.microsoft.com/office/drawing/2014/main" id="{795DB95F-6651-FE6D-A6B3-92FA7822C17A}"/>
              </a:ext>
            </a:extLst>
          </p:cNvPr>
          <p:cNvSpPr/>
          <p:nvPr/>
        </p:nvSpPr>
        <p:spPr>
          <a:xfrm>
            <a:off x="7627154" y="1996635"/>
            <a:ext cx="11097" cy="690154"/>
          </a:xfrm>
          <a:custGeom>
            <a:avLst/>
            <a:gdLst/>
            <a:ahLst/>
            <a:cxnLst/>
            <a:rect l="l" t="t" r="r" b="b"/>
            <a:pathLst>
              <a:path w="517" h="34174" extrusionOk="0">
                <a:moveTo>
                  <a:pt x="258" y="0"/>
                </a:moveTo>
                <a:lnTo>
                  <a:pt x="129" y="129"/>
                </a:lnTo>
                <a:lnTo>
                  <a:pt x="0" y="258"/>
                </a:lnTo>
                <a:lnTo>
                  <a:pt x="0" y="1290"/>
                </a:lnTo>
                <a:lnTo>
                  <a:pt x="129" y="1548"/>
                </a:lnTo>
                <a:lnTo>
                  <a:pt x="516" y="1548"/>
                </a:lnTo>
                <a:lnTo>
                  <a:pt x="516" y="1290"/>
                </a:lnTo>
                <a:lnTo>
                  <a:pt x="516" y="258"/>
                </a:lnTo>
                <a:lnTo>
                  <a:pt x="516" y="129"/>
                </a:lnTo>
                <a:lnTo>
                  <a:pt x="258" y="0"/>
                </a:lnTo>
                <a:close/>
                <a:moveTo>
                  <a:pt x="258" y="2064"/>
                </a:moveTo>
                <a:lnTo>
                  <a:pt x="129" y="2193"/>
                </a:lnTo>
                <a:lnTo>
                  <a:pt x="0" y="2322"/>
                </a:lnTo>
                <a:lnTo>
                  <a:pt x="0" y="3353"/>
                </a:lnTo>
                <a:lnTo>
                  <a:pt x="129" y="3482"/>
                </a:lnTo>
                <a:lnTo>
                  <a:pt x="258" y="3611"/>
                </a:lnTo>
                <a:lnTo>
                  <a:pt x="516" y="3482"/>
                </a:lnTo>
                <a:lnTo>
                  <a:pt x="516" y="3353"/>
                </a:lnTo>
                <a:lnTo>
                  <a:pt x="516" y="2322"/>
                </a:lnTo>
                <a:lnTo>
                  <a:pt x="516" y="2193"/>
                </a:lnTo>
                <a:lnTo>
                  <a:pt x="258" y="2064"/>
                </a:lnTo>
                <a:close/>
                <a:moveTo>
                  <a:pt x="258" y="4127"/>
                </a:moveTo>
                <a:lnTo>
                  <a:pt x="129" y="4256"/>
                </a:lnTo>
                <a:lnTo>
                  <a:pt x="0" y="4385"/>
                </a:lnTo>
                <a:lnTo>
                  <a:pt x="0" y="5416"/>
                </a:lnTo>
                <a:lnTo>
                  <a:pt x="129" y="5545"/>
                </a:lnTo>
                <a:lnTo>
                  <a:pt x="258" y="5674"/>
                </a:lnTo>
                <a:lnTo>
                  <a:pt x="516" y="5545"/>
                </a:lnTo>
                <a:lnTo>
                  <a:pt x="516" y="5416"/>
                </a:lnTo>
                <a:lnTo>
                  <a:pt x="516" y="4385"/>
                </a:lnTo>
                <a:lnTo>
                  <a:pt x="516" y="4256"/>
                </a:lnTo>
                <a:lnTo>
                  <a:pt x="258" y="4127"/>
                </a:lnTo>
                <a:close/>
                <a:moveTo>
                  <a:pt x="129" y="6190"/>
                </a:moveTo>
                <a:lnTo>
                  <a:pt x="0" y="6448"/>
                </a:lnTo>
                <a:lnTo>
                  <a:pt x="0" y="7480"/>
                </a:lnTo>
                <a:lnTo>
                  <a:pt x="129" y="7609"/>
                </a:lnTo>
                <a:lnTo>
                  <a:pt x="258" y="7738"/>
                </a:lnTo>
                <a:lnTo>
                  <a:pt x="516" y="7609"/>
                </a:lnTo>
                <a:lnTo>
                  <a:pt x="516" y="7480"/>
                </a:lnTo>
                <a:lnTo>
                  <a:pt x="516" y="6448"/>
                </a:lnTo>
                <a:lnTo>
                  <a:pt x="516" y="6190"/>
                </a:lnTo>
                <a:close/>
                <a:moveTo>
                  <a:pt x="129" y="8253"/>
                </a:moveTo>
                <a:lnTo>
                  <a:pt x="0" y="8511"/>
                </a:lnTo>
                <a:lnTo>
                  <a:pt x="0" y="9414"/>
                </a:lnTo>
                <a:lnTo>
                  <a:pt x="129" y="9672"/>
                </a:lnTo>
                <a:lnTo>
                  <a:pt x="516" y="9672"/>
                </a:lnTo>
                <a:lnTo>
                  <a:pt x="516" y="9414"/>
                </a:lnTo>
                <a:lnTo>
                  <a:pt x="516" y="8511"/>
                </a:lnTo>
                <a:lnTo>
                  <a:pt x="516" y="8253"/>
                </a:lnTo>
                <a:close/>
                <a:moveTo>
                  <a:pt x="258" y="10188"/>
                </a:moveTo>
                <a:lnTo>
                  <a:pt x="129" y="10317"/>
                </a:lnTo>
                <a:lnTo>
                  <a:pt x="0" y="10446"/>
                </a:lnTo>
                <a:lnTo>
                  <a:pt x="0" y="11477"/>
                </a:lnTo>
                <a:lnTo>
                  <a:pt x="129" y="11735"/>
                </a:lnTo>
                <a:lnTo>
                  <a:pt x="516" y="11735"/>
                </a:lnTo>
                <a:lnTo>
                  <a:pt x="516" y="11477"/>
                </a:lnTo>
                <a:lnTo>
                  <a:pt x="516" y="10446"/>
                </a:lnTo>
                <a:lnTo>
                  <a:pt x="516" y="10317"/>
                </a:lnTo>
                <a:lnTo>
                  <a:pt x="258" y="10188"/>
                </a:lnTo>
                <a:close/>
                <a:moveTo>
                  <a:pt x="258" y="12251"/>
                </a:moveTo>
                <a:lnTo>
                  <a:pt x="129" y="12380"/>
                </a:lnTo>
                <a:lnTo>
                  <a:pt x="0" y="12509"/>
                </a:lnTo>
                <a:lnTo>
                  <a:pt x="0" y="13540"/>
                </a:lnTo>
                <a:lnTo>
                  <a:pt x="129" y="13798"/>
                </a:lnTo>
                <a:lnTo>
                  <a:pt x="516" y="13798"/>
                </a:lnTo>
                <a:lnTo>
                  <a:pt x="516" y="13540"/>
                </a:lnTo>
                <a:lnTo>
                  <a:pt x="516" y="12509"/>
                </a:lnTo>
                <a:lnTo>
                  <a:pt x="516" y="12380"/>
                </a:lnTo>
                <a:lnTo>
                  <a:pt x="258" y="12251"/>
                </a:lnTo>
                <a:close/>
                <a:moveTo>
                  <a:pt x="258" y="14314"/>
                </a:moveTo>
                <a:lnTo>
                  <a:pt x="129" y="14443"/>
                </a:lnTo>
                <a:lnTo>
                  <a:pt x="0" y="14572"/>
                </a:lnTo>
                <a:lnTo>
                  <a:pt x="0" y="15604"/>
                </a:lnTo>
                <a:lnTo>
                  <a:pt x="129" y="15733"/>
                </a:lnTo>
                <a:lnTo>
                  <a:pt x="258" y="15862"/>
                </a:lnTo>
                <a:lnTo>
                  <a:pt x="516" y="15733"/>
                </a:lnTo>
                <a:lnTo>
                  <a:pt x="516" y="15604"/>
                </a:lnTo>
                <a:lnTo>
                  <a:pt x="516" y="14572"/>
                </a:lnTo>
                <a:lnTo>
                  <a:pt x="516" y="14443"/>
                </a:lnTo>
                <a:lnTo>
                  <a:pt x="258" y="14314"/>
                </a:lnTo>
                <a:close/>
                <a:moveTo>
                  <a:pt x="129" y="16377"/>
                </a:moveTo>
                <a:lnTo>
                  <a:pt x="0" y="16635"/>
                </a:lnTo>
                <a:lnTo>
                  <a:pt x="0" y="17667"/>
                </a:lnTo>
                <a:lnTo>
                  <a:pt x="129" y="17796"/>
                </a:lnTo>
                <a:lnTo>
                  <a:pt x="258" y="17925"/>
                </a:lnTo>
                <a:lnTo>
                  <a:pt x="516" y="17796"/>
                </a:lnTo>
                <a:lnTo>
                  <a:pt x="516" y="17667"/>
                </a:lnTo>
                <a:lnTo>
                  <a:pt x="516" y="16635"/>
                </a:lnTo>
                <a:lnTo>
                  <a:pt x="516" y="16377"/>
                </a:lnTo>
                <a:close/>
                <a:moveTo>
                  <a:pt x="129" y="18441"/>
                </a:moveTo>
                <a:lnTo>
                  <a:pt x="0" y="18699"/>
                </a:lnTo>
                <a:lnTo>
                  <a:pt x="0" y="19730"/>
                </a:lnTo>
                <a:lnTo>
                  <a:pt x="129" y="19859"/>
                </a:lnTo>
                <a:lnTo>
                  <a:pt x="258" y="19988"/>
                </a:lnTo>
                <a:lnTo>
                  <a:pt x="516" y="19859"/>
                </a:lnTo>
                <a:lnTo>
                  <a:pt x="516" y="19730"/>
                </a:lnTo>
                <a:lnTo>
                  <a:pt x="516" y="18699"/>
                </a:lnTo>
                <a:lnTo>
                  <a:pt x="516" y="18441"/>
                </a:lnTo>
                <a:close/>
                <a:moveTo>
                  <a:pt x="258" y="20375"/>
                </a:moveTo>
                <a:lnTo>
                  <a:pt x="129" y="20504"/>
                </a:lnTo>
                <a:lnTo>
                  <a:pt x="0" y="20633"/>
                </a:lnTo>
                <a:lnTo>
                  <a:pt x="0" y="21665"/>
                </a:lnTo>
                <a:lnTo>
                  <a:pt x="129" y="21922"/>
                </a:lnTo>
                <a:lnTo>
                  <a:pt x="516" y="21922"/>
                </a:lnTo>
                <a:lnTo>
                  <a:pt x="516" y="21665"/>
                </a:lnTo>
                <a:lnTo>
                  <a:pt x="516" y="20633"/>
                </a:lnTo>
                <a:lnTo>
                  <a:pt x="516" y="20504"/>
                </a:lnTo>
                <a:lnTo>
                  <a:pt x="258" y="20375"/>
                </a:lnTo>
                <a:close/>
                <a:moveTo>
                  <a:pt x="258" y="22438"/>
                </a:moveTo>
                <a:lnTo>
                  <a:pt x="129" y="22567"/>
                </a:lnTo>
                <a:lnTo>
                  <a:pt x="0" y="22696"/>
                </a:lnTo>
                <a:lnTo>
                  <a:pt x="0" y="23728"/>
                </a:lnTo>
                <a:lnTo>
                  <a:pt x="129" y="23986"/>
                </a:lnTo>
                <a:lnTo>
                  <a:pt x="516" y="23986"/>
                </a:lnTo>
                <a:lnTo>
                  <a:pt x="516" y="23728"/>
                </a:lnTo>
                <a:lnTo>
                  <a:pt x="516" y="22696"/>
                </a:lnTo>
                <a:lnTo>
                  <a:pt x="516" y="22567"/>
                </a:lnTo>
                <a:lnTo>
                  <a:pt x="258" y="22438"/>
                </a:lnTo>
                <a:close/>
                <a:moveTo>
                  <a:pt x="258" y="24502"/>
                </a:moveTo>
                <a:lnTo>
                  <a:pt x="129" y="24631"/>
                </a:lnTo>
                <a:lnTo>
                  <a:pt x="0" y="24759"/>
                </a:lnTo>
                <a:lnTo>
                  <a:pt x="0" y="25791"/>
                </a:lnTo>
                <a:lnTo>
                  <a:pt x="129" y="25920"/>
                </a:lnTo>
                <a:lnTo>
                  <a:pt x="258" y="26049"/>
                </a:lnTo>
                <a:lnTo>
                  <a:pt x="516" y="25920"/>
                </a:lnTo>
                <a:lnTo>
                  <a:pt x="516" y="25791"/>
                </a:lnTo>
                <a:lnTo>
                  <a:pt x="516" y="24759"/>
                </a:lnTo>
                <a:lnTo>
                  <a:pt x="516" y="24631"/>
                </a:lnTo>
                <a:lnTo>
                  <a:pt x="258" y="24502"/>
                </a:lnTo>
                <a:close/>
                <a:moveTo>
                  <a:pt x="129" y="26565"/>
                </a:moveTo>
                <a:lnTo>
                  <a:pt x="0" y="26823"/>
                </a:lnTo>
                <a:lnTo>
                  <a:pt x="0" y="27854"/>
                </a:lnTo>
                <a:lnTo>
                  <a:pt x="129" y="27983"/>
                </a:lnTo>
                <a:lnTo>
                  <a:pt x="258" y="28112"/>
                </a:lnTo>
                <a:lnTo>
                  <a:pt x="516" y="27983"/>
                </a:lnTo>
                <a:lnTo>
                  <a:pt x="516" y="27854"/>
                </a:lnTo>
                <a:lnTo>
                  <a:pt x="516" y="26823"/>
                </a:lnTo>
                <a:lnTo>
                  <a:pt x="516" y="26565"/>
                </a:lnTo>
                <a:close/>
                <a:moveTo>
                  <a:pt x="129" y="28628"/>
                </a:moveTo>
                <a:lnTo>
                  <a:pt x="0" y="28886"/>
                </a:lnTo>
                <a:lnTo>
                  <a:pt x="0" y="29918"/>
                </a:lnTo>
                <a:lnTo>
                  <a:pt x="129" y="30047"/>
                </a:lnTo>
                <a:lnTo>
                  <a:pt x="258" y="30176"/>
                </a:lnTo>
                <a:lnTo>
                  <a:pt x="516" y="30047"/>
                </a:lnTo>
                <a:lnTo>
                  <a:pt x="516" y="29918"/>
                </a:lnTo>
                <a:lnTo>
                  <a:pt x="516" y="28886"/>
                </a:lnTo>
                <a:lnTo>
                  <a:pt x="516" y="28628"/>
                </a:lnTo>
                <a:close/>
                <a:moveTo>
                  <a:pt x="258" y="30562"/>
                </a:moveTo>
                <a:lnTo>
                  <a:pt x="129" y="30691"/>
                </a:lnTo>
                <a:lnTo>
                  <a:pt x="0" y="30820"/>
                </a:lnTo>
                <a:lnTo>
                  <a:pt x="0" y="31852"/>
                </a:lnTo>
                <a:lnTo>
                  <a:pt x="129" y="32110"/>
                </a:lnTo>
                <a:lnTo>
                  <a:pt x="516" y="32110"/>
                </a:lnTo>
                <a:lnTo>
                  <a:pt x="516" y="31852"/>
                </a:lnTo>
                <a:lnTo>
                  <a:pt x="516" y="30820"/>
                </a:lnTo>
                <a:lnTo>
                  <a:pt x="516" y="30691"/>
                </a:lnTo>
                <a:lnTo>
                  <a:pt x="258" y="30562"/>
                </a:lnTo>
                <a:close/>
                <a:moveTo>
                  <a:pt x="258" y="32626"/>
                </a:moveTo>
                <a:lnTo>
                  <a:pt x="129" y="32755"/>
                </a:lnTo>
                <a:lnTo>
                  <a:pt x="0" y="32884"/>
                </a:lnTo>
                <a:lnTo>
                  <a:pt x="0" y="33915"/>
                </a:lnTo>
                <a:lnTo>
                  <a:pt x="129" y="34173"/>
                </a:lnTo>
                <a:lnTo>
                  <a:pt x="516" y="34173"/>
                </a:lnTo>
                <a:lnTo>
                  <a:pt x="516" y="33915"/>
                </a:lnTo>
                <a:lnTo>
                  <a:pt x="516" y="32884"/>
                </a:lnTo>
                <a:lnTo>
                  <a:pt x="516" y="32755"/>
                </a:lnTo>
                <a:lnTo>
                  <a:pt x="258" y="32626"/>
                </a:lnTo>
                <a:close/>
              </a:path>
            </a:pathLst>
          </a:custGeom>
          <a:solidFill>
            <a:srgbClr val="FF9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30;p17">
            <a:extLst>
              <a:ext uri="{FF2B5EF4-FFF2-40B4-BE49-F238E27FC236}">
                <a16:creationId xmlns:a16="http://schemas.microsoft.com/office/drawing/2014/main" id="{564C9B2C-F911-5CE1-0F1B-D327FB869B92}"/>
              </a:ext>
            </a:extLst>
          </p:cNvPr>
          <p:cNvSpPr/>
          <p:nvPr/>
        </p:nvSpPr>
        <p:spPr>
          <a:xfrm>
            <a:off x="7627154" y="1962767"/>
            <a:ext cx="22173" cy="23467"/>
          </a:xfrm>
          <a:custGeom>
            <a:avLst/>
            <a:gdLst/>
            <a:ahLst/>
            <a:cxnLst/>
            <a:rect l="l" t="t" r="r" b="b"/>
            <a:pathLst>
              <a:path w="1033" h="1162" extrusionOk="0">
                <a:moveTo>
                  <a:pt x="645" y="1"/>
                </a:moveTo>
                <a:lnTo>
                  <a:pt x="129" y="259"/>
                </a:lnTo>
                <a:lnTo>
                  <a:pt x="0" y="388"/>
                </a:lnTo>
                <a:lnTo>
                  <a:pt x="0" y="904"/>
                </a:lnTo>
                <a:lnTo>
                  <a:pt x="129" y="1162"/>
                </a:lnTo>
                <a:lnTo>
                  <a:pt x="516" y="1162"/>
                </a:lnTo>
                <a:lnTo>
                  <a:pt x="516" y="904"/>
                </a:lnTo>
                <a:lnTo>
                  <a:pt x="516" y="646"/>
                </a:lnTo>
                <a:lnTo>
                  <a:pt x="903" y="388"/>
                </a:lnTo>
                <a:lnTo>
                  <a:pt x="1032" y="259"/>
                </a:lnTo>
                <a:lnTo>
                  <a:pt x="1032" y="130"/>
                </a:lnTo>
                <a:lnTo>
                  <a:pt x="774"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31;p17">
            <a:extLst>
              <a:ext uri="{FF2B5EF4-FFF2-40B4-BE49-F238E27FC236}">
                <a16:creationId xmlns:a16="http://schemas.microsoft.com/office/drawing/2014/main" id="{983360F5-8BA0-ADAE-F681-066B7EFB1FAF}"/>
              </a:ext>
            </a:extLst>
          </p:cNvPr>
          <p:cNvSpPr/>
          <p:nvPr/>
        </p:nvSpPr>
        <p:spPr>
          <a:xfrm>
            <a:off x="7657591" y="1814332"/>
            <a:ext cx="290675" cy="148456"/>
          </a:xfrm>
          <a:custGeom>
            <a:avLst/>
            <a:gdLst/>
            <a:ahLst/>
            <a:cxnLst/>
            <a:rect l="l" t="t" r="r" b="b"/>
            <a:pathLst>
              <a:path w="13542" h="7351" extrusionOk="0">
                <a:moveTo>
                  <a:pt x="13154" y="1"/>
                </a:moveTo>
                <a:lnTo>
                  <a:pt x="12381" y="516"/>
                </a:lnTo>
                <a:lnTo>
                  <a:pt x="12252" y="645"/>
                </a:lnTo>
                <a:lnTo>
                  <a:pt x="12252" y="774"/>
                </a:lnTo>
                <a:lnTo>
                  <a:pt x="12381" y="1032"/>
                </a:lnTo>
                <a:lnTo>
                  <a:pt x="12509" y="903"/>
                </a:lnTo>
                <a:lnTo>
                  <a:pt x="13412" y="516"/>
                </a:lnTo>
                <a:lnTo>
                  <a:pt x="13541" y="387"/>
                </a:lnTo>
                <a:lnTo>
                  <a:pt x="13541" y="130"/>
                </a:lnTo>
                <a:lnTo>
                  <a:pt x="13412" y="1"/>
                </a:lnTo>
                <a:close/>
                <a:moveTo>
                  <a:pt x="11478" y="903"/>
                </a:moveTo>
                <a:lnTo>
                  <a:pt x="10575" y="1419"/>
                </a:lnTo>
                <a:lnTo>
                  <a:pt x="10446" y="1548"/>
                </a:lnTo>
                <a:lnTo>
                  <a:pt x="10446" y="1806"/>
                </a:lnTo>
                <a:lnTo>
                  <a:pt x="10704" y="1935"/>
                </a:lnTo>
                <a:lnTo>
                  <a:pt x="10833" y="1806"/>
                </a:lnTo>
                <a:lnTo>
                  <a:pt x="11736" y="1419"/>
                </a:lnTo>
                <a:lnTo>
                  <a:pt x="11865" y="1290"/>
                </a:lnTo>
                <a:lnTo>
                  <a:pt x="11736" y="1032"/>
                </a:lnTo>
                <a:lnTo>
                  <a:pt x="11607" y="903"/>
                </a:lnTo>
                <a:close/>
                <a:moveTo>
                  <a:pt x="9673" y="1806"/>
                </a:moveTo>
                <a:lnTo>
                  <a:pt x="8770" y="2322"/>
                </a:lnTo>
                <a:lnTo>
                  <a:pt x="8641" y="2451"/>
                </a:lnTo>
                <a:lnTo>
                  <a:pt x="8770" y="2709"/>
                </a:lnTo>
                <a:lnTo>
                  <a:pt x="8899" y="2838"/>
                </a:lnTo>
                <a:lnTo>
                  <a:pt x="9028" y="2709"/>
                </a:lnTo>
                <a:lnTo>
                  <a:pt x="9930" y="2322"/>
                </a:lnTo>
                <a:lnTo>
                  <a:pt x="10059" y="2193"/>
                </a:lnTo>
                <a:lnTo>
                  <a:pt x="10059" y="1935"/>
                </a:lnTo>
                <a:lnTo>
                  <a:pt x="9930" y="1806"/>
                </a:lnTo>
                <a:close/>
                <a:moveTo>
                  <a:pt x="7996" y="2709"/>
                </a:moveTo>
                <a:lnTo>
                  <a:pt x="7093" y="3224"/>
                </a:lnTo>
                <a:lnTo>
                  <a:pt x="6964" y="3353"/>
                </a:lnTo>
                <a:lnTo>
                  <a:pt x="6964" y="3611"/>
                </a:lnTo>
                <a:lnTo>
                  <a:pt x="7222" y="3740"/>
                </a:lnTo>
                <a:lnTo>
                  <a:pt x="7351" y="3740"/>
                </a:lnTo>
                <a:lnTo>
                  <a:pt x="8125" y="3224"/>
                </a:lnTo>
                <a:lnTo>
                  <a:pt x="8254" y="3095"/>
                </a:lnTo>
                <a:lnTo>
                  <a:pt x="8254" y="2838"/>
                </a:lnTo>
                <a:lnTo>
                  <a:pt x="8125" y="2709"/>
                </a:lnTo>
                <a:close/>
                <a:moveTo>
                  <a:pt x="6449" y="3611"/>
                </a:moveTo>
                <a:lnTo>
                  <a:pt x="6191" y="3740"/>
                </a:lnTo>
                <a:lnTo>
                  <a:pt x="5288" y="4127"/>
                </a:lnTo>
                <a:lnTo>
                  <a:pt x="5159" y="4256"/>
                </a:lnTo>
                <a:lnTo>
                  <a:pt x="5159" y="4514"/>
                </a:lnTo>
                <a:lnTo>
                  <a:pt x="5417" y="4643"/>
                </a:lnTo>
                <a:lnTo>
                  <a:pt x="5546" y="4643"/>
                </a:lnTo>
                <a:lnTo>
                  <a:pt x="6449" y="4127"/>
                </a:lnTo>
                <a:lnTo>
                  <a:pt x="6578" y="3998"/>
                </a:lnTo>
                <a:lnTo>
                  <a:pt x="6578" y="3740"/>
                </a:lnTo>
                <a:lnTo>
                  <a:pt x="6449" y="3611"/>
                </a:lnTo>
                <a:close/>
                <a:moveTo>
                  <a:pt x="4643" y="4514"/>
                </a:moveTo>
                <a:lnTo>
                  <a:pt x="4385" y="4643"/>
                </a:lnTo>
                <a:lnTo>
                  <a:pt x="3612" y="5030"/>
                </a:lnTo>
                <a:lnTo>
                  <a:pt x="3483" y="5159"/>
                </a:lnTo>
                <a:lnTo>
                  <a:pt x="3483" y="5417"/>
                </a:lnTo>
                <a:lnTo>
                  <a:pt x="3741" y="5546"/>
                </a:lnTo>
                <a:lnTo>
                  <a:pt x="3870" y="5546"/>
                </a:lnTo>
                <a:lnTo>
                  <a:pt x="4643" y="5030"/>
                </a:lnTo>
                <a:lnTo>
                  <a:pt x="4772" y="4901"/>
                </a:lnTo>
                <a:lnTo>
                  <a:pt x="4772" y="4643"/>
                </a:lnTo>
                <a:lnTo>
                  <a:pt x="4643" y="4514"/>
                </a:lnTo>
                <a:close/>
                <a:moveTo>
                  <a:pt x="2709" y="5546"/>
                </a:moveTo>
                <a:lnTo>
                  <a:pt x="1806" y="5932"/>
                </a:lnTo>
                <a:lnTo>
                  <a:pt x="1677" y="6061"/>
                </a:lnTo>
                <a:lnTo>
                  <a:pt x="1677" y="6319"/>
                </a:lnTo>
                <a:lnTo>
                  <a:pt x="1935" y="6448"/>
                </a:lnTo>
                <a:lnTo>
                  <a:pt x="2064" y="6448"/>
                </a:lnTo>
                <a:lnTo>
                  <a:pt x="2967" y="5932"/>
                </a:lnTo>
                <a:lnTo>
                  <a:pt x="3096" y="5803"/>
                </a:lnTo>
                <a:lnTo>
                  <a:pt x="3096" y="5675"/>
                </a:lnTo>
                <a:lnTo>
                  <a:pt x="2838" y="5546"/>
                </a:lnTo>
                <a:close/>
                <a:moveTo>
                  <a:pt x="904" y="6448"/>
                </a:moveTo>
                <a:lnTo>
                  <a:pt x="130" y="6835"/>
                </a:lnTo>
                <a:lnTo>
                  <a:pt x="1" y="6964"/>
                </a:lnTo>
                <a:lnTo>
                  <a:pt x="1" y="7222"/>
                </a:lnTo>
                <a:lnTo>
                  <a:pt x="259" y="7351"/>
                </a:lnTo>
                <a:lnTo>
                  <a:pt x="1162" y="6835"/>
                </a:lnTo>
                <a:lnTo>
                  <a:pt x="1291" y="6706"/>
                </a:lnTo>
                <a:lnTo>
                  <a:pt x="1291" y="6577"/>
                </a:lnTo>
                <a:lnTo>
                  <a:pt x="1162" y="6448"/>
                </a:lnTo>
                <a:close/>
              </a:path>
            </a:pathLst>
          </a:custGeom>
          <a:solidFill>
            <a:srgbClr val="FF9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32;p17">
            <a:extLst>
              <a:ext uri="{FF2B5EF4-FFF2-40B4-BE49-F238E27FC236}">
                <a16:creationId xmlns:a16="http://schemas.microsoft.com/office/drawing/2014/main" id="{68FD8CCC-23C3-066E-AC21-00AC53057E77}"/>
              </a:ext>
            </a:extLst>
          </p:cNvPr>
          <p:cNvSpPr/>
          <p:nvPr/>
        </p:nvSpPr>
        <p:spPr>
          <a:xfrm>
            <a:off x="7956530" y="1801306"/>
            <a:ext cx="19404" cy="13046"/>
          </a:xfrm>
          <a:custGeom>
            <a:avLst/>
            <a:gdLst/>
            <a:ahLst/>
            <a:cxnLst/>
            <a:rect l="l" t="t" r="r" b="b"/>
            <a:pathLst>
              <a:path w="904" h="646" extrusionOk="0">
                <a:moveTo>
                  <a:pt x="646" y="1"/>
                </a:moveTo>
                <a:lnTo>
                  <a:pt x="130" y="259"/>
                </a:lnTo>
                <a:lnTo>
                  <a:pt x="1" y="388"/>
                </a:lnTo>
                <a:lnTo>
                  <a:pt x="1" y="517"/>
                </a:lnTo>
                <a:lnTo>
                  <a:pt x="130" y="646"/>
                </a:lnTo>
                <a:lnTo>
                  <a:pt x="388" y="646"/>
                </a:lnTo>
                <a:lnTo>
                  <a:pt x="775" y="388"/>
                </a:lnTo>
                <a:lnTo>
                  <a:pt x="904" y="259"/>
                </a:lnTo>
                <a:lnTo>
                  <a:pt x="904" y="130"/>
                </a:lnTo>
                <a:lnTo>
                  <a:pt x="775"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61;p23">
            <a:extLst>
              <a:ext uri="{FF2B5EF4-FFF2-40B4-BE49-F238E27FC236}">
                <a16:creationId xmlns:a16="http://schemas.microsoft.com/office/drawing/2014/main" id="{1F7B1F52-A696-913A-20EC-CB63B58F67EB}"/>
              </a:ext>
            </a:extLst>
          </p:cNvPr>
          <p:cNvSpPr txBox="1">
            <a:spLocks/>
          </p:cNvSpPr>
          <p:nvPr/>
        </p:nvSpPr>
        <p:spPr>
          <a:xfrm>
            <a:off x="830514" y="187151"/>
            <a:ext cx="5707320" cy="7636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5400" dirty="0"/>
              <a:t>Project Overview</a:t>
            </a:r>
          </a:p>
        </p:txBody>
      </p:sp>
      <p:sp>
        <p:nvSpPr>
          <p:cNvPr id="4" name="Google Shape;1881;p31">
            <a:extLst>
              <a:ext uri="{FF2B5EF4-FFF2-40B4-BE49-F238E27FC236}">
                <a16:creationId xmlns:a16="http://schemas.microsoft.com/office/drawing/2014/main" id="{2607D782-13D1-4D6B-A326-FC0F726CA5F1}"/>
              </a:ext>
            </a:extLst>
          </p:cNvPr>
          <p:cNvSpPr/>
          <p:nvPr/>
        </p:nvSpPr>
        <p:spPr>
          <a:xfrm>
            <a:off x="458105" y="1665235"/>
            <a:ext cx="6727094" cy="3849465"/>
          </a:xfrm>
          <a:prstGeom prst="roundRect">
            <a:avLst/>
          </a:prstGeom>
          <a:noFill/>
          <a:ln w="9525"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i="0" dirty="0">
                <a:effectLst/>
              </a:rPr>
              <a:t>The project working on data of the Taxi Network in New York City. Getting the data from a “Real-Time” source, collecting it into our queueing service, and then processing it to build dashboards will help the business gain insights about how everything is working in the network itself and the customers' behavior over time, in real-time and daily aggregated.</a:t>
            </a:r>
            <a:endParaRPr sz="2400" dirty="0"/>
          </a:p>
        </p:txBody>
      </p:sp>
    </p:spTree>
    <p:extLst>
      <p:ext uri="{BB962C8B-B14F-4D97-AF65-F5344CB8AC3E}">
        <p14:creationId xmlns:p14="http://schemas.microsoft.com/office/powerpoint/2010/main" val="32663478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repeatCount="indefinite"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heel(1)">
                                      <p:cBhvr>
                                        <p:cTn id="7" dur="2000"/>
                                        <p:tgtEl>
                                          <p:spTgt spid="48"/>
                                        </p:tgtEl>
                                      </p:cBhvr>
                                    </p:animEffect>
                                  </p:childTnLst>
                                </p:cTn>
                              </p:par>
                              <p:par>
                                <p:cTn id="8" presetID="21" presetClass="entr" presetSubtype="1" repeatCount="indefinite"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wheel(1)">
                                      <p:cBhvr>
                                        <p:cTn id="10" dur="2000"/>
                                        <p:tgtEl>
                                          <p:spTgt spid="49"/>
                                        </p:tgtEl>
                                      </p:cBhvr>
                                    </p:animEffect>
                                  </p:childTnLst>
                                </p:cTn>
                              </p:par>
                              <p:par>
                                <p:cTn id="11" presetID="21" presetClass="entr" presetSubtype="1" repeatCount="indefinite"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wheel(1)">
                                      <p:cBhvr>
                                        <p:cTn id="13" dur="2000"/>
                                        <p:tgtEl>
                                          <p:spTgt spid="50"/>
                                        </p:tgtEl>
                                      </p:cBhvr>
                                    </p:animEffect>
                                  </p:childTnLst>
                                </p:cTn>
                              </p:par>
                              <p:par>
                                <p:cTn id="14" presetID="53" presetClass="entr" presetSubtype="16" repeatCount="indefinite"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 calcmode="lin" valueType="num">
                                      <p:cBhvr>
                                        <p:cTn id="16" dur="3000" fill="hold"/>
                                        <p:tgtEl>
                                          <p:spTgt spid="34"/>
                                        </p:tgtEl>
                                        <p:attrNameLst>
                                          <p:attrName>ppt_w</p:attrName>
                                        </p:attrNameLst>
                                      </p:cBhvr>
                                      <p:tavLst>
                                        <p:tav tm="0">
                                          <p:val>
                                            <p:fltVal val="0"/>
                                          </p:val>
                                        </p:tav>
                                        <p:tav tm="100000">
                                          <p:val>
                                            <p:strVal val="#ppt_w"/>
                                          </p:val>
                                        </p:tav>
                                      </p:tavLst>
                                    </p:anim>
                                    <p:anim calcmode="lin" valueType="num">
                                      <p:cBhvr>
                                        <p:cTn id="17" dur="3000" fill="hold"/>
                                        <p:tgtEl>
                                          <p:spTgt spid="34"/>
                                        </p:tgtEl>
                                        <p:attrNameLst>
                                          <p:attrName>ppt_h</p:attrName>
                                        </p:attrNameLst>
                                      </p:cBhvr>
                                      <p:tavLst>
                                        <p:tav tm="0">
                                          <p:val>
                                            <p:fltVal val="0"/>
                                          </p:val>
                                        </p:tav>
                                        <p:tav tm="100000">
                                          <p:val>
                                            <p:strVal val="#ppt_h"/>
                                          </p:val>
                                        </p:tav>
                                      </p:tavLst>
                                    </p:anim>
                                    <p:animEffect transition="in" filter="fade">
                                      <p:cBhvr>
                                        <p:cTn id="18" dur="3000"/>
                                        <p:tgtEl>
                                          <p:spTgt spid="34"/>
                                        </p:tgtEl>
                                      </p:cBhvr>
                                    </p:animEffect>
                                  </p:childTnLst>
                                </p:cTn>
                              </p:par>
                            </p:childTnLst>
                          </p:cTn>
                        </p:par>
                        <p:par>
                          <p:cTn id="19" fill="hold">
                            <p:stCondLst>
                              <p:cond delay="3000"/>
                            </p:stCondLst>
                            <p:childTnLst>
                              <p:par>
                                <p:cTn id="20" presetID="53" presetClass="exit" presetSubtype="32" repeatCount="indefinite" fill="hold" grpId="1" nodeType="afterEffect">
                                  <p:stCondLst>
                                    <p:cond delay="0"/>
                                  </p:stCondLst>
                                  <p:childTnLst>
                                    <p:anim calcmode="lin" valueType="num">
                                      <p:cBhvr>
                                        <p:cTn id="21" dur="2000"/>
                                        <p:tgtEl>
                                          <p:spTgt spid="34"/>
                                        </p:tgtEl>
                                        <p:attrNameLst>
                                          <p:attrName>ppt_w</p:attrName>
                                        </p:attrNameLst>
                                      </p:cBhvr>
                                      <p:tavLst>
                                        <p:tav tm="0">
                                          <p:val>
                                            <p:strVal val="ppt_w"/>
                                          </p:val>
                                        </p:tav>
                                        <p:tav tm="100000">
                                          <p:val>
                                            <p:fltVal val="0"/>
                                          </p:val>
                                        </p:tav>
                                      </p:tavLst>
                                    </p:anim>
                                    <p:anim calcmode="lin" valueType="num">
                                      <p:cBhvr>
                                        <p:cTn id="22" dur="2000"/>
                                        <p:tgtEl>
                                          <p:spTgt spid="34"/>
                                        </p:tgtEl>
                                        <p:attrNameLst>
                                          <p:attrName>ppt_h</p:attrName>
                                        </p:attrNameLst>
                                      </p:cBhvr>
                                      <p:tavLst>
                                        <p:tav tm="0">
                                          <p:val>
                                            <p:strVal val="ppt_h"/>
                                          </p:val>
                                        </p:tav>
                                        <p:tav tm="100000">
                                          <p:val>
                                            <p:fltVal val="0"/>
                                          </p:val>
                                        </p:tav>
                                      </p:tavLst>
                                    </p:anim>
                                    <p:animEffect transition="out" filter="fade">
                                      <p:cBhvr>
                                        <p:cTn id="23" dur="2000"/>
                                        <p:tgtEl>
                                          <p:spTgt spid="34"/>
                                        </p:tgtEl>
                                      </p:cBhvr>
                                    </p:animEffect>
                                    <p:set>
                                      <p:cBhvr>
                                        <p:cTn id="24" dur="1" fill="hold">
                                          <p:stCondLst>
                                            <p:cond delay="1999"/>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4" grpId="1" animBg="1"/>
      <p:bldP spid="48" grpId="0" animBg="1"/>
      <p:bldP spid="49" grpId="0" animBg="1"/>
      <p:bldP spid="5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76"/>
        <p:cNvGrpSpPr/>
        <p:nvPr/>
      </p:nvGrpSpPr>
      <p:grpSpPr>
        <a:xfrm>
          <a:off x="0" y="0"/>
          <a:ext cx="0" cy="0"/>
          <a:chOff x="0" y="0"/>
          <a:chExt cx="0" cy="0"/>
        </a:xfrm>
      </p:grpSpPr>
      <p:cxnSp>
        <p:nvCxnSpPr>
          <p:cNvPr id="1930" name="Google Shape;3578;p43">
            <a:extLst>
              <a:ext uri="{FF2B5EF4-FFF2-40B4-BE49-F238E27FC236}">
                <a16:creationId xmlns:a16="http://schemas.microsoft.com/office/drawing/2014/main" id="{BE747737-72A1-B247-7A8A-7747771B0D0A}"/>
              </a:ext>
            </a:extLst>
          </p:cNvPr>
          <p:cNvCxnSpPr>
            <a:cxnSpLocks/>
          </p:cNvCxnSpPr>
          <p:nvPr/>
        </p:nvCxnSpPr>
        <p:spPr>
          <a:xfrm rot="5400000" flipH="1" flipV="1">
            <a:off x="2352778" y="3007228"/>
            <a:ext cx="649900" cy="12700"/>
          </a:xfrm>
          <a:prstGeom prst="bentConnector3">
            <a:avLst>
              <a:gd name="adj1" fmla="val -7428"/>
            </a:avLst>
          </a:prstGeom>
          <a:noFill/>
          <a:ln w="9525" cap="flat" cmpd="sng">
            <a:solidFill>
              <a:schemeClr val="accent2"/>
            </a:solidFill>
            <a:prstDash val="solid"/>
            <a:round/>
            <a:headEnd type="none" w="med" len="med"/>
            <a:tailEnd type="oval" w="med" len="med"/>
          </a:ln>
        </p:spPr>
      </p:cxnSp>
      <p:cxnSp>
        <p:nvCxnSpPr>
          <p:cNvPr id="1928" name="Google Shape;3578;p43">
            <a:extLst>
              <a:ext uri="{FF2B5EF4-FFF2-40B4-BE49-F238E27FC236}">
                <a16:creationId xmlns:a16="http://schemas.microsoft.com/office/drawing/2014/main" id="{9CC2F52A-CC08-9D44-38BB-964794CE3E76}"/>
              </a:ext>
            </a:extLst>
          </p:cNvPr>
          <p:cNvCxnSpPr>
            <a:cxnSpLocks/>
          </p:cNvCxnSpPr>
          <p:nvPr/>
        </p:nvCxnSpPr>
        <p:spPr>
          <a:xfrm rot="10800000">
            <a:off x="6583325" y="5359196"/>
            <a:ext cx="922813" cy="12700"/>
          </a:xfrm>
          <a:prstGeom prst="bentConnector3">
            <a:avLst>
              <a:gd name="adj1" fmla="val 456"/>
            </a:avLst>
          </a:prstGeom>
          <a:noFill/>
          <a:ln w="9525" cap="flat" cmpd="sng">
            <a:solidFill>
              <a:schemeClr val="accent2"/>
            </a:solidFill>
            <a:prstDash val="solid"/>
            <a:round/>
            <a:headEnd type="none" w="med" len="med"/>
            <a:tailEnd type="oval" w="med" len="med"/>
          </a:ln>
        </p:spPr>
      </p:cxnSp>
      <p:cxnSp>
        <p:nvCxnSpPr>
          <p:cNvPr id="1924" name="Google Shape;3578;p43">
            <a:extLst>
              <a:ext uri="{FF2B5EF4-FFF2-40B4-BE49-F238E27FC236}">
                <a16:creationId xmlns:a16="http://schemas.microsoft.com/office/drawing/2014/main" id="{52C4A793-B3BB-4105-76A8-26FDC569EF15}"/>
              </a:ext>
            </a:extLst>
          </p:cNvPr>
          <p:cNvCxnSpPr>
            <a:cxnSpLocks/>
          </p:cNvCxnSpPr>
          <p:nvPr/>
        </p:nvCxnSpPr>
        <p:spPr>
          <a:xfrm rot="10800000">
            <a:off x="8386897" y="5359196"/>
            <a:ext cx="922813" cy="12700"/>
          </a:xfrm>
          <a:prstGeom prst="bentConnector3">
            <a:avLst>
              <a:gd name="adj1" fmla="val 456"/>
            </a:avLst>
          </a:prstGeom>
          <a:noFill/>
          <a:ln w="9525" cap="flat" cmpd="sng">
            <a:solidFill>
              <a:schemeClr val="accent2"/>
            </a:solidFill>
            <a:prstDash val="solid"/>
            <a:round/>
            <a:headEnd type="none" w="med" len="med"/>
            <a:tailEnd type="oval" w="med" len="med"/>
          </a:ln>
        </p:spPr>
      </p:cxnSp>
      <p:cxnSp>
        <p:nvCxnSpPr>
          <p:cNvPr id="1920" name="Google Shape;3578;p43">
            <a:extLst>
              <a:ext uri="{FF2B5EF4-FFF2-40B4-BE49-F238E27FC236}">
                <a16:creationId xmlns:a16="http://schemas.microsoft.com/office/drawing/2014/main" id="{BB31D284-7D67-4362-8346-5E1ABF8A5767}"/>
              </a:ext>
            </a:extLst>
          </p:cNvPr>
          <p:cNvCxnSpPr>
            <a:cxnSpLocks/>
          </p:cNvCxnSpPr>
          <p:nvPr/>
        </p:nvCxnSpPr>
        <p:spPr>
          <a:xfrm rot="10800000">
            <a:off x="8343661" y="1829787"/>
            <a:ext cx="922813" cy="12700"/>
          </a:xfrm>
          <a:prstGeom prst="bentConnector3">
            <a:avLst>
              <a:gd name="adj1" fmla="val 456"/>
            </a:avLst>
          </a:prstGeom>
          <a:noFill/>
          <a:ln w="9525" cap="flat" cmpd="sng">
            <a:solidFill>
              <a:schemeClr val="accent2"/>
            </a:solidFill>
            <a:prstDash val="solid"/>
            <a:round/>
            <a:headEnd type="none" w="med" len="med"/>
            <a:tailEnd type="oval" w="med" len="med"/>
          </a:ln>
        </p:spPr>
      </p:cxnSp>
      <p:cxnSp>
        <p:nvCxnSpPr>
          <p:cNvPr id="57" name="Google Shape;3578;p43">
            <a:extLst>
              <a:ext uri="{FF2B5EF4-FFF2-40B4-BE49-F238E27FC236}">
                <a16:creationId xmlns:a16="http://schemas.microsoft.com/office/drawing/2014/main" id="{04AE8B6F-8645-9AEB-4026-8C7543300A7C}"/>
              </a:ext>
            </a:extLst>
          </p:cNvPr>
          <p:cNvCxnSpPr>
            <a:cxnSpLocks/>
          </p:cNvCxnSpPr>
          <p:nvPr/>
        </p:nvCxnSpPr>
        <p:spPr>
          <a:xfrm rot="5400000">
            <a:off x="9001892" y="4435279"/>
            <a:ext cx="921148" cy="12700"/>
          </a:xfrm>
          <a:prstGeom prst="bentConnector3">
            <a:avLst>
              <a:gd name="adj1" fmla="val -3770"/>
            </a:avLst>
          </a:prstGeom>
          <a:noFill/>
          <a:ln w="9525" cap="flat" cmpd="sng">
            <a:solidFill>
              <a:schemeClr val="accent2"/>
            </a:solidFill>
            <a:prstDash val="solid"/>
            <a:round/>
            <a:headEnd type="none" w="med" len="med"/>
            <a:tailEnd type="oval" w="med" len="med"/>
          </a:ln>
        </p:spPr>
      </p:cxnSp>
      <p:cxnSp>
        <p:nvCxnSpPr>
          <p:cNvPr id="53" name="Google Shape;3578;p43">
            <a:extLst>
              <a:ext uri="{FF2B5EF4-FFF2-40B4-BE49-F238E27FC236}">
                <a16:creationId xmlns:a16="http://schemas.microsoft.com/office/drawing/2014/main" id="{90C7A106-32BD-E213-23FC-9E45ADB70826}"/>
              </a:ext>
            </a:extLst>
          </p:cNvPr>
          <p:cNvCxnSpPr>
            <a:cxnSpLocks/>
          </p:cNvCxnSpPr>
          <p:nvPr/>
        </p:nvCxnSpPr>
        <p:spPr>
          <a:xfrm flipV="1">
            <a:off x="9593148" y="1842487"/>
            <a:ext cx="796157" cy="13390"/>
          </a:xfrm>
          <a:prstGeom prst="bentConnector3">
            <a:avLst>
              <a:gd name="adj1" fmla="val -3910"/>
            </a:avLst>
          </a:prstGeom>
          <a:noFill/>
          <a:ln w="9525" cap="flat" cmpd="sng">
            <a:solidFill>
              <a:schemeClr val="accent2"/>
            </a:solidFill>
            <a:prstDash val="solid"/>
            <a:round/>
            <a:headEnd type="none" w="med" len="med"/>
            <a:tailEnd type="oval" w="med" len="med"/>
          </a:ln>
        </p:spPr>
      </p:cxnSp>
      <p:cxnSp>
        <p:nvCxnSpPr>
          <p:cNvPr id="49" name="Google Shape;3578;p43">
            <a:extLst>
              <a:ext uri="{FF2B5EF4-FFF2-40B4-BE49-F238E27FC236}">
                <a16:creationId xmlns:a16="http://schemas.microsoft.com/office/drawing/2014/main" id="{48891AAA-87F1-15A5-8D0D-CD783F800E02}"/>
              </a:ext>
            </a:extLst>
          </p:cNvPr>
          <p:cNvCxnSpPr>
            <a:cxnSpLocks/>
          </p:cNvCxnSpPr>
          <p:nvPr/>
        </p:nvCxnSpPr>
        <p:spPr>
          <a:xfrm flipV="1">
            <a:off x="17430939" y="4040149"/>
            <a:ext cx="104980" cy="1041"/>
          </a:xfrm>
          <a:prstGeom prst="bentConnector3">
            <a:avLst>
              <a:gd name="adj1" fmla="val 50000"/>
            </a:avLst>
          </a:prstGeom>
          <a:noFill/>
          <a:ln w="9525" cap="flat" cmpd="sng">
            <a:solidFill>
              <a:schemeClr val="accent2"/>
            </a:solidFill>
            <a:prstDash val="solid"/>
            <a:round/>
            <a:headEnd type="none" w="med" len="med"/>
            <a:tailEnd type="oval" w="med" len="med"/>
          </a:ln>
          <a:effectLst>
            <a:outerShdw blurRad="50800" dist="38100" dir="5400000" algn="t" rotWithShape="0">
              <a:prstClr val="black">
                <a:alpha val="40000"/>
              </a:prstClr>
            </a:outerShdw>
          </a:effectLst>
        </p:spPr>
      </p:cxnSp>
      <p:cxnSp>
        <p:nvCxnSpPr>
          <p:cNvPr id="36" name="Google Shape;3578;p43">
            <a:extLst>
              <a:ext uri="{FF2B5EF4-FFF2-40B4-BE49-F238E27FC236}">
                <a16:creationId xmlns:a16="http://schemas.microsoft.com/office/drawing/2014/main" id="{103FC4B8-9966-6D85-7BBD-94F46BCDBD39}"/>
              </a:ext>
            </a:extLst>
          </p:cNvPr>
          <p:cNvCxnSpPr>
            <a:cxnSpLocks/>
          </p:cNvCxnSpPr>
          <p:nvPr/>
        </p:nvCxnSpPr>
        <p:spPr>
          <a:xfrm rot="5400000" flipH="1" flipV="1">
            <a:off x="9027810" y="2911868"/>
            <a:ext cx="649900" cy="12700"/>
          </a:xfrm>
          <a:prstGeom prst="bentConnector3">
            <a:avLst>
              <a:gd name="adj1" fmla="val -7428"/>
            </a:avLst>
          </a:prstGeom>
          <a:noFill/>
          <a:ln w="9525" cap="flat" cmpd="sng">
            <a:solidFill>
              <a:schemeClr val="accent2"/>
            </a:solidFill>
            <a:prstDash val="solid"/>
            <a:round/>
            <a:headEnd type="none" w="med" len="med"/>
            <a:tailEnd type="oval" w="med" len="med"/>
          </a:ln>
        </p:spPr>
      </p:cxnSp>
      <p:sp>
        <p:nvSpPr>
          <p:cNvPr id="1977" name="Google Shape;1977;p43"/>
          <p:cNvSpPr txBox="1">
            <a:spLocks noGrp="1"/>
          </p:cNvSpPr>
          <p:nvPr>
            <p:ph type="title"/>
          </p:nvPr>
        </p:nvSpPr>
        <p:spPr>
          <a:xfrm>
            <a:off x="609600" y="122820"/>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Project Pipeline</a:t>
            </a:r>
            <a:endParaRPr dirty="0"/>
          </a:p>
        </p:txBody>
      </p:sp>
      <p:cxnSp>
        <p:nvCxnSpPr>
          <p:cNvPr id="2" name="Google Shape;3578;p43">
            <a:extLst>
              <a:ext uri="{FF2B5EF4-FFF2-40B4-BE49-F238E27FC236}">
                <a16:creationId xmlns:a16="http://schemas.microsoft.com/office/drawing/2014/main" id="{1E0837C8-1B10-A36F-4A8A-22CAC799C0A8}"/>
              </a:ext>
            </a:extLst>
          </p:cNvPr>
          <p:cNvCxnSpPr>
            <a:cxnSpLocks/>
          </p:cNvCxnSpPr>
          <p:nvPr/>
        </p:nvCxnSpPr>
        <p:spPr>
          <a:xfrm flipV="1">
            <a:off x="1345787" y="3626139"/>
            <a:ext cx="796157" cy="13390"/>
          </a:xfrm>
          <a:prstGeom prst="bentConnector3">
            <a:avLst>
              <a:gd name="adj1" fmla="val -3910"/>
            </a:avLst>
          </a:prstGeom>
          <a:noFill/>
          <a:ln w="9525" cap="flat" cmpd="sng">
            <a:solidFill>
              <a:schemeClr val="accent2"/>
            </a:solidFill>
            <a:prstDash val="solid"/>
            <a:round/>
            <a:headEnd type="none" w="med" len="med"/>
            <a:tailEnd type="oval" w="med" len="med"/>
          </a:ln>
        </p:spPr>
      </p:cxnSp>
      <p:pic>
        <p:nvPicPr>
          <p:cNvPr id="10" name="Picture 2" descr="AWS S3 Logo PNG Transparent &amp; SVG Vector - Freebie Supply">
            <a:extLst>
              <a:ext uri="{FF2B5EF4-FFF2-40B4-BE49-F238E27FC236}">
                <a16:creationId xmlns:a16="http://schemas.microsoft.com/office/drawing/2014/main" id="{CBC44948-1006-1F9B-9B17-6D48D6FB2C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2" y="3224228"/>
            <a:ext cx="686015" cy="830601"/>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D156CF5C-26BB-008C-1582-3C8B5A5A2C5B}"/>
              </a:ext>
            </a:extLst>
          </p:cNvPr>
          <p:cNvSpPr txBox="1"/>
          <p:nvPr/>
        </p:nvSpPr>
        <p:spPr>
          <a:xfrm>
            <a:off x="418125" y="4086852"/>
            <a:ext cx="1465208" cy="338554"/>
          </a:xfrm>
          <a:prstGeom prst="rect">
            <a:avLst/>
          </a:prstGeom>
          <a:noFill/>
        </p:spPr>
        <p:txBody>
          <a:bodyPr wrap="square" rtlCol="0">
            <a:spAutoFit/>
          </a:bodyPr>
          <a:lstStyle/>
          <a:p>
            <a:r>
              <a:rPr lang="en-US" sz="1600" b="1" dirty="0">
                <a:solidFill>
                  <a:srgbClr val="444848"/>
                </a:solidFill>
              </a:rPr>
              <a:t>S3 Source File</a:t>
            </a:r>
            <a:endParaRPr lang="en-US" sz="1600" b="1" dirty="0"/>
          </a:p>
        </p:txBody>
      </p:sp>
      <p:pic>
        <p:nvPicPr>
          <p:cNvPr id="1026" name="Picture 2" descr="Taxi Hailing Phone Application Icon Stock Vector - Illustration of ...">
            <a:extLst>
              <a:ext uri="{FF2B5EF4-FFF2-40B4-BE49-F238E27FC236}">
                <a16:creationId xmlns:a16="http://schemas.microsoft.com/office/drawing/2014/main" id="{5C2E86F4-7C9F-FE7D-6B80-90DB1FD6A0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22865" y="3200073"/>
            <a:ext cx="936943" cy="936943"/>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CC0FB12E-8488-57BB-956A-D2729AE9D34A}"/>
              </a:ext>
            </a:extLst>
          </p:cNvPr>
          <p:cNvSpPr txBox="1"/>
          <p:nvPr/>
        </p:nvSpPr>
        <p:spPr>
          <a:xfrm>
            <a:off x="1836149" y="4086852"/>
            <a:ext cx="1673053" cy="584775"/>
          </a:xfrm>
          <a:prstGeom prst="rect">
            <a:avLst/>
          </a:prstGeom>
          <a:noFill/>
        </p:spPr>
        <p:txBody>
          <a:bodyPr wrap="square" rtlCol="0">
            <a:spAutoFit/>
          </a:bodyPr>
          <a:lstStyle/>
          <a:p>
            <a:pPr algn="ctr"/>
            <a:r>
              <a:rPr lang="en-US" sz="1600" b="1" dirty="0">
                <a:solidFill>
                  <a:srgbClr val="444848"/>
                </a:solidFill>
              </a:rPr>
              <a:t>Taxi Application using Lambda</a:t>
            </a:r>
            <a:endParaRPr lang="en-US" sz="1600" b="1" dirty="0"/>
          </a:p>
        </p:txBody>
      </p:sp>
      <p:pic>
        <p:nvPicPr>
          <p:cNvPr id="16" name="Picture 2" descr="aws_lambda_logo – The Tech Check">
            <a:extLst>
              <a:ext uri="{FF2B5EF4-FFF2-40B4-BE49-F238E27FC236}">
                <a16:creationId xmlns:a16="http://schemas.microsoft.com/office/drawing/2014/main" id="{BB42C99C-C545-7FC6-921A-2948B657CDB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77491" y="3177573"/>
            <a:ext cx="904283" cy="935465"/>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BAA56FE7-3B55-80B0-DAAD-388C24FA870A}"/>
              </a:ext>
            </a:extLst>
          </p:cNvPr>
          <p:cNvSpPr txBox="1"/>
          <p:nvPr/>
        </p:nvSpPr>
        <p:spPr>
          <a:xfrm>
            <a:off x="3483774" y="4076433"/>
            <a:ext cx="1673053" cy="584775"/>
          </a:xfrm>
          <a:prstGeom prst="rect">
            <a:avLst/>
          </a:prstGeom>
          <a:noFill/>
        </p:spPr>
        <p:txBody>
          <a:bodyPr wrap="square" rtlCol="0">
            <a:spAutoFit/>
          </a:bodyPr>
          <a:lstStyle/>
          <a:p>
            <a:pPr algn="ctr"/>
            <a:r>
              <a:rPr lang="en-US" sz="1600" b="1" dirty="0">
                <a:solidFill>
                  <a:srgbClr val="444848"/>
                </a:solidFill>
              </a:rPr>
              <a:t>Producer </a:t>
            </a:r>
          </a:p>
          <a:p>
            <a:pPr algn="ctr"/>
            <a:r>
              <a:rPr lang="en-US" sz="1600" b="1" dirty="0">
                <a:solidFill>
                  <a:srgbClr val="444848"/>
                </a:solidFill>
              </a:rPr>
              <a:t>For Streaming</a:t>
            </a:r>
            <a:endParaRPr lang="en-US" sz="1600" b="1" dirty="0"/>
          </a:p>
        </p:txBody>
      </p:sp>
      <p:pic>
        <p:nvPicPr>
          <p:cNvPr id="19" name="Picture 8" descr="List of Data Outputs | Fluentd">
            <a:extLst>
              <a:ext uri="{FF2B5EF4-FFF2-40B4-BE49-F238E27FC236}">
                <a16:creationId xmlns:a16="http://schemas.microsoft.com/office/drawing/2014/main" id="{48943623-D8E6-E25D-0922-4C6BD5FEE17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15119" y="3104687"/>
            <a:ext cx="1018401" cy="1018401"/>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F08F8EA3-6377-0F7B-20B0-3ABD746C2719}"/>
              </a:ext>
            </a:extLst>
          </p:cNvPr>
          <p:cNvSpPr txBox="1"/>
          <p:nvPr/>
        </p:nvSpPr>
        <p:spPr>
          <a:xfrm>
            <a:off x="5103822" y="4089204"/>
            <a:ext cx="1673053" cy="584775"/>
          </a:xfrm>
          <a:prstGeom prst="rect">
            <a:avLst/>
          </a:prstGeom>
          <a:noFill/>
        </p:spPr>
        <p:txBody>
          <a:bodyPr wrap="square" rtlCol="0">
            <a:spAutoFit/>
          </a:bodyPr>
          <a:lstStyle/>
          <a:p>
            <a:pPr algn="ctr"/>
            <a:r>
              <a:rPr lang="en-US" sz="1600" b="1" i="0" u="none" strike="noStrike" baseline="0" dirty="0">
                <a:solidFill>
                  <a:srgbClr val="444848"/>
                </a:solidFill>
              </a:rPr>
              <a:t>Kinesis</a:t>
            </a:r>
            <a:endParaRPr lang="en-US" sz="1600" b="1" dirty="0">
              <a:solidFill>
                <a:srgbClr val="444848"/>
              </a:solidFill>
            </a:endParaRPr>
          </a:p>
          <a:p>
            <a:pPr algn="ctr"/>
            <a:r>
              <a:rPr lang="en-US" sz="1600" b="1" dirty="0">
                <a:solidFill>
                  <a:srgbClr val="444848"/>
                </a:solidFill>
              </a:rPr>
              <a:t>Streaming</a:t>
            </a:r>
            <a:endParaRPr lang="en-US" sz="1600" b="1" dirty="0"/>
          </a:p>
        </p:txBody>
      </p:sp>
      <p:pic>
        <p:nvPicPr>
          <p:cNvPr id="22" name="Picture 2" descr="aws_lambda_logo – The Tech Check">
            <a:extLst>
              <a:ext uri="{FF2B5EF4-FFF2-40B4-BE49-F238E27FC236}">
                <a16:creationId xmlns:a16="http://schemas.microsoft.com/office/drawing/2014/main" id="{D3ECC373-FA93-41D0-8C9E-E9F7B2FE10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02294" y="3148848"/>
            <a:ext cx="904283" cy="935465"/>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6102DC47-B6B4-DB22-FB1B-E81CDA8CDC8E}"/>
              </a:ext>
            </a:extLst>
          </p:cNvPr>
          <p:cNvSpPr txBox="1"/>
          <p:nvPr/>
        </p:nvSpPr>
        <p:spPr>
          <a:xfrm>
            <a:off x="6771261" y="4095006"/>
            <a:ext cx="1673053" cy="584775"/>
          </a:xfrm>
          <a:prstGeom prst="rect">
            <a:avLst/>
          </a:prstGeom>
          <a:noFill/>
        </p:spPr>
        <p:txBody>
          <a:bodyPr wrap="square" rtlCol="0">
            <a:spAutoFit/>
          </a:bodyPr>
          <a:lstStyle/>
          <a:p>
            <a:pPr algn="ctr"/>
            <a:r>
              <a:rPr lang="en-US" sz="1600" b="1" dirty="0">
                <a:solidFill>
                  <a:srgbClr val="444848"/>
                </a:solidFill>
              </a:rPr>
              <a:t>Consumer </a:t>
            </a:r>
          </a:p>
          <a:p>
            <a:pPr algn="ctr"/>
            <a:r>
              <a:rPr lang="en-US" sz="1600" b="1" dirty="0">
                <a:solidFill>
                  <a:srgbClr val="444848"/>
                </a:solidFill>
              </a:rPr>
              <a:t>For Streaming</a:t>
            </a:r>
            <a:endParaRPr lang="en-US" sz="1600" b="1" dirty="0"/>
          </a:p>
        </p:txBody>
      </p:sp>
      <p:cxnSp>
        <p:nvCxnSpPr>
          <p:cNvPr id="30" name="Google Shape;3578;p43">
            <a:extLst>
              <a:ext uri="{FF2B5EF4-FFF2-40B4-BE49-F238E27FC236}">
                <a16:creationId xmlns:a16="http://schemas.microsoft.com/office/drawing/2014/main" id="{33222395-F5AE-38A5-D0C0-CF7DE00F2E46}"/>
              </a:ext>
            </a:extLst>
          </p:cNvPr>
          <p:cNvCxnSpPr>
            <a:cxnSpLocks/>
          </p:cNvCxnSpPr>
          <p:nvPr/>
        </p:nvCxnSpPr>
        <p:spPr>
          <a:xfrm flipV="1">
            <a:off x="3157247" y="3619444"/>
            <a:ext cx="796157" cy="13390"/>
          </a:xfrm>
          <a:prstGeom prst="bentConnector3">
            <a:avLst>
              <a:gd name="adj1" fmla="val -3910"/>
            </a:avLst>
          </a:prstGeom>
          <a:noFill/>
          <a:ln w="9525" cap="flat" cmpd="sng">
            <a:solidFill>
              <a:schemeClr val="accent2"/>
            </a:solidFill>
            <a:prstDash val="solid"/>
            <a:round/>
            <a:headEnd type="none" w="med" len="med"/>
            <a:tailEnd type="oval" w="med" len="med"/>
          </a:ln>
        </p:spPr>
      </p:cxnSp>
      <p:cxnSp>
        <p:nvCxnSpPr>
          <p:cNvPr id="31" name="Google Shape;3578;p43">
            <a:extLst>
              <a:ext uri="{FF2B5EF4-FFF2-40B4-BE49-F238E27FC236}">
                <a16:creationId xmlns:a16="http://schemas.microsoft.com/office/drawing/2014/main" id="{3407B119-3087-80FD-4A42-3444786D0117}"/>
              </a:ext>
            </a:extLst>
          </p:cNvPr>
          <p:cNvCxnSpPr>
            <a:cxnSpLocks/>
          </p:cNvCxnSpPr>
          <p:nvPr/>
        </p:nvCxnSpPr>
        <p:spPr>
          <a:xfrm flipV="1">
            <a:off x="4547358" y="3620308"/>
            <a:ext cx="796157" cy="13390"/>
          </a:xfrm>
          <a:prstGeom prst="bentConnector3">
            <a:avLst>
              <a:gd name="adj1" fmla="val -3910"/>
            </a:avLst>
          </a:prstGeom>
          <a:noFill/>
          <a:ln w="9525" cap="flat" cmpd="sng">
            <a:solidFill>
              <a:schemeClr val="accent2"/>
            </a:solidFill>
            <a:prstDash val="solid"/>
            <a:round/>
            <a:headEnd type="none" w="med" len="med"/>
            <a:tailEnd type="oval" w="med" len="med"/>
          </a:ln>
        </p:spPr>
      </p:cxnSp>
      <p:cxnSp>
        <p:nvCxnSpPr>
          <p:cNvPr id="32" name="Google Shape;3578;p43">
            <a:extLst>
              <a:ext uri="{FF2B5EF4-FFF2-40B4-BE49-F238E27FC236}">
                <a16:creationId xmlns:a16="http://schemas.microsoft.com/office/drawing/2014/main" id="{BB3A621E-B065-A13F-682D-659412A2771D}"/>
              </a:ext>
            </a:extLst>
          </p:cNvPr>
          <p:cNvCxnSpPr>
            <a:cxnSpLocks/>
          </p:cNvCxnSpPr>
          <p:nvPr/>
        </p:nvCxnSpPr>
        <p:spPr>
          <a:xfrm flipV="1">
            <a:off x="6493733" y="3613887"/>
            <a:ext cx="796157" cy="13390"/>
          </a:xfrm>
          <a:prstGeom prst="bentConnector3">
            <a:avLst>
              <a:gd name="adj1" fmla="val -3910"/>
            </a:avLst>
          </a:prstGeom>
          <a:noFill/>
          <a:ln w="9525" cap="flat" cmpd="sng">
            <a:solidFill>
              <a:schemeClr val="accent2"/>
            </a:solidFill>
            <a:prstDash val="solid"/>
            <a:round/>
            <a:headEnd type="none" w="med" len="med"/>
            <a:tailEnd type="oval" w="med" len="med"/>
          </a:ln>
        </p:spPr>
      </p:cxnSp>
      <p:cxnSp>
        <p:nvCxnSpPr>
          <p:cNvPr id="33" name="Google Shape;3578;p43">
            <a:extLst>
              <a:ext uri="{FF2B5EF4-FFF2-40B4-BE49-F238E27FC236}">
                <a16:creationId xmlns:a16="http://schemas.microsoft.com/office/drawing/2014/main" id="{E723BD5B-D5ED-FFFA-6AD8-E3CF56C0E606}"/>
              </a:ext>
            </a:extLst>
          </p:cNvPr>
          <p:cNvCxnSpPr>
            <a:cxnSpLocks/>
          </p:cNvCxnSpPr>
          <p:nvPr/>
        </p:nvCxnSpPr>
        <p:spPr>
          <a:xfrm flipV="1">
            <a:off x="8008911" y="3600497"/>
            <a:ext cx="796157" cy="13390"/>
          </a:xfrm>
          <a:prstGeom prst="bentConnector3">
            <a:avLst>
              <a:gd name="adj1" fmla="val -3910"/>
            </a:avLst>
          </a:prstGeom>
          <a:noFill/>
          <a:ln w="9525" cap="flat" cmpd="sng">
            <a:solidFill>
              <a:schemeClr val="accent2"/>
            </a:solidFill>
            <a:prstDash val="solid"/>
            <a:round/>
            <a:headEnd type="none" w="med" len="med"/>
            <a:tailEnd type="oval" w="med" len="med"/>
          </a:ln>
        </p:spPr>
      </p:cxnSp>
      <p:pic>
        <p:nvPicPr>
          <p:cNvPr id="34" name="Picture 4" descr="Install a local DynamoDB development database on your machine | by ...">
            <a:extLst>
              <a:ext uri="{FF2B5EF4-FFF2-40B4-BE49-F238E27FC236}">
                <a16:creationId xmlns:a16="http://schemas.microsoft.com/office/drawing/2014/main" id="{E5832194-E95B-A6CC-8C44-7C70AC5302F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733383" y="2948992"/>
            <a:ext cx="1356569" cy="1356569"/>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3015A327-21DA-ECB8-34E3-4D4F3B07C445}"/>
              </a:ext>
            </a:extLst>
          </p:cNvPr>
          <p:cNvSpPr txBox="1"/>
          <p:nvPr/>
        </p:nvSpPr>
        <p:spPr>
          <a:xfrm>
            <a:off x="8575140" y="4096962"/>
            <a:ext cx="1673053" cy="584775"/>
          </a:xfrm>
          <a:prstGeom prst="rect">
            <a:avLst/>
          </a:prstGeom>
          <a:noFill/>
        </p:spPr>
        <p:txBody>
          <a:bodyPr wrap="square" rtlCol="0">
            <a:spAutoFit/>
          </a:bodyPr>
          <a:lstStyle/>
          <a:p>
            <a:pPr algn="ctr"/>
            <a:r>
              <a:rPr lang="en-US" sz="1600" b="1" dirty="0">
                <a:solidFill>
                  <a:srgbClr val="444848"/>
                </a:solidFill>
              </a:rPr>
              <a:t>DynamoDB</a:t>
            </a:r>
          </a:p>
          <a:p>
            <a:pPr algn="ctr"/>
            <a:r>
              <a:rPr lang="en-US" sz="1600" b="1" dirty="0">
                <a:solidFill>
                  <a:srgbClr val="444848"/>
                </a:solidFill>
              </a:rPr>
              <a:t>Staging Area</a:t>
            </a:r>
            <a:endParaRPr lang="en-US" sz="1600" b="1" dirty="0"/>
          </a:p>
        </p:txBody>
      </p:sp>
      <p:pic>
        <p:nvPicPr>
          <p:cNvPr id="41" name="Picture 4" descr="Data Connectors | Sisense">
            <a:extLst>
              <a:ext uri="{FF2B5EF4-FFF2-40B4-BE49-F238E27FC236}">
                <a16:creationId xmlns:a16="http://schemas.microsoft.com/office/drawing/2014/main" id="{910CBEB1-344A-79C5-244A-C246476A8CF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958561" y="1451951"/>
            <a:ext cx="775698" cy="807852"/>
          </a:xfrm>
          <a:prstGeom prst="rect">
            <a:avLst/>
          </a:prstGeom>
          <a:noFill/>
          <a:extLst>
            <a:ext uri="{909E8E84-426E-40DD-AFC4-6F175D3DCCD1}">
              <a14:hiddenFill xmlns:a14="http://schemas.microsoft.com/office/drawing/2010/main">
                <a:solidFill>
                  <a:srgbClr val="FFFFFF"/>
                </a:solidFill>
              </a14:hiddenFill>
            </a:ext>
          </a:extLst>
        </p:spPr>
      </p:pic>
      <p:sp>
        <p:nvSpPr>
          <p:cNvPr id="42" name="TextBox 41">
            <a:extLst>
              <a:ext uri="{FF2B5EF4-FFF2-40B4-BE49-F238E27FC236}">
                <a16:creationId xmlns:a16="http://schemas.microsoft.com/office/drawing/2014/main" id="{8C0B33B2-D819-4227-E38D-9B5173CE4695}"/>
              </a:ext>
            </a:extLst>
          </p:cNvPr>
          <p:cNvSpPr txBox="1"/>
          <p:nvPr/>
        </p:nvSpPr>
        <p:spPr>
          <a:xfrm>
            <a:off x="8575140" y="2178869"/>
            <a:ext cx="1673053" cy="338554"/>
          </a:xfrm>
          <a:prstGeom prst="rect">
            <a:avLst/>
          </a:prstGeom>
          <a:noFill/>
        </p:spPr>
        <p:txBody>
          <a:bodyPr wrap="square" rtlCol="0">
            <a:spAutoFit/>
          </a:bodyPr>
          <a:lstStyle/>
          <a:p>
            <a:pPr algn="ctr"/>
            <a:r>
              <a:rPr lang="en-US" sz="1600" b="1" dirty="0">
                <a:solidFill>
                  <a:srgbClr val="444848"/>
                </a:solidFill>
              </a:rPr>
              <a:t>Amazon Athena</a:t>
            </a:r>
            <a:endParaRPr lang="en-US" sz="1600" b="1" dirty="0"/>
          </a:p>
        </p:txBody>
      </p:sp>
      <p:pic>
        <p:nvPicPr>
          <p:cNvPr id="1028" name="Picture 4" descr="Office 365 Power BI">
            <a:extLst>
              <a:ext uri="{FF2B5EF4-FFF2-40B4-BE49-F238E27FC236}">
                <a16:creationId xmlns:a16="http://schemas.microsoft.com/office/drawing/2014/main" id="{AFD06F7E-F576-657D-9BEA-F5E70AA5D5F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567383" y="1243404"/>
            <a:ext cx="935465" cy="935465"/>
          </a:xfrm>
          <a:prstGeom prst="rect">
            <a:avLst/>
          </a:prstGeom>
          <a:noFill/>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54" name="TextBox 53">
            <a:extLst>
              <a:ext uri="{FF2B5EF4-FFF2-40B4-BE49-F238E27FC236}">
                <a16:creationId xmlns:a16="http://schemas.microsoft.com/office/drawing/2014/main" id="{E65157BE-147A-4B09-6128-BAE00B9DBF60}"/>
              </a:ext>
            </a:extLst>
          </p:cNvPr>
          <p:cNvSpPr txBox="1"/>
          <p:nvPr/>
        </p:nvSpPr>
        <p:spPr>
          <a:xfrm>
            <a:off x="10089952" y="2177410"/>
            <a:ext cx="2102048" cy="584775"/>
          </a:xfrm>
          <a:prstGeom prst="rect">
            <a:avLst/>
          </a:prstGeom>
          <a:noFill/>
        </p:spPr>
        <p:txBody>
          <a:bodyPr wrap="square" rtlCol="0">
            <a:spAutoFit/>
          </a:bodyPr>
          <a:lstStyle/>
          <a:p>
            <a:pPr algn="ctr"/>
            <a:r>
              <a:rPr lang="en-US" sz="1600" b="1" dirty="0">
                <a:solidFill>
                  <a:srgbClr val="444848"/>
                </a:solidFill>
              </a:rPr>
              <a:t>Power BI </a:t>
            </a:r>
          </a:p>
          <a:p>
            <a:pPr algn="ctr"/>
            <a:r>
              <a:rPr lang="en-US" sz="1600" b="1" dirty="0">
                <a:solidFill>
                  <a:srgbClr val="444848"/>
                </a:solidFill>
              </a:rPr>
              <a:t>Real-Time Dashboard</a:t>
            </a:r>
            <a:endParaRPr lang="en-US" sz="1600" b="1" dirty="0"/>
          </a:p>
        </p:txBody>
      </p:sp>
      <p:pic>
        <p:nvPicPr>
          <p:cNvPr id="55" name="Picture 2" descr="AWS S3 Logo PNG Transparent &amp; SVG Vector - Freebie Supply">
            <a:extLst>
              <a:ext uri="{FF2B5EF4-FFF2-40B4-BE49-F238E27FC236}">
                <a16:creationId xmlns:a16="http://schemas.microsoft.com/office/drawing/2014/main" id="{625B9E52-0959-BC81-6424-86A9CCB5DC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63959" y="1462417"/>
            <a:ext cx="623834" cy="755314"/>
          </a:xfrm>
          <a:prstGeom prst="rect">
            <a:avLst/>
          </a:prstGeom>
          <a:noFill/>
          <a:extLst>
            <a:ext uri="{909E8E84-426E-40DD-AFC4-6F175D3DCCD1}">
              <a14:hiddenFill xmlns:a14="http://schemas.microsoft.com/office/drawing/2010/main">
                <a:solidFill>
                  <a:srgbClr val="FFFFFF"/>
                </a:solidFill>
              </a14:hiddenFill>
            </a:ext>
          </a:extLst>
        </p:spPr>
      </p:pic>
      <p:pic>
        <p:nvPicPr>
          <p:cNvPr id="63" name="Picture 2" descr="AWS S3 Logo PNG Transparent &amp; SVG Vector - Freebie Supply">
            <a:extLst>
              <a:ext uri="{FF2B5EF4-FFF2-40B4-BE49-F238E27FC236}">
                <a16:creationId xmlns:a16="http://schemas.microsoft.com/office/drawing/2014/main" id="{C02A34EE-3511-F39D-B948-EE27FD361B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25808" y="4999106"/>
            <a:ext cx="686015" cy="830601"/>
          </a:xfrm>
          <a:prstGeom prst="rect">
            <a:avLst/>
          </a:prstGeom>
          <a:noFill/>
          <a:extLst>
            <a:ext uri="{909E8E84-426E-40DD-AFC4-6F175D3DCCD1}">
              <a14:hiddenFill xmlns:a14="http://schemas.microsoft.com/office/drawing/2010/main">
                <a:solidFill>
                  <a:srgbClr val="FFFFFF"/>
                </a:solidFill>
              </a14:hiddenFill>
            </a:ext>
          </a:extLst>
        </p:spPr>
      </p:pic>
      <p:sp>
        <p:nvSpPr>
          <p:cNvPr id="1923" name="TextBox 1922">
            <a:extLst>
              <a:ext uri="{FF2B5EF4-FFF2-40B4-BE49-F238E27FC236}">
                <a16:creationId xmlns:a16="http://schemas.microsoft.com/office/drawing/2014/main" id="{17C0C228-214D-3A1D-9390-B0CD8597F899}"/>
              </a:ext>
            </a:extLst>
          </p:cNvPr>
          <p:cNvSpPr txBox="1"/>
          <p:nvPr/>
        </p:nvSpPr>
        <p:spPr>
          <a:xfrm>
            <a:off x="8716252" y="5773595"/>
            <a:ext cx="1673053" cy="584775"/>
          </a:xfrm>
          <a:prstGeom prst="rect">
            <a:avLst/>
          </a:prstGeom>
          <a:noFill/>
        </p:spPr>
        <p:txBody>
          <a:bodyPr wrap="square" rtlCol="0">
            <a:spAutoFit/>
          </a:bodyPr>
          <a:lstStyle/>
          <a:p>
            <a:pPr algn="ctr"/>
            <a:r>
              <a:rPr lang="en-US" sz="1600" b="1" dirty="0">
                <a:solidFill>
                  <a:srgbClr val="444848"/>
                </a:solidFill>
              </a:rPr>
              <a:t>S3 Daily Data</a:t>
            </a:r>
          </a:p>
          <a:p>
            <a:pPr algn="ctr"/>
            <a:r>
              <a:rPr lang="en-US" sz="1600" b="1" dirty="0">
                <a:solidFill>
                  <a:srgbClr val="444848"/>
                </a:solidFill>
              </a:rPr>
              <a:t>Staging Area</a:t>
            </a:r>
            <a:endParaRPr lang="en-US" sz="1600" b="1" dirty="0"/>
          </a:p>
        </p:txBody>
      </p:sp>
      <p:pic>
        <p:nvPicPr>
          <p:cNvPr id="1925" name="Picture 6" descr="Amazon Redshift Logo Png / AWS Partner | Etleap : Amazon has lots of ...">
            <a:extLst>
              <a:ext uri="{FF2B5EF4-FFF2-40B4-BE49-F238E27FC236}">
                <a16:creationId xmlns:a16="http://schemas.microsoft.com/office/drawing/2014/main" id="{069A1F38-E540-1ADD-949A-D7F59D689C2C}"/>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16709" y="4733913"/>
            <a:ext cx="1285240" cy="1285240"/>
          </a:xfrm>
          <a:prstGeom prst="rect">
            <a:avLst/>
          </a:prstGeom>
          <a:noFill/>
          <a:extLst>
            <a:ext uri="{909E8E84-426E-40DD-AFC4-6F175D3DCCD1}">
              <a14:hiddenFill xmlns:a14="http://schemas.microsoft.com/office/drawing/2010/main">
                <a:solidFill>
                  <a:srgbClr val="FFFFFF"/>
                </a:solidFill>
              </a14:hiddenFill>
            </a:ext>
          </a:extLst>
        </p:spPr>
      </p:pic>
      <p:sp>
        <p:nvSpPr>
          <p:cNvPr id="1926" name="TextBox 1925">
            <a:extLst>
              <a:ext uri="{FF2B5EF4-FFF2-40B4-BE49-F238E27FC236}">
                <a16:creationId xmlns:a16="http://schemas.microsoft.com/office/drawing/2014/main" id="{51DCF920-CBBA-2B20-C2F0-F634564E6424}"/>
              </a:ext>
            </a:extLst>
          </p:cNvPr>
          <p:cNvSpPr txBox="1"/>
          <p:nvPr/>
        </p:nvSpPr>
        <p:spPr>
          <a:xfrm>
            <a:off x="7043199" y="5756579"/>
            <a:ext cx="1673053" cy="584775"/>
          </a:xfrm>
          <a:prstGeom prst="rect">
            <a:avLst/>
          </a:prstGeom>
          <a:noFill/>
        </p:spPr>
        <p:txBody>
          <a:bodyPr wrap="square" rtlCol="0">
            <a:spAutoFit/>
          </a:bodyPr>
          <a:lstStyle/>
          <a:p>
            <a:pPr algn="ctr"/>
            <a:r>
              <a:rPr lang="en-US" sz="1600" b="1" dirty="0">
                <a:solidFill>
                  <a:srgbClr val="444848"/>
                </a:solidFill>
              </a:rPr>
              <a:t>Update Redshift Data Warehouse</a:t>
            </a:r>
            <a:endParaRPr lang="en-US" sz="1600" b="1" dirty="0"/>
          </a:p>
        </p:txBody>
      </p:sp>
      <p:pic>
        <p:nvPicPr>
          <p:cNvPr id="1927" name="Picture 2" descr="Amazon Quicksight [ Download - Logo - icon ] png svg">
            <a:extLst>
              <a:ext uri="{FF2B5EF4-FFF2-40B4-BE49-F238E27FC236}">
                <a16:creationId xmlns:a16="http://schemas.microsoft.com/office/drawing/2014/main" id="{C52DED2A-14DD-55B9-F492-9ABAB64A278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644735" y="4951481"/>
            <a:ext cx="792407" cy="792407"/>
          </a:xfrm>
          <a:prstGeom prst="rect">
            <a:avLst/>
          </a:prstGeom>
          <a:noFill/>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929" name="TextBox 1928">
            <a:extLst>
              <a:ext uri="{FF2B5EF4-FFF2-40B4-BE49-F238E27FC236}">
                <a16:creationId xmlns:a16="http://schemas.microsoft.com/office/drawing/2014/main" id="{B3E77F07-E77D-5A62-7C10-2F49D9ED2BA8}"/>
              </a:ext>
            </a:extLst>
          </p:cNvPr>
          <p:cNvSpPr txBox="1"/>
          <p:nvPr/>
        </p:nvSpPr>
        <p:spPr>
          <a:xfrm>
            <a:off x="4945436" y="5782811"/>
            <a:ext cx="2095500" cy="584775"/>
          </a:xfrm>
          <a:prstGeom prst="rect">
            <a:avLst/>
          </a:prstGeom>
          <a:noFill/>
        </p:spPr>
        <p:txBody>
          <a:bodyPr wrap="square" rtlCol="0">
            <a:spAutoFit/>
          </a:bodyPr>
          <a:lstStyle/>
          <a:p>
            <a:pPr algn="ctr"/>
            <a:r>
              <a:rPr lang="en-US" sz="1600" b="1" dirty="0" err="1">
                <a:solidFill>
                  <a:srgbClr val="444848"/>
                </a:solidFill>
              </a:rPr>
              <a:t>QuickSight</a:t>
            </a:r>
            <a:br>
              <a:rPr lang="en-US" sz="1600" b="1" dirty="0">
                <a:solidFill>
                  <a:srgbClr val="444848"/>
                </a:solidFill>
              </a:rPr>
            </a:br>
            <a:r>
              <a:rPr lang="en-US" sz="1600" b="1" dirty="0">
                <a:solidFill>
                  <a:srgbClr val="444848"/>
                </a:solidFill>
              </a:rPr>
              <a:t>Analytical Dashboard </a:t>
            </a:r>
            <a:endParaRPr lang="en-US" sz="1600" b="1" dirty="0"/>
          </a:p>
        </p:txBody>
      </p:sp>
      <p:pic>
        <p:nvPicPr>
          <p:cNvPr id="1931" name="Picture 4" descr="Install a local DynamoDB development database on your machine | by ...">
            <a:extLst>
              <a:ext uri="{FF2B5EF4-FFF2-40B4-BE49-F238E27FC236}">
                <a16:creationId xmlns:a16="http://schemas.microsoft.com/office/drawing/2014/main" id="{F59918FD-E304-5AA0-9230-2B5E797DF61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16480" y="1330975"/>
            <a:ext cx="912483" cy="912483"/>
          </a:xfrm>
          <a:prstGeom prst="rect">
            <a:avLst/>
          </a:prstGeom>
          <a:noFill/>
          <a:extLst>
            <a:ext uri="{909E8E84-426E-40DD-AFC4-6F175D3DCCD1}">
              <a14:hiddenFill xmlns:a14="http://schemas.microsoft.com/office/drawing/2010/main">
                <a:solidFill>
                  <a:srgbClr val="FFFFFF"/>
                </a:solidFill>
              </a14:hiddenFill>
            </a:ext>
          </a:extLst>
        </p:spPr>
      </p:pic>
      <p:sp>
        <p:nvSpPr>
          <p:cNvPr id="1932" name="TextBox 1931">
            <a:extLst>
              <a:ext uri="{FF2B5EF4-FFF2-40B4-BE49-F238E27FC236}">
                <a16:creationId xmlns:a16="http://schemas.microsoft.com/office/drawing/2014/main" id="{FA98F0B5-D283-6FD0-0788-33EE9ED6DBA3}"/>
              </a:ext>
            </a:extLst>
          </p:cNvPr>
          <p:cNvSpPr txBox="1"/>
          <p:nvPr/>
        </p:nvSpPr>
        <p:spPr>
          <a:xfrm>
            <a:off x="1810721" y="2092686"/>
            <a:ext cx="1673053" cy="584775"/>
          </a:xfrm>
          <a:prstGeom prst="rect">
            <a:avLst/>
          </a:prstGeom>
          <a:noFill/>
        </p:spPr>
        <p:txBody>
          <a:bodyPr wrap="square" rtlCol="0">
            <a:spAutoFit/>
          </a:bodyPr>
          <a:lstStyle/>
          <a:p>
            <a:pPr algn="ctr"/>
            <a:r>
              <a:rPr lang="en-US" sz="1600" b="1" dirty="0">
                <a:solidFill>
                  <a:srgbClr val="444848"/>
                </a:solidFill>
              </a:rPr>
              <a:t>DynamoDB</a:t>
            </a:r>
          </a:p>
          <a:p>
            <a:pPr algn="ctr"/>
            <a:r>
              <a:rPr lang="en-US" sz="1600" b="1" dirty="0">
                <a:solidFill>
                  <a:srgbClr val="444848"/>
                </a:solidFill>
              </a:rPr>
              <a:t>Check Point</a:t>
            </a:r>
            <a:endParaRPr lang="en-US" sz="1600" b="1" dirty="0"/>
          </a:p>
        </p:txBody>
      </p:sp>
      <p:sp>
        <p:nvSpPr>
          <p:cNvPr id="1943" name="Google Shape;1909;p41">
            <a:extLst>
              <a:ext uri="{FF2B5EF4-FFF2-40B4-BE49-F238E27FC236}">
                <a16:creationId xmlns:a16="http://schemas.microsoft.com/office/drawing/2014/main" id="{9F7B9DE0-B2CB-A26B-6CA1-9A6BD430B13D}"/>
              </a:ext>
            </a:extLst>
          </p:cNvPr>
          <p:cNvSpPr/>
          <p:nvPr/>
        </p:nvSpPr>
        <p:spPr>
          <a:xfrm>
            <a:off x="501658" y="5394130"/>
            <a:ext cx="4117755" cy="1227064"/>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2891;p39">
            <a:extLst>
              <a:ext uri="{FF2B5EF4-FFF2-40B4-BE49-F238E27FC236}">
                <a16:creationId xmlns:a16="http://schemas.microsoft.com/office/drawing/2014/main" id="{14153470-4C79-CC50-ED3B-CD3A6AC874F3}"/>
              </a:ext>
            </a:extLst>
          </p:cNvPr>
          <p:cNvSpPr/>
          <p:nvPr/>
        </p:nvSpPr>
        <p:spPr>
          <a:xfrm>
            <a:off x="1005004" y="5115196"/>
            <a:ext cx="3111062" cy="488000"/>
          </a:xfrm>
          <a:prstGeom prst="roundRect">
            <a:avLst>
              <a:gd name="adj" fmla="val 50000"/>
            </a:avLst>
          </a:prstGeom>
          <a:solidFill>
            <a:srgbClr val="FFC06D"/>
          </a:solidFill>
          <a:ln>
            <a:noFill/>
          </a:ln>
        </p:spPr>
        <p:txBody>
          <a:bodyPr spcFirstLastPara="1" wrap="square" lIns="121900" tIns="121900" rIns="121900" bIns="121900" anchor="ctr" anchorCtr="0">
            <a:noAutofit/>
          </a:bodyPr>
          <a:lstStyle/>
          <a:p>
            <a:pPr algn="ctr">
              <a:buClr>
                <a:schemeClr val="dk1"/>
              </a:buClr>
              <a:buSzPts val="1100"/>
            </a:pPr>
            <a:r>
              <a:rPr lang="en-US" b="1" dirty="0"/>
              <a:t>Container and Orchestration</a:t>
            </a:r>
            <a:endParaRPr dirty="0">
              <a:latin typeface="Fira Sans Extra Condensed"/>
              <a:ea typeface="Fira Sans Extra Condensed"/>
              <a:cs typeface="Fira Sans Extra Condensed"/>
              <a:sym typeface="Fira Sans Extra Condensed"/>
            </a:endParaRPr>
          </a:p>
        </p:txBody>
      </p:sp>
      <p:pic>
        <p:nvPicPr>
          <p:cNvPr id="1030" name="Picture 6" descr="AWS公式ドキュメント内の細かい仕様系の資料まとめ - Life with IT">
            <a:extLst>
              <a:ext uri="{FF2B5EF4-FFF2-40B4-BE49-F238E27FC236}">
                <a16:creationId xmlns:a16="http://schemas.microsoft.com/office/drawing/2014/main" id="{B8E49EAB-D1F5-D525-5CF5-3F2DE92BEEA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289249" y="5743832"/>
            <a:ext cx="512708" cy="512708"/>
          </a:xfrm>
          <a:prstGeom prst="rect">
            <a:avLst/>
          </a:prstGeom>
          <a:noFill/>
          <a:extLst>
            <a:ext uri="{909E8E84-426E-40DD-AFC4-6F175D3DCCD1}">
              <a14:hiddenFill xmlns:a14="http://schemas.microsoft.com/office/drawing/2010/main">
                <a:solidFill>
                  <a:srgbClr val="FFFFFF"/>
                </a:solidFill>
              </a14:hiddenFill>
            </a:ext>
          </a:extLst>
        </p:spPr>
      </p:pic>
      <p:sp>
        <p:nvSpPr>
          <p:cNvPr id="1945" name="TextBox 1944">
            <a:extLst>
              <a:ext uri="{FF2B5EF4-FFF2-40B4-BE49-F238E27FC236}">
                <a16:creationId xmlns:a16="http://schemas.microsoft.com/office/drawing/2014/main" id="{D631E49D-0AAD-95B4-7C6B-8DAB9C1C463A}"/>
              </a:ext>
            </a:extLst>
          </p:cNvPr>
          <p:cNvSpPr txBox="1"/>
          <p:nvPr/>
        </p:nvSpPr>
        <p:spPr>
          <a:xfrm>
            <a:off x="807722" y="6217940"/>
            <a:ext cx="1797510" cy="338554"/>
          </a:xfrm>
          <a:prstGeom prst="rect">
            <a:avLst/>
          </a:prstGeom>
          <a:noFill/>
        </p:spPr>
        <p:txBody>
          <a:bodyPr wrap="square" rtlCol="0">
            <a:spAutoFit/>
          </a:bodyPr>
          <a:lstStyle/>
          <a:p>
            <a:r>
              <a:rPr lang="en-US" sz="1600" b="1" dirty="0">
                <a:solidFill>
                  <a:srgbClr val="444848"/>
                </a:solidFill>
              </a:rPr>
              <a:t>AWS Event Bridge</a:t>
            </a:r>
            <a:endParaRPr lang="en-US" sz="1600" b="1" dirty="0"/>
          </a:p>
        </p:txBody>
      </p:sp>
      <p:pic>
        <p:nvPicPr>
          <p:cNvPr id="1947" name="Picture 1946">
            <a:extLst>
              <a:ext uri="{FF2B5EF4-FFF2-40B4-BE49-F238E27FC236}">
                <a16:creationId xmlns:a16="http://schemas.microsoft.com/office/drawing/2014/main" id="{05CFE17C-B565-9E3C-5AF9-A24896F986E9}"/>
              </a:ext>
            </a:extLst>
          </p:cNvPr>
          <p:cNvPicPr>
            <a:picLocks noChangeAspect="1"/>
          </p:cNvPicPr>
          <p:nvPr/>
        </p:nvPicPr>
        <p:blipFill>
          <a:blip r:embed="rId13"/>
          <a:stretch>
            <a:fillRect/>
          </a:stretch>
        </p:blipFill>
        <p:spPr>
          <a:xfrm>
            <a:off x="3339849" y="5722812"/>
            <a:ext cx="551866" cy="551866"/>
          </a:xfrm>
          <a:prstGeom prst="rect">
            <a:avLst/>
          </a:prstGeom>
        </p:spPr>
      </p:pic>
      <p:sp>
        <p:nvSpPr>
          <p:cNvPr id="1948" name="TextBox 1947">
            <a:extLst>
              <a:ext uri="{FF2B5EF4-FFF2-40B4-BE49-F238E27FC236}">
                <a16:creationId xmlns:a16="http://schemas.microsoft.com/office/drawing/2014/main" id="{BA54C01A-0138-E24F-8FA7-1B8C548E6F5A}"/>
              </a:ext>
            </a:extLst>
          </p:cNvPr>
          <p:cNvSpPr txBox="1"/>
          <p:nvPr/>
        </p:nvSpPr>
        <p:spPr>
          <a:xfrm>
            <a:off x="2616549" y="6208250"/>
            <a:ext cx="1797510" cy="338554"/>
          </a:xfrm>
          <a:prstGeom prst="rect">
            <a:avLst/>
          </a:prstGeom>
          <a:noFill/>
        </p:spPr>
        <p:txBody>
          <a:bodyPr wrap="square" rtlCol="0">
            <a:spAutoFit/>
          </a:bodyPr>
          <a:lstStyle/>
          <a:p>
            <a:r>
              <a:rPr lang="en-US" sz="1600" b="1" dirty="0">
                <a:solidFill>
                  <a:srgbClr val="444848"/>
                </a:solidFill>
              </a:rPr>
              <a:t>AWS Step Function</a:t>
            </a:r>
            <a:endParaRPr lang="en-US" sz="1600" b="1" dirty="0"/>
          </a:p>
        </p:txBody>
      </p:sp>
    </p:spTree>
    <p:extLst>
      <p:ext uri="{BB962C8B-B14F-4D97-AF65-F5344CB8AC3E}">
        <p14:creationId xmlns:p14="http://schemas.microsoft.com/office/powerpoint/2010/main" val="1370886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930"/>
                                        </p:tgtEl>
                                        <p:attrNameLst>
                                          <p:attrName>style.visibility</p:attrName>
                                        </p:attrNameLst>
                                      </p:cBhvr>
                                      <p:to>
                                        <p:strVal val="visible"/>
                                      </p:to>
                                    </p:set>
                                    <p:animEffect transition="in" filter="wipe(left)">
                                      <p:cBhvr>
                                        <p:cTn id="7" dur="500"/>
                                        <p:tgtEl>
                                          <p:spTgt spid="1930"/>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932"/>
                                        </p:tgtEl>
                                        <p:attrNameLst>
                                          <p:attrName>style.visibility</p:attrName>
                                        </p:attrNameLst>
                                      </p:cBhvr>
                                      <p:to>
                                        <p:strVal val="visible"/>
                                      </p:to>
                                    </p:set>
                                    <p:animEffect transition="in" filter="wipe(left)">
                                      <p:cBhvr>
                                        <p:cTn id="10" dur="500"/>
                                        <p:tgtEl>
                                          <p:spTgt spid="1932"/>
                                        </p:tgtEl>
                                      </p:cBhvr>
                                    </p:animEffect>
                                  </p:childTnLst>
                                </p:cTn>
                              </p:par>
                              <p:par>
                                <p:cTn id="11" presetID="22" presetClass="entr" presetSubtype="8" fill="hold" nodeType="withEffect">
                                  <p:stCondLst>
                                    <p:cond delay="0"/>
                                  </p:stCondLst>
                                  <p:childTnLst>
                                    <p:set>
                                      <p:cBhvr>
                                        <p:cTn id="12" dur="1" fill="hold">
                                          <p:stCondLst>
                                            <p:cond delay="0"/>
                                          </p:stCondLst>
                                        </p:cTn>
                                        <p:tgtEl>
                                          <p:spTgt spid="1931"/>
                                        </p:tgtEl>
                                        <p:attrNameLst>
                                          <p:attrName>style.visibility</p:attrName>
                                        </p:attrNameLst>
                                      </p:cBhvr>
                                      <p:to>
                                        <p:strVal val="visible"/>
                                      </p:to>
                                    </p:set>
                                    <p:animEffect transition="in" filter="wipe(left)">
                                      <p:cBhvr>
                                        <p:cTn id="13" dur="500"/>
                                        <p:tgtEl>
                                          <p:spTgt spid="1931"/>
                                        </p:tgtEl>
                                      </p:cBhvr>
                                    </p:animEffect>
                                  </p:childTnLst>
                                </p:cTn>
                              </p:par>
                              <p:par>
                                <p:cTn id="14" presetID="22" presetClass="entr" presetSubtype="8" fill="hold" nodeType="withEffect">
                                  <p:stCondLst>
                                    <p:cond delay="0"/>
                                  </p:stCondLst>
                                  <p:childTnLst>
                                    <p:set>
                                      <p:cBhvr>
                                        <p:cTn id="15" dur="1" fill="hold">
                                          <p:stCondLst>
                                            <p:cond delay="0"/>
                                          </p:stCondLst>
                                        </p:cTn>
                                        <p:tgtEl>
                                          <p:spTgt spid="1026"/>
                                        </p:tgtEl>
                                        <p:attrNameLst>
                                          <p:attrName>style.visibility</p:attrName>
                                        </p:attrNameLst>
                                      </p:cBhvr>
                                      <p:to>
                                        <p:strVal val="visible"/>
                                      </p:to>
                                    </p:set>
                                    <p:animEffect transition="in" filter="wipe(left)">
                                      <p:cBhvr>
                                        <p:cTn id="16" dur="500"/>
                                        <p:tgtEl>
                                          <p:spTgt spid="102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par>
                                <p:cTn id="20" presetID="22" presetClass="entr" presetSubtype="8"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500"/>
                                        <p:tgtEl>
                                          <p:spTgt spid="2"/>
                                        </p:tgtEl>
                                      </p:cBhvr>
                                    </p:animEffect>
                                  </p:childTnLst>
                                </p:cTn>
                              </p:par>
                              <p:par>
                                <p:cTn id="23" presetID="22" presetClass="entr" presetSubtype="8"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wipe(left)">
                                      <p:cBhvr>
                                        <p:cTn id="25" dur="500"/>
                                        <p:tgtEl>
                                          <p:spTgt spid="10"/>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wipe(left)">
                                      <p:cBhvr>
                                        <p:cTn id="28" dur="500"/>
                                        <p:tgtEl>
                                          <p:spTgt spid="11"/>
                                        </p:tgtEl>
                                      </p:cBhvr>
                                    </p:animEffect>
                                  </p:childTnLst>
                                </p:cTn>
                              </p:par>
                              <p:par>
                                <p:cTn id="29" presetID="22" presetClass="entr" presetSubtype="8" fill="hold" nodeType="with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left)">
                                      <p:cBhvr>
                                        <p:cTn id="31" dur="500"/>
                                        <p:tgtEl>
                                          <p:spTgt spid="30"/>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wipe(left)">
                                      <p:cBhvr>
                                        <p:cTn id="34" dur="500"/>
                                        <p:tgtEl>
                                          <p:spTgt spid="17"/>
                                        </p:tgtEl>
                                      </p:cBhvr>
                                    </p:animEffect>
                                  </p:childTnLst>
                                </p:cTn>
                              </p:par>
                              <p:par>
                                <p:cTn id="35" presetID="22" presetClass="entr" presetSubtype="8" fill="hold"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left)">
                                      <p:cBhvr>
                                        <p:cTn id="37" dur="500"/>
                                        <p:tgtEl>
                                          <p:spTgt spid="16"/>
                                        </p:tgtEl>
                                      </p:cBhvr>
                                    </p:animEffect>
                                  </p:childTnLst>
                                </p:cTn>
                              </p:par>
                              <p:par>
                                <p:cTn id="38" presetID="22" presetClass="entr" presetSubtype="8"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wipe(left)">
                                      <p:cBhvr>
                                        <p:cTn id="40" dur="500"/>
                                        <p:tgtEl>
                                          <p:spTgt spid="31"/>
                                        </p:tgtEl>
                                      </p:cBhvr>
                                    </p:animEffect>
                                  </p:childTnLst>
                                </p:cTn>
                              </p:par>
                              <p:par>
                                <p:cTn id="41" presetID="22" presetClass="entr" presetSubtype="8"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wipe(left)">
                                      <p:cBhvr>
                                        <p:cTn id="43" dur="500"/>
                                        <p:tgtEl>
                                          <p:spTgt spid="19"/>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wipe(left)">
                                      <p:cBhvr>
                                        <p:cTn id="46" dur="500"/>
                                        <p:tgtEl>
                                          <p:spTgt spid="20"/>
                                        </p:tgtEl>
                                      </p:cBhvr>
                                    </p:animEffect>
                                  </p:childTnLst>
                                </p:cTn>
                              </p:par>
                              <p:par>
                                <p:cTn id="47" presetID="22" presetClass="entr" presetSubtype="8" fill="hold" nodeType="with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wipe(left)">
                                      <p:cBhvr>
                                        <p:cTn id="49" dur="500"/>
                                        <p:tgtEl>
                                          <p:spTgt spid="32"/>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wipe(left)">
                                      <p:cBhvr>
                                        <p:cTn id="52" dur="500"/>
                                        <p:tgtEl>
                                          <p:spTgt spid="27"/>
                                        </p:tgtEl>
                                      </p:cBhvr>
                                    </p:animEffect>
                                  </p:childTnLst>
                                </p:cTn>
                              </p:par>
                              <p:par>
                                <p:cTn id="53" presetID="22" presetClass="entr" presetSubtype="8" fill="hold" nodeType="with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wipe(left)">
                                      <p:cBhvr>
                                        <p:cTn id="55" dur="500"/>
                                        <p:tgtEl>
                                          <p:spTgt spid="22"/>
                                        </p:tgtEl>
                                      </p:cBhvr>
                                    </p:animEffect>
                                  </p:childTnLst>
                                </p:cTn>
                              </p:par>
                              <p:par>
                                <p:cTn id="56" presetID="22" presetClass="entr" presetSubtype="8" fill="hold" nodeType="withEffect">
                                  <p:stCondLst>
                                    <p:cond delay="0"/>
                                  </p:stCondLst>
                                  <p:childTnLst>
                                    <p:set>
                                      <p:cBhvr>
                                        <p:cTn id="57" dur="1" fill="hold">
                                          <p:stCondLst>
                                            <p:cond delay="0"/>
                                          </p:stCondLst>
                                        </p:cTn>
                                        <p:tgtEl>
                                          <p:spTgt spid="33"/>
                                        </p:tgtEl>
                                        <p:attrNameLst>
                                          <p:attrName>style.visibility</p:attrName>
                                        </p:attrNameLst>
                                      </p:cBhvr>
                                      <p:to>
                                        <p:strVal val="visible"/>
                                      </p:to>
                                    </p:set>
                                    <p:animEffect transition="in" filter="wipe(left)">
                                      <p:cBhvr>
                                        <p:cTn id="58" dur="500"/>
                                        <p:tgtEl>
                                          <p:spTgt spid="33"/>
                                        </p:tgtEl>
                                      </p:cBhvr>
                                    </p:animEffect>
                                  </p:childTnLst>
                                </p:cTn>
                              </p:par>
                              <p:par>
                                <p:cTn id="59" presetID="22" presetClass="entr" presetSubtype="8" fill="hold" nodeType="withEffect">
                                  <p:stCondLst>
                                    <p:cond delay="0"/>
                                  </p:stCondLst>
                                  <p:childTnLst>
                                    <p:set>
                                      <p:cBhvr>
                                        <p:cTn id="60" dur="1" fill="hold">
                                          <p:stCondLst>
                                            <p:cond delay="0"/>
                                          </p:stCondLst>
                                        </p:cTn>
                                        <p:tgtEl>
                                          <p:spTgt spid="34"/>
                                        </p:tgtEl>
                                        <p:attrNameLst>
                                          <p:attrName>style.visibility</p:attrName>
                                        </p:attrNameLst>
                                      </p:cBhvr>
                                      <p:to>
                                        <p:strVal val="visible"/>
                                      </p:to>
                                    </p:set>
                                    <p:animEffect transition="in" filter="wipe(left)">
                                      <p:cBhvr>
                                        <p:cTn id="61" dur="500"/>
                                        <p:tgtEl>
                                          <p:spTgt spid="34"/>
                                        </p:tgtEl>
                                      </p:cBhvr>
                                    </p:animEffect>
                                  </p:childTnLst>
                                </p:cTn>
                              </p:par>
                              <p:par>
                                <p:cTn id="62" presetID="22" presetClass="entr" presetSubtype="8" fill="hold" nodeType="withEffect">
                                  <p:stCondLst>
                                    <p:cond delay="0"/>
                                  </p:stCondLst>
                                  <p:childTnLst>
                                    <p:set>
                                      <p:cBhvr>
                                        <p:cTn id="63" dur="1" fill="hold">
                                          <p:stCondLst>
                                            <p:cond delay="0"/>
                                          </p:stCondLst>
                                        </p:cTn>
                                        <p:tgtEl>
                                          <p:spTgt spid="36"/>
                                        </p:tgtEl>
                                        <p:attrNameLst>
                                          <p:attrName>style.visibility</p:attrName>
                                        </p:attrNameLst>
                                      </p:cBhvr>
                                      <p:to>
                                        <p:strVal val="visible"/>
                                      </p:to>
                                    </p:set>
                                    <p:animEffect transition="in" filter="wipe(left)">
                                      <p:cBhvr>
                                        <p:cTn id="64" dur="500"/>
                                        <p:tgtEl>
                                          <p:spTgt spid="36"/>
                                        </p:tgtEl>
                                      </p:cBhvr>
                                    </p:animEffect>
                                  </p:childTnLst>
                                </p:cTn>
                              </p:par>
                              <p:par>
                                <p:cTn id="65" presetID="22" presetClass="entr" presetSubtype="8" fill="hold" nodeType="withEffect">
                                  <p:stCondLst>
                                    <p:cond delay="0"/>
                                  </p:stCondLst>
                                  <p:childTnLst>
                                    <p:set>
                                      <p:cBhvr>
                                        <p:cTn id="66" dur="1" fill="hold">
                                          <p:stCondLst>
                                            <p:cond delay="0"/>
                                          </p:stCondLst>
                                        </p:cTn>
                                        <p:tgtEl>
                                          <p:spTgt spid="57"/>
                                        </p:tgtEl>
                                        <p:attrNameLst>
                                          <p:attrName>style.visibility</p:attrName>
                                        </p:attrNameLst>
                                      </p:cBhvr>
                                      <p:to>
                                        <p:strVal val="visible"/>
                                      </p:to>
                                    </p:set>
                                    <p:animEffect transition="in" filter="wipe(left)">
                                      <p:cBhvr>
                                        <p:cTn id="67" dur="500"/>
                                        <p:tgtEl>
                                          <p:spTgt spid="57"/>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35"/>
                                        </p:tgtEl>
                                        <p:attrNameLst>
                                          <p:attrName>style.visibility</p:attrName>
                                        </p:attrNameLst>
                                      </p:cBhvr>
                                      <p:to>
                                        <p:strVal val="visible"/>
                                      </p:to>
                                    </p:set>
                                    <p:animEffect transition="in" filter="wipe(left)">
                                      <p:cBhvr>
                                        <p:cTn id="70" dur="500"/>
                                        <p:tgtEl>
                                          <p:spTgt spid="35"/>
                                        </p:tgtEl>
                                      </p:cBhvr>
                                    </p:animEffect>
                                  </p:childTnLst>
                                </p:cTn>
                              </p:par>
                              <p:par>
                                <p:cTn id="71" presetID="22" presetClass="entr" presetSubtype="8"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wipe(left)">
                                      <p:cBhvr>
                                        <p:cTn id="73" dur="500"/>
                                        <p:tgtEl>
                                          <p:spTgt spid="42"/>
                                        </p:tgtEl>
                                      </p:cBhvr>
                                    </p:animEffect>
                                  </p:childTnLst>
                                </p:cTn>
                              </p:par>
                              <p:par>
                                <p:cTn id="74" presetID="22" presetClass="entr" presetSubtype="8" fill="hold" grpId="0" nodeType="withEffect">
                                  <p:stCondLst>
                                    <p:cond delay="0"/>
                                  </p:stCondLst>
                                  <p:childTnLst>
                                    <p:set>
                                      <p:cBhvr>
                                        <p:cTn id="75" dur="1" fill="hold">
                                          <p:stCondLst>
                                            <p:cond delay="0"/>
                                          </p:stCondLst>
                                        </p:cTn>
                                        <p:tgtEl>
                                          <p:spTgt spid="54"/>
                                        </p:tgtEl>
                                        <p:attrNameLst>
                                          <p:attrName>style.visibility</p:attrName>
                                        </p:attrNameLst>
                                      </p:cBhvr>
                                      <p:to>
                                        <p:strVal val="visible"/>
                                      </p:to>
                                    </p:set>
                                    <p:animEffect transition="in" filter="wipe(left)">
                                      <p:cBhvr>
                                        <p:cTn id="76" dur="500"/>
                                        <p:tgtEl>
                                          <p:spTgt spid="54"/>
                                        </p:tgtEl>
                                      </p:cBhvr>
                                    </p:animEffect>
                                  </p:childTnLst>
                                </p:cTn>
                              </p:par>
                              <p:par>
                                <p:cTn id="77" presetID="22" presetClass="entr" presetSubtype="8" fill="hold" nodeType="withEffect">
                                  <p:stCondLst>
                                    <p:cond delay="0"/>
                                  </p:stCondLst>
                                  <p:childTnLst>
                                    <p:set>
                                      <p:cBhvr>
                                        <p:cTn id="78" dur="1" fill="hold">
                                          <p:stCondLst>
                                            <p:cond delay="0"/>
                                          </p:stCondLst>
                                        </p:cTn>
                                        <p:tgtEl>
                                          <p:spTgt spid="1028"/>
                                        </p:tgtEl>
                                        <p:attrNameLst>
                                          <p:attrName>style.visibility</p:attrName>
                                        </p:attrNameLst>
                                      </p:cBhvr>
                                      <p:to>
                                        <p:strVal val="visible"/>
                                      </p:to>
                                    </p:set>
                                    <p:animEffect transition="in" filter="wipe(left)">
                                      <p:cBhvr>
                                        <p:cTn id="79" dur="500"/>
                                        <p:tgtEl>
                                          <p:spTgt spid="1028"/>
                                        </p:tgtEl>
                                      </p:cBhvr>
                                    </p:animEffect>
                                  </p:childTnLst>
                                </p:cTn>
                              </p:par>
                              <p:par>
                                <p:cTn id="80" presetID="22" presetClass="entr" presetSubtype="8" fill="hold" nodeType="withEffect">
                                  <p:stCondLst>
                                    <p:cond delay="0"/>
                                  </p:stCondLst>
                                  <p:childTnLst>
                                    <p:set>
                                      <p:cBhvr>
                                        <p:cTn id="81" dur="1" fill="hold">
                                          <p:stCondLst>
                                            <p:cond delay="0"/>
                                          </p:stCondLst>
                                        </p:cTn>
                                        <p:tgtEl>
                                          <p:spTgt spid="53"/>
                                        </p:tgtEl>
                                        <p:attrNameLst>
                                          <p:attrName>style.visibility</p:attrName>
                                        </p:attrNameLst>
                                      </p:cBhvr>
                                      <p:to>
                                        <p:strVal val="visible"/>
                                      </p:to>
                                    </p:set>
                                    <p:animEffect transition="in" filter="wipe(left)">
                                      <p:cBhvr>
                                        <p:cTn id="82" dur="500"/>
                                        <p:tgtEl>
                                          <p:spTgt spid="53"/>
                                        </p:tgtEl>
                                      </p:cBhvr>
                                    </p:animEffect>
                                  </p:childTnLst>
                                </p:cTn>
                              </p:par>
                              <p:par>
                                <p:cTn id="83" presetID="22" presetClass="entr" presetSubtype="8" fill="hold" nodeType="withEffect">
                                  <p:stCondLst>
                                    <p:cond delay="0"/>
                                  </p:stCondLst>
                                  <p:childTnLst>
                                    <p:set>
                                      <p:cBhvr>
                                        <p:cTn id="84" dur="1" fill="hold">
                                          <p:stCondLst>
                                            <p:cond delay="0"/>
                                          </p:stCondLst>
                                        </p:cTn>
                                        <p:tgtEl>
                                          <p:spTgt spid="41"/>
                                        </p:tgtEl>
                                        <p:attrNameLst>
                                          <p:attrName>style.visibility</p:attrName>
                                        </p:attrNameLst>
                                      </p:cBhvr>
                                      <p:to>
                                        <p:strVal val="visible"/>
                                      </p:to>
                                    </p:set>
                                    <p:animEffect transition="in" filter="wipe(left)">
                                      <p:cBhvr>
                                        <p:cTn id="85" dur="500"/>
                                        <p:tgtEl>
                                          <p:spTgt spid="41"/>
                                        </p:tgtEl>
                                      </p:cBhvr>
                                    </p:animEffect>
                                  </p:childTnLst>
                                </p:cTn>
                              </p:par>
                              <p:par>
                                <p:cTn id="86" presetID="22" presetClass="entr" presetSubtype="8" fill="hold" nodeType="withEffect">
                                  <p:stCondLst>
                                    <p:cond delay="0"/>
                                  </p:stCondLst>
                                  <p:childTnLst>
                                    <p:set>
                                      <p:cBhvr>
                                        <p:cTn id="87" dur="1" fill="hold">
                                          <p:stCondLst>
                                            <p:cond delay="0"/>
                                          </p:stCondLst>
                                        </p:cTn>
                                        <p:tgtEl>
                                          <p:spTgt spid="1920"/>
                                        </p:tgtEl>
                                        <p:attrNameLst>
                                          <p:attrName>style.visibility</p:attrName>
                                        </p:attrNameLst>
                                      </p:cBhvr>
                                      <p:to>
                                        <p:strVal val="visible"/>
                                      </p:to>
                                    </p:set>
                                    <p:animEffect transition="in" filter="wipe(left)">
                                      <p:cBhvr>
                                        <p:cTn id="88" dur="500"/>
                                        <p:tgtEl>
                                          <p:spTgt spid="1920"/>
                                        </p:tgtEl>
                                      </p:cBhvr>
                                    </p:animEffect>
                                  </p:childTnLst>
                                </p:cTn>
                              </p:par>
                              <p:par>
                                <p:cTn id="89" presetID="22" presetClass="entr" presetSubtype="8" fill="hold" nodeType="withEffect">
                                  <p:stCondLst>
                                    <p:cond delay="0"/>
                                  </p:stCondLst>
                                  <p:childTnLst>
                                    <p:set>
                                      <p:cBhvr>
                                        <p:cTn id="90" dur="1" fill="hold">
                                          <p:stCondLst>
                                            <p:cond delay="0"/>
                                          </p:stCondLst>
                                        </p:cTn>
                                        <p:tgtEl>
                                          <p:spTgt spid="55"/>
                                        </p:tgtEl>
                                        <p:attrNameLst>
                                          <p:attrName>style.visibility</p:attrName>
                                        </p:attrNameLst>
                                      </p:cBhvr>
                                      <p:to>
                                        <p:strVal val="visible"/>
                                      </p:to>
                                    </p:set>
                                    <p:animEffect transition="in" filter="wipe(left)">
                                      <p:cBhvr>
                                        <p:cTn id="91" dur="500"/>
                                        <p:tgtEl>
                                          <p:spTgt spid="55"/>
                                        </p:tgtEl>
                                      </p:cBhvr>
                                    </p:animEffect>
                                  </p:childTnLst>
                                </p:cTn>
                              </p:par>
                              <p:par>
                                <p:cTn id="92" presetID="22" presetClass="entr" presetSubtype="8" fill="hold" nodeType="withEffect">
                                  <p:stCondLst>
                                    <p:cond delay="0"/>
                                  </p:stCondLst>
                                  <p:childTnLst>
                                    <p:set>
                                      <p:cBhvr>
                                        <p:cTn id="93" dur="1" fill="hold">
                                          <p:stCondLst>
                                            <p:cond delay="0"/>
                                          </p:stCondLst>
                                        </p:cTn>
                                        <p:tgtEl>
                                          <p:spTgt spid="63"/>
                                        </p:tgtEl>
                                        <p:attrNameLst>
                                          <p:attrName>style.visibility</p:attrName>
                                        </p:attrNameLst>
                                      </p:cBhvr>
                                      <p:to>
                                        <p:strVal val="visible"/>
                                      </p:to>
                                    </p:set>
                                    <p:animEffect transition="in" filter="wipe(left)">
                                      <p:cBhvr>
                                        <p:cTn id="94" dur="500"/>
                                        <p:tgtEl>
                                          <p:spTgt spid="63"/>
                                        </p:tgtEl>
                                      </p:cBhvr>
                                    </p:animEffect>
                                  </p:childTnLst>
                                </p:cTn>
                              </p:par>
                              <p:par>
                                <p:cTn id="95" presetID="22" presetClass="entr" presetSubtype="8" fill="hold" grpId="0" nodeType="withEffect">
                                  <p:stCondLst>
                                    <p:cond delay="0"/>
                                  </p:stCondLst>
                                  <p:childTnLst>
                                    <p:set>
                                      <p:cBhvr>
                                        <p:cTn id="96" dur="1" fill="hold">
                                          <p:stCondLst>
                                            <p:cond delay="0"/>
                                          </p:stCondLst>
                                        </p:cTn>
                                        <p:tgtEl>
                                          <p:spTgt spid="1923"/>
                                        </p:tgtEl>
                                        <p:attrNameLst>
                                          <p:attrName>style.visibility</p:attrName>
                                        </p:attrNameLst>
                                      </p:cBhvr>
                                      <p:to>
                                        <p:strVal val="visible"/>
                                      </p:to>
                                    </p:set>
                                    <p:animEffect transition="in" filter="wipe(left)">
                                      <p:cBhvr>
                                        <p:cTn id="97" dur="500"/>
                                        <p:tgtEl>
                                          <p:spTgt spid="1923"/>
                                        </p:tgtEl>
                                      </p:cBhvr>
                                    </p:animEffect>
                                  </p:childTnLst>
                                </p:cTn>
                              </p:par>
                              <p:par>
                                <p:cTn id="98" presetID="22" presetClass="entr" presetSubtype="8" fill="hold" nodeType="withEffect">
                                  <p:stCondLst>
                                    <p:cond delay="0"/>
                                  </p:stCondLst>
                                  <p:childTnLst>
                                    <p:set>
                                      <p:cBhvr>
                                        <p:cTn id="99" dur="1" fill="hold">
                                          <p:stCondLst>
                                            <p:cond delay="0"/>
                                          </p:stCondLst>
                                        </p:cTn>
                                        <p:tgtEl>
                                          <p:spTgt spid="1924"/>
                                        </p:tgtEl>
                                        <p:attrNameLst>
                                          <p:attrName>style.visibility</p:attrName>
                                        </p:attrNameLst>
                                      </p:cBhvr>
                                      <p:to>
                                        <p:strVal val="visible"/>
                                      </p:to>
                                    </p:set>
                                    <p:animEffect transition="in" filter="wipe(left)">
                                      <p:cBhvr>
                                        <p:cTn id="100" dur="500"/>
                                        <p:tgtEl>
                                          <p:spTgt spid="1924"/>
                                        </p:tgtEl>
                                      </p:cBhvr>
                                    </p:animEffect>
                                  </p:childTnLst>
                                </p:cTn>
                              </p:par>
                              <p:par>
                                <p:cTn id="101" presetID="22" presetClass="entr" presetSubtype="8" fill="hold" grpId="0" nodeType="withEffect">
                                  <p:stCondLst>
                                    <p:cond delay="0"/>
                                  </p:stCondLst>
                                  <p:childTnLst>
                                    <p:set>
                                      <p:cBhvr>
                                        <p:cTn id="102" dur="1" fill="hold">
                                          <p:stCondLst>
                                            <p:cond delay="0"/>
                                          </p:stCondLst>
                                        </p:cTn>
                                        <p:tgtEl>
                                          <p:spTgt spid="1926"/>
                                        </p:tgtEl>
                                        <p:attrNameLst>
                                          <p:attrName>style.visibility</p:attrName>
                                        </p:attrNameLst>
                                      </p:cBhvr>
                                      <p:to>
                                        <p:strVal val="visible"/>
                                      </p:to>
                                    </p:set>
                                    <p:animEffect transition="in" filter="wipe(left)">
                                      <p:cBhvr>
                                        <p:cTn id="103" dur="500"/>
                                        <p:tgtEl>
                                          <p:spTgt spid="1926"/>
                                        </p:tgtEl>
                                      </p:cBhvr>
                                    </p:animEffect>
                                  </p:childTnLst>
                                </p:cTn>
                              </p:par>
                              <p:par>
                                <p:cTn id="104" presetID="22" presetClass="entr" presetSubtype="8" fill="hold" nodeType="withEffect">
                                  <p:stCondLst>
                                    <p:cond delay="0"/>
                                  </p:stCondLst>
                                  <p:childTnLst>
                                    <p:set>
                                      <p:cBhvr>
                                        <p:cTn id="105" dur="1" fill="hold">
                                          <p:stCondLst>
                                            <p:cond delay="0"/>
                                          </p:stCondLst>
                                        </p:cTn>
                                        <p:tgtEl>
                                          <p:spTgt spid="1925"/>
                                        </p:tgtEl>
                                        <p:attrNameLst>
                                          <p:attrName>style.visibility</p:attrName>
                                        </p:attrNameLst>
                                      </p:cBhvr>
                                      <p:to>
                                        <p:strVal val="visible"/>
                                      </p:to>
                                    </p:set>
                                    <p:animEffect transition="in" filter="wipe(left)">
                                      <p:cBhvr>
                                        <p:cTn id="106" dur="500"/>
                                        <p:tgtEl>
                                          <p:spTgt spid="1925"/>
                                        </p:tgtEl>
                                      </p:cBhvr>
                                    </p:animEffect>
                                  </p:childTnLst>
                                </p:cTn>
                              </p:par>
                              <p:par>
                                <p:cTn id="107" presetID="22" presetClass="entr" presetSubtype="8" fill="hold" nodeType="withEffect">
                                  <p:stCondLst>
                                    <p:cond delay="0"/>
                                  </p:stCondLst>
                                  <p:childTnLst>
                                    <p:set>
                                      <p:cBhvr>
                                        <p:cTn id="108" dur="1" fill="hold">
                                          <p:stCondLst>
                                            <p:cond delay="0"/>
                                          </p:stCondLst>
                                        </p:cTn>
                                        <p:tgtEl>
                                          <p:spTgt spid="1928"/>
                                        </p:tgtEl>
                                        <p:attrNameLst>
                                          <p:attrName>style.visibility</p:attrName>
                                        </p:attrNameLst>
                                      </p:cBhvr>
                                      <p:to>
                                        <p:strVal val="visible"/>
                                      </p:to>
                                    </p:set>
                                    <p:animEffect transition="in" filter="wipe(left)">
                                      <p:cBhvr>
                                        <p:cTn id="109" dur="500"/>
                                        <p:tgtEl>
                                          <p:spTgt spid="1928"/>
                                        </p:tgtEl>
                                      </p:cBhvr>
                                    </p:animEffect>
                                  </p:childTnLst>
                                </p:cTn>
                              </p:par>
                              <p:par>
                                <p:cTn id="110" presetID="22" presetClass="entr" presetSubtype="8" fill="hold" nodeType="withEffect">
                                  <p:stCondLst>
                                    <p:cond delay="0"/>
                                  </p:stCondLst>
                                  <p:childTnLst>
                                    <p:set>
                                      <p:cBhvr>
                                        <p:cTn id="111" dur="1" fill="hold">
                                          <p:stCondLst>
                                            <p:cond delay="0"/>
                                          </p:stCondLst>
                                        </p:cTn>
                                        <p:tgtEl>
                                          <p:spTgt spid="1927"/>
                                        </p:tgtEl>
                                        <p:attrNameLst>
                                          <p:attrName>style.visibility</p:attrName>
                                        </p:attrNameLst>
                                      </p:cBhvr>
                                      <p:to>
                                        <p:strVal val="visible"/>
                                      </p:to>
                                    </p:set>
                                    <p:animEffect transition="in" filter="wipe(left)">
                                      <p:cBhvr>
                                        <p:cTn id="112" dur="500"/>
                                        <p:tgtEl>
                                          <p:spTgt spid="1927"/>
                                        </p:tgtEl>
                                      </p:cBhvr>
                                    </p:animEffect>
                                  </p:childTnLst>
                                </p:cTn>
                              </p:par>
                              <p:par>
                                <p:cTn id="113" presetID="22" presetClass="entr" presetSubtype="8" fill="hold" grpId="0" nodeType="withEffect">
                                  <p:stCondLst>
                                    <p:cond delay="0"/>
                                  </p:stCondLst>
                                  <p:childTnLst>
                                    <p:set>
                                      <p:cBhvr>
                                        <p:cTn id="114" dur="1" fill="hold">
                                          <p:stCondLst>
                                            <p:cond delay="0"/>
                                          </p:stCondLst>
                                        </p:cTn>
                                        <p:tgtEl>
                                          <p:spTgt spid="1929"/>
                                        </p:tgtEl>
                                        <p:attrNameLst>
                                          <p:attrName>style.visibility</p:attrName>
                                        </p:attrNameLst>
                                      </p:cBhvr>
                                      <p:to>
                                        <p:strVal val="visible"/>
                                      </p:to>
                                    </p:set>
                                    <p:animEffect transition="in" filter="wipe(left)">
                                      <p:cBhvr>
                                        <p:cTn id="115" dur="500"/>
                                        <p:tgtEl>
                                          <p:spTgt spid="1929"/>
                                        </p:tgtEl>
                                      </p:cBhvr>
                                    </p:animEffect>
                                  </p:childTnLst>
                                </p:cTn>
                              </p:par>
                            </p:childTnLst>
                          </p:cTn>
                        </p:par>
                      </p:childTnLst>
                    </p:cTn>
                  </p:par>
                  <p:par>
                    <p:cTn id="116" fill="hold">
                      <p:stCondLst>
                        <p:cond delay="indefinite"/>
                      </p:stCondLst>
                      <p:childTnLst>
                        <p:par>
                          <p:cTn id="117" fill="hold">
                            <p:stCondLst>
                              <p:cond delay="0"/>
                            </p:stCondLst>
                            <p:childTnLst>
                              <p:par>
                                <p:cTn id="118" presetID="22" presetClass="entr" presetSubtype="8" repeatCount="indefinite" fill="hold" nodeType="clickEffect">
                                  <p:stCondLst>
                                    <p:cond delay="0"/>
                                  </p:stCondLst>
                                  <p:childTnLst>
                                    <p:set>
                                      <p:cBhvr>
                                        <p:cTn id="119" dur="1" fill="hold">
                                          <p:stCondLst>
                                            <p:cond delay="0"/>
                                          </p:stCondLst>
                                        </p:cTn>
                                        <p:tgtEl>
                                          <p:spTgt spid="2"/>
                                        </p:tgtEl>
                                        <p:attrNameLst>
                                          <p:attrName>style.visibility</p:attrName>
                                        </p:attrNameLst>
                                      </p:cBhvr>
                                      <p:to>
                                        <p:strVal val="visible"/>
                                      </p:to>
                                    </p:set>
                                    <p:animEffect transition="in" filter="wipe(left)">
                                      <p:cBhvr>
                                        <p:cTn id="120" dur="2000"/>
                                        <p:tgtEl>
                                          <p:spTgt spid="2"/>
                                        </p:tgtEl>
                                      </p:cBhvr>
                                    </p:animEffect>
                                  </p:childTnLst>
                                </p:cTn>
                              </p:par>
                            </p:childTnLst>
                          </p:cTn>
                        </p:par>
                        <p:par>
                          <p:cTn id="121" fill="hold">
                            <p:stCondLst>
                              <p:cond delay="2000"/>
                            </p:stCondLst>
                            <p:childTnLst>
                              <p:par>
                                <p:cTn id="122" presetID="22" presetClass="entr" presetSubtype="4" repeatCount="indefinite" fill="hold" nodeType="afterEffect">
                                  <p:stCondLst>
                                    <p:cond delay="500"/>
                                  </p:stCondLst>
                                  <p:childTnLst>
                                    <p:set>
                                      <p:cBhvr>
                                        <p:cTn id="123" dur="1" fill="hold">
                                          <p:stCondLst>
                                            <p:cond delay="0"/>
                                          </p:stCondLst>
                                        </p:cTn>
                                        <p:tgtEl>
                                          <p:spTgt spid="1930"/>
                                        </p:tgtEl>
                                        <p:attrNameLst>
                                          <p:attrName>style.visibility</p:attrName>
                                        </p:attrNameLst>
                                      </p:cBhvr>
                                      <p:to>
                                        <p:strVal val="visible"/>
                                      </p:to>
                                    </p:set>
                                    <p:animEffect transition="in" filter="wipe(down)">
                                      <p:cBhvr>
                                        <p:cTn id="124" dur="2000"/>
                                        <p:tgtEl>
                                          <p:spTgt spid="1930"/>
                                        </p:tgtEl>
                                      </p:cBhvr>
                                    </p:animEffect>
                                  </p:childTnLst>
                                </p:cTn>
                              </p:par>
                            </p:childTnLst>
                          </p:cTn>
                        </p:par>
                        <p:par>
                          <p:cTn id="125" fill="hold">
                            <p:stCondLst>
                              <p:cond delay="4500"/>
                            </p:stCondLst>
                            <p:childTnLst>
                              <p:par>
                                <p:cTn id="126" presetID="22" presetClass="entr" presetSubtype="8" repeatCount="indefinite" fill="hold" nodeType="afterEffect">
                                  <p:stCondLst>
                                    <p:cond delay="500"/>
                                  </p:stCondLst>
                                  <p:childTnLst>
                                    <p:set>
                                      <p:cBhvr>
                                        <p:cTn id="127" dur="1" fill="hold">
                                          <p:stCondLst>
                                            <p:cond delay="0"/>
                                          </p:stCondLst>
                                        </p:cTn>
                                        <p:tgtEl>
                                          <p:spTgt spid="30"/>
                                        </p:tgtEl>
                                        <p:attrNameLst>
                                          <p:attrName>style.visibility</p:attrName>
                                        </p:attrNameLst>
                                      </p:cBhvr>
                                      <p:to>
                                        <p:strVal val="visible"/>
                                      </p:to>
                                    </p:set>
                                    <p:animEffect transition="in" filter="wipe(left)">
                                      <p:cBhvr>
                                        <p:cTn id="128" dur="2000"/>
                                        <p:tgtEl>
                                          <p:spTgt spid="30"/>
                                        </p:tgtEl>
                                      </p:cBhvr>
                                    </p:animEffect>
                                  </p:childTnLst>
                                </p:cTn>
                              </p:par>
                            </p:childTnLst>
                          </p:cTn>
                        </p:par>
                        <p:par>
                          <p:cTn id="129" fill="hold">
                            <p:stCondLst>
                              <p:cond delay="7000"/>
                            </p:stCondLst>
                            <p:childTnLst>
                              <p:par>
                                <p:cTn id="130" presetID="22" presetClass="entr" presetSubtype="8" repeatCount="indefinite" fill="hold" nodeType="afterEffect">
                                  <p:stCondLst>
                                    <p:cond delay="500"/>
                                  </p:stCondLst>
                                  <p:childTnLst>
                                    <p:set>
                                      <p:cBhvr>
                                        <p:cTn id="131" dur="1" fill="hold">
                                          <p:stCondLst>
                                            <p:cond delay="0"/>
                                          </p:stCondLst>
                                        </p:cTn>
                                        <p:tgtEl>
                                          <p:spTgt spid="31"/>
                                        </p:tgtEl>
                                        <p:attrNameLst>
                                          <p:attrName>style.visibility</p:attrName>
                                        </p:attrNameLst>
                                      </p:cBhvr>
                                      <p:to>
                                        <p:strVal val="visible"/>
                                      </p:to>
                                    </p:set>
                                    <p:animEffect transition="in" filter="wipe(left)">
                                      <p:cBhvr>
                                        <p:cTn id="132" dur="2000"/>
                                        <p:tgtEl>
                                          <p:spTgt spid="31"/>
                                        </p:tgtEl>
                                      </p:cBhvr>
                                    </p:animEffect>
                                  </p:childTnLst>
                                </p:cTn>
                              </p:par>
                            </p:childTnLst>
                          </p:cTn>
                        </p:par>
                        <p:par>
                          <p:cTn id="133" fill="hold">
                            <p:stCondLst>
                              <p:cond delay="9500"/>
                            </p:stCondLst>
                            <p:childTnLst>
                              <p:par>
                                <p:cTn id="134" presetID="22" presetClass="entr" presetSubtype="8" repeatCount="indefinite" fill="hold" nodeType="afterEffect">
                                  <p:stCondLst>
                                    <p:cond delay="500"/>
                                  </p:stCondLst>
                                  <p:childTnLst>
                                    <p:set>
                                      <p:cBhvr>
                                        <p:cTn id="135" dur="1" fill="hold">
                                          <p:stCondLst>
                                            <p:cond delay="0"/>
                                          </p:stCondLst>
                                        </p:cTn>
                                        <p:tgtEl>
                                          <p:spTgt spid="32"/>
                                        </p:tgtEl>
                                        <p:attrNameLst>
                                          <p:attrName>style.visibility</p:attrName>
                                        </p:attrNameLst>
                                      </p:cBhvr>
                                      <p:to>
                                        <p:strVal val="visible"/>
                                      </p:to>
                                    </p:set>
                                    <p:animEffect transition="in" filter="wipe(left)">
                                      <p:cBhvr>
                                        <p:cTn id="136" dur="2000"/>
                                        <p:tgtEl>
                                          <p:spTgt spid="32"/>
                                        </p:tgtEl>
                                      </p:cBhvr>
                                    </p:animEffect>
                                  </p:childTnLst>
                                </p:cTn>
                              </p:par>
                            </p:childTnLst>
                          </p:cTn>
                        </p:par>
                        <p:par>
                          <p:cTn id="137" fill="hold">
                            <p:stCondLst>
                              <p:cond delay="12000"/>
                            </p:stCondLst>
                            <p:childTnLst>
                              <p:par>
                                <p:cTn id="138" presetID="22" presetClass="entr" presetSubtype="8" repeatCount="indefinite" fill="hold" nodeType="afterEffect">
                                  <p:stCondLst>
                                    <p:cond delay="500"/>
                                  </p:stCondLst>
                                  <p:childTnLst>
                                    <p:set>
                                      <p:cBhvr>
                                        <p:cTn id="139" dur="1" fill="hold">
                                          <p:stCondLst>
                                            <p:cond delay="0"/>
                                          </p:stCondLst>
                                        </p:cTn>
                                        <p:tgtEl>
                                          <p:spTgt spid="33"/>
                                        </p:tgtEl>
                                        <p:attrNameLst>
                                          <p:attrName>style.visibility</p:attrName>
                                        </p:attrNameLst>
                                      </p:cBhvr>
                                      <p:to>
                                        <p:strVal val="visible"/>
                                      </p:to>
                                    </p:set>
                                    <p:animEffect transition="in" filter="wipe(left)">
                                      <p:cBhvr>
                                        <p:cTn id="140" dur="2000"/>
                                        <p:tgtEl>
                                          <p:spTgt spid="33"/>
                                        </p:tgtEl>
                                      </p:cBhvr>
                                    </p:animEffect>
                                  </p:childTnLst>
                                </p:cTn>
                              </p:par>
                            </p:childTnLst>
                          </p:cTn>
                        </p:par>
                        <p:par>
                          <p:cTn id="141" fill="hold">
                            <p:stCondLst>
                              <p:cond delay="14500"/>
                            </p:stCondLst>
                            <p:childTnLst>
                              <p:par>
                                <p:cTn id="142" presetID="22" presetClass="entr" presetSubtype="4" repeatCount="indefinite" fill="hold" nodeType="afterEffect">
                                  <p:stCondLst>
                                    <p:cond delay="500"/>
                                  </p:stCondLst>
                                  <p:childTnLst>
                                    <p:set>
                                      <p:cBhvr>
                                        <p:cTn id="143" dur="1" fill="hold">
                                          <p:stCondLst>
                                            <p:cond delay="0"/>
                                          </p:stCondLst>
                                        </p:cTn>
                                        <p:tgtEl>
                                          <p:spTgt spid="36"/>
                                        </p:tgtEl>
                                        <p:attrNameLst>
                                          <p:attrName>style.visibility</p:attrName>
                                        </p:attrNameLst>
                                      </p:cBhvr>
                                      <p:to>
                                        <p:strVal val="visible"/>
                                      </p:to>
                                    </p:set>
                                    <p:animEffect transition="in" filter="wipe(down)">
                                      <p:cBhvr>
                                        <p:cTn id="144" dur="2000"/>
                                        <p:tgtEl>
                                          <p:spTgt spid="36"/>
                                        </p:tgtEl>
                                      </p:cBhvr>
                                    </p:animEffect>
                                  </p:childTnLst>
                                </p:cTn>
                              </p:par>
                            </p:childTnLst>
                          </p:cTn>
                        </p:par>
                        <p:par>
                          <p:cTn id="145" fill="hold">
                            <p:stCondLst>
                              <p:cond delay="17000"/>
                            </p:stCondLst>
                            <p:childTnLst>
                              <p:par>
                                <p:cTn id="146" presetID="22" presetClass="entr" presetSubtype="8" repeatCount="indefinite" fill="hold" nodeType="afterEffect">
                                  <p:stCondLst>
                                    <p:cond delay="500"/>
                                  </p:stCondLst>
                                  <p:childTnLst>
                                    <p:set>
                                      <p:cBhvr>
                                        <p:cTn id="147" dur="1" fill="hold">
                                          <p:stCondLst>
                                            <p:cond delay="0"/>
                                          </p:stCondLst>
                                        </p:cTn>
                                        <p:tgtEl>
                                          <p:spTgt spid="53"/>
                                        </p:tgtEl>
                                        <p:attrNameLst>
                                          <p:attrName>style.visibility</p:attrName>
                                        </p:attrNameLst>
                                      </p:cBhvr>
                                      <p:to>
                                        <p:strVal val="visible"/>
                                      </p:to>
                                    </p:set>
                                    <p:animEffect transition="in" filter="wipe(left)">
                                      <p:cBhvr>
                                        <p:cTn id="148" dur="2000"/>
                                        <p:tgtEl>
                                          <p:spTgt spid="53"/>
                                        </p:tgtEl>
                                      </p:cBhvr>
                                    </p:animEffect>
                                  </p:childTnLst>
                                </p:cTn>
                              </p:par>
                            </p:childTnLst>
                          </p:cTn>
                        </p:par>
                        <p:par>
                          <p:cTn id="149" fill="hold">
                            <p:stCondLst>
                              <p:cond delay="19500"/>
                            </p:stCondLst>
                            <p:childTnLst>
                              <p:par>
                                <p:cTn id="150" presetID="22" presetClass="entr" presetSubtype="2" repeatCount="indefinite" fill="hold" nodeType="afterEffect">
                                  <p:stCondLst>
                                    <p:cond delay="500"/>
                                  </p:stCondLst>
                                  <p:childTnLst>
                                    <p:set>
                                      <p:cBhvr>
                                        <p:cTn id="151" dur="1" fill="hold">
                                          <p:stCondLst>
                                            <p:cond delay="0"/>
                                          </p:stCondLst>
                                        </p:cTn>
                                        <p:tgtEl>
                                          <p:spTgt spid="1920"/>
                                        </p:tgtEl>
                                        <p:attrNameLst>
                                          <p:attrName>style.visibility</p:attrName>
                                        </p:attrNameLst>
                                      </p:cBhvr>
                                      <p:to>
                                        <p:strVal val="visible"/>
                                      </p:to>
                                    </p:set>
                                    <p:animEffect transition="in" filter="wipe(right)">
                                      <p:cBhvr>
                                        <p:cTn id="152" dur="2000"/>
                                        <p:tgtEl>
                                          <p:spTgt spid="1920"/>
                                        </p:tgtEl>
                                      </p:cBhvr>
                                    </p:animEffect>
                                  </p:childTnLst>
                                </p:cTn>
                              </p:par>
                            </p:childTnLst>
                          </p:cTn>
                        </p:par>
                        <p:par>
                          <p:cTn id="153" fill="hold">
                            <p:stCondLst>
                              <p:cond delay="22000"/>
                            </p:stCondLst>
                            <p:childTnLst>
                              <p:par>
                                <p:cTn id="154" presetID="22" presetClass="entr" presetSubtype="1" repeatCount="indefinite" fill="hold" nodeType="afterEffect">
                                  <p:stCondLst>
                                    <p:cond delay="500"/>
                                  </p:stCondLst>
                                  <p:childTnLst>
                                    <p:set>
                                      <p:cBhvr>
                                        <p:cTn id="155" dur="1" fill="hold">
                                          <p:stCondLst>
                                            <p:cond delay="0"/>
                                          </p:stCondLst>
                                        </p:cTn>
                                        <p:tgtEl>
                                          <p:spTgt spid="57"/>
                                        </p:tgtEl>
                                        <p:attrNameLst>
                                          <p:attrName>style.visibility</p:attrName>
                                        </p:attrNameLst>
                                      </p:cBhvr>
                                      <p:to>
                                        <p:strVal val="visible"/>
                                      </p:to>
                                    </p:set>
                                    <p:animEffect transition="in" filter="wipe(up)">
                                      <p:cBhvr>
                                        <p:cTn id="156" dur="2000"/>
                                        <p:tgtEl>
                                          <p:spTgt spid="57"/>
                                        </p:tgtEl>
                                      </p:cBhvr>
                                    </p:animEffect>
                                  </p:childTnLst>
                                </p:cTn>
                              </p:par>
                            </p:childTnLst>
                          </p:cTn>
                        </p:par>
                        <p:par>
                          <p:cTn id="157" fill="hold">
                            <p:stCondLst>
                              <p:cond delay="24500"/>
                            </p:stCondLst>
                            <p:childTnLst>
                              <p:par>
                                <p:cTn id="158" presetID="22" presetClass="entr" presetSubtype="2" repeatCount="indefinite" fill="hold" nodeType="afterEffect">
                                  <p:stCondLst>
                                    <p:cond delay="500"/>
                                  </p:stCondLst>
                                  <p:childTnLst>
                                    <p:set>
                                      <p:cBhvr>
                                        <p:cTn id="159" dur="1" fill="hold">
                                          <p:stCondLst>
                                            <p:cond delay="0"/>
                                          </p:stCondLst>
                                        </p:cTn>
                                        <p:tgtEl>
                                          <p:spTgt spid="1924"/>
                                        </p:tgtEl>
                                        <p:attrNameLst>
                                          <p:attrName>style.visibility</p:attrName>
                                        </p:attrNameLst>
                                      </p:cBhvr>
                                      <p:to>
                                        <p:strVal val="visible"/>
                                      </p:to>
                                    </p:set>
                                    <p:animEffect transition="in" filter="wipe(right)">
                                      <p:cBhvr>
                                        <p:cTn id="160" dur="2000"/>
                                        <p:tgtEl>
                                          <p:spTgt spid="1924"/>
                                        </p:tgtEl>
                                      </p:cBhvr>
                                    </p:animEffect>
                                  </p:childTnLst>
                                </p:cTn>
                              </p:par>
                            </p:childTnLst>
                          </p:cTn>
                        </p:par>
                        <p:par>
                          <p:cTn id="161" fill="hold">
                            <p:stCondLst>
                              <p:cond delay="27000"/>
                            </p:stCondLst>
                            <p:childTnLst>
                              <p:par>
                                <p:cTn id="162" presetID="22" presetClass="entr" presetSubtype="2" repeatCount="indefinite" fill="hold" nodeType="afterEffect">
                                  <p:stCondLst>
                                    <p:cond delay="500"/>
                                  </p:stCondLst>
                                  <p:childTnLst>
                                    <p:set>
                                      <p:cBhvr>
                                        <p:cTn id="163" dur="1" fill="hold">
                                          <p:stCondLst>
                                            <p:cond delay="0"/>
                                          </p:stCondLst>
                                        </p:cTn>
                                        <p:tgtEl>
                                          <p:spTgt spid="1928"/>
                                        </p:tgtEl>
                                        <p:attrNameLst>
                                          <p:attrName>style.visibility</p:attrName>
                                        </p:attrNameLst>
                                      </p:cBhvr>
                                      <p:to>
                                        <p:strVal val="visible"/>
                                      </p:to>
                                    </p:set>
                                    <p:animEffect transition="in" filter="wipe(right)">
                                      <p:cBhvr>
                                        <p:cTn id="164" dur="2000"/>
                                        <p:tgtEl>
                                          <p:spTgt spid="1928"/>
                                        </p:tgtEl>
                                      </p:cBhvr>
                                    </p:animEffect>
                                  </p:childTnLst>
                                </p:cTn>
                              </p:par>
                            </p:childTnLst>
                          </p:cTn>
                        </p:par>
                      </p:childTnLst>
                    </p:cTn>
                  </p:par>
                  <p:par>
                    <p:cTn id="165" fill="hold">
                      <p:stCondLst>
                        <p:cond delay="indefinite"/>
                      </p:stCondLst>
                      <p:childTnLst>
                        <p:par>
                          <p:cTn id="166" fill="hold">
                            <p:stCondLst>
                              <p:cond delay="0"/>
                            </p:stCondLst>
                            <p:childTnLst>
                              <p:par>
                                <p:cTn id="167" presetID="42" presetClass="entr" presetSubtype="0" fill="hold" grpId="0" nodeType="clickEffect">
                                  <p:stCondLst>
                                    <p:cond delay="0"/>
                                  </p:stCondLst>
                                  <p:childTnLst>
                                    <p:set>
                                      <p:cBhvr>
                                        <p:cTn id="168" dur="1" fill="hold">
                                          <p:stCondLst>
                                            <p:cond delay="0"/>
                                          </p:stCondLst>
                                        </p:cTn>
                                        <p:tgtEl>
                                          <p:spTgt spid="1943"/>
                                        </p:tgtEl>
                                        <p:attrNameLst>
                                          <p:attrName>style.visibility</p:attrName>
                                        </p:attrNameLst>
                                      </p:cBhvr>
                                      <p:to>
                                        <p:strVal val="visible"/>
                                      </p:to>
                                    </p:set>
                                    <p:animEffect transition="in" filter="fade">
                                      <p:cBhvr>
                                        <p:cTn id="169" dur="1000"/>
                                        <p:tgtEl>
                                          <p:spTgt spid="1943"/>
                                        </p:tgtEl>
                                      </p:cBhvr>
                                    </p:animEffect>
                                    <p:anim calcmode="lin" valueType="num">
                                      <p:cBhvr>
                                        <p:cTn id="170" dur="1000" fill="hold"/>
                                        <p:tgtEl>
                                          <p:spTgt spid="1943"/>
                                        </p:tgtEl>
                                        <p:attrNameLst>
                                          <p:attrName>ppt_x</p:attrName>
                                        </p:attrNameLst>
                                      </p:cBhvr>
                                      <p:tavLst>
                                        <p:tav tm="0">
                                          <p:val>
                                            <p:strVal val="#ppt_x"/>
                                          </p:val>
                                        </p:tav>
                                        <p:tav tm="100000">
                                          <p:val>
                                            <p:strVal val="#ppt_x"/>
                                          </p:val>
                                        </p:tav>
                                      </p:tavLst>
                                    </p:anim>
                                    <p:anim calcmode="lin" valueType="num">
                                      <p:cBhvr>
                                        <p:cTn id="171" dur="1000" fill="hold"/>
                                        <p:tgtEl>
                                          <p:spTgt spid="1943"/>
                                        </p:tgtEl>
                                        <p:attrNameLst>
                                          <p:attrName>ppt_y</p:attrName>
                                        </p:attrNameLst>
                                      </p:cBhvr>
                                      <p:tavLst>
                                        <p:tav tm="0">
                                          <p:val>
                                            <p:strVal val="#ppt_y+.1"/>
                                          </p:val>
                                        </p:tav>
                                        <p:tav tm="100000">
                                          <p:val>
                                            <p:strVal val="#ppt_y"/>
                                          </p:val>
                                        </p:tav>
                                      </p:tavLst>
                                    </p:anim>
                                  </p:childTnLst>
                                </p:cTn>
                              </p:par>
                              <p:par>
                                <p:cTn id="172" presetID="42" presetClass="entr" presetSubtype="0" fill="hold" grpId="0" nodeType="withEffect">
                                  <p:stCondLst>
                                    <p:cond delay="0"/>
                                  </p:stCondLst>
                                  <p:childTnLst>
                                    <p:set>
                                      <p:cBhvr>
                                        <p:cTn id="173" dur="1" fill="hold">
                                          <p:stCondLst>
                                            <p:cond delay="0"/>
                                          </p:stCondLst>
                                        </p:cTn>
                                        <p:tgtEl>
                                          <p:spTgt spid="1944"/>
                                        </p:tgtEl>
                                        <p:attrNameLst>
                                          <p:attrName>style.visibility</p:attrName>
                                        </p:attrNameLst>
                                      </p:cBhvr>
                                      <p:to>
                                        <p:strVal val="visible"/>
                                      </p:to>
                                    </p:set>
                                    <p:animEffect transition="in" filter="fade">
                                      <p:cBhvr>
                                        <p:cTn id="174" dur="1000"/>
                                        <p:tgtEl>
                                          <p:spTgt spid="1944"/>
                                        </p:tgtEl>
                                      </p:cBhvr>
                                    </p:animEffect>
                                    <p:anim calcmode="lin" valueType="num">
                                      <p:cBhvr>
                                        <p:cTn id="175" dur="1000" fill="hold"/>
                                        <p:tgtEl>
                                          <p:spTgt spid="1944"/>
                                        </p:tgtEl>
                                        <p:attrNameLst>
                                          <p:attrName>ppt_x</p:attrName>
                                        </p:attrNameLst>
                                      </p:cBhvr>
                                      <p:tavLst>
                                        <p:tav tm="0">
                                          <p:val>
                                            <p:strVal val="#ppt_x"/>
                                          </p:val>
                                        </p:tav>
                                        <p:tav tm="100000">
                                          <p:val>
                                            <p:strVal val="#ppt_x"/>
                                          </p:val>
                                        </p:tav>
                                      </p:tavLst>
                                    </p:anim>
                                    <p:anim calcmode="lin" valueType="num">
                                      <p:cBhvr>
                                        <p:cTn id="176" dur="1000" fill="hold"/>
                                        <p:tgtEl>
                                          <p:spTgt spid="1944"/>
                                        </p:tgtEl>
                                        <p:attrNameLst>
                                          <p:attrName>ppt_y</p:attrName>
                                        </p:attrNameLst>
                                      </p:cBhvr>
                                      <p:tavLst>
                                        <p:tav tm="0">
                                          <p:val>
                                            <p:strVal val="#ppt_y+.1"/>
                                          </p:val>
                                        </p:tav>
                                        <p:tav tm="100000">
                                          <p:val>
                                            <p:strVal val="#ppt_y"/>
                                          </p:val>
                                        </p:tav>
                                      </p:tavLst>
                                    </p:anim>
                                  </p:childTnLst>
                                </p:cTn>
                              </p:par>
                              <p:par>
                                <p:cTn id="177" presetID="42" presetClass="entr" presetSubtype="0" fill="hold" nodeType="withEffect">
                                  <p:stCondLst>
                                    <p:cond delay="0"/>
                                  </p:stCondLst>
                                  <p:childTnLst>
                                    <p:set>
                                      <p:cBhvr>
                                        <p:cTn id="178" dur="1" fill="hold">
                                          <p:stCondLst>
                                            <p:cond delay="0"/>
                                          </p:stCondLst>
                                        </p:cTn>
                                        <p:tgtEl>
                                          <p:spTgt spid="1030"/>
                                        </p:tgtEl>
                                        <p:attrNameLst>
                                          <p:attrName>style.visibility</p:attrName>
                                        </p:attrNameLst>
                                      </p:cBhvr>
                                      <p:to>
                                        <p:strVal val="visible"/>
                                      </p:to>
                                    </p:set>
                                    <p:animEffect transition="in" filter="fade">
                                      <p:cBhvr>
                                        <p:cTn id="179" dur="1000"/>
                                        <p:tgtEl>
                                          <p:spTgt spid="1030"/>
                                        </p:tgtEl>
                                      </p:cBhvr>
                                    </p:animEffect>
                                    <p:anim calcmode="lin" valueType="num">
                                      <p:cBhvr>
                                        <p:cTn id="180" dur="1000" fill="hold"/>
                                        <p:tgtEl>
                                          <p:spTgt spid="1030"/>
                                        </p:tgtEl>
                                        <p:attrNameLst>
                                          <p:attrName>ppt_x</p:attrName>
                                        </p:attrNameLst>
                                      </p:cBhvr>
                                      <p:tavLst>
                                        <p:tav tm="0">
                                          <p:val>
                                            <p:strVal val="#ppt_x"/>
                                          </p:val>
                                        </p:tav>
                                        <p:tav tm="100000">
                                          <p:val>
                                            <p:strVal val="#ppt_x"/>
                                          </p:val>
                                        </p:tav>
                                      </p:tavLst>
                                    </p:anim>
                                    <p:anim calcmode="lin" valueType="num">
                                      <p:cBhvr>
                                        <p:cTn id="181" dur="1000" fill="hold"/>
                                        <p:tgtEl>
                                          <p:spTgt spid="1030"/>
                                        </p:tgtEl>
                                        <p:attrNameLst>
                                          <p:attrName>ppt_y</p:attrName>
                                        </p:attrNameLst>
                                      </p:cBhvr>
                                      <p:tavLst>
                                        <p:tav tm="0">
                                          <p:val>
                                            <p:strVal val="#ppt_y+.1"/>
                                          </p:val>
                                        </p:tav>
                                        <p:tav tm="100000">
                                          <p:val>
                                            <p:strVal val="#ppt_y"/>
                                          </p:val>
                                        </p:tav>
                                      </p:tavLst>
                                    </p:anim>
                                  </p:childTnLst>
                                </p:cTn>
                              </p:par>
                              <p:par>
                                <p:cTn id="182" presetID="42" presetClass="entr" presetSubtype="0" fill="hold" grpId="0" nodeType="withEffect">
                                  <p:stCondLst>
                                    <p:cond delay="0"/>
                                  </p:stCondLst>
                                  <p:childTnLst>
                                    <p:set>
                                      <p:cBhvr>
                                        <p:cTn id="183" dur="1" fill="hold">
                                          <p:stCondLst>
                                            <p:cond delay="0"/>
                                          </p:stCondLst>
                                        </p:cTn>
                                        <p:tgtEl>
                                          <p:spTgt spid="1945"/>
                                        </p:tgtEl>
                                        <p:attrNameLst>
                                          <p:attrName>style.visibility</p:attrName>
                                        </p:attrNameLst>
                                      </p:cBhvr>
                                      <p:to>
                                        <p:strVal val="visible"/>
                                      </p:to>
                                    </p:set>
                                    <p:animEffect transition="in" filter="fade">
                                      <p:cBhvr>
                                        <p:cTn id="184" dur="1000"/>
                                        <p:tgtEl>
                                          <p:spTgt spid="1945"/>
                                        </p:tgtEl>
                                      </p:cBhvr>
                                    </p:animEffect>
                                    <p:anim calcmode="lin" valueType="num">
                                      <p:cBhvr>
                                        <p:cTn id="185" dur="1000" fill="hold"/>
                                        <p:tgtEl>
                                          <p:spTgt spid="1945"/>
                                        </p:tgtEl>
                                        <p:attrNameLst>
                                          <p:attrName>ppt_x</p:attrName>
                                        </p:attrNameLst>
                                      </p:cBhvr>
                                      <p:tavLst>
                                        <p:tav tm="0">
                                          <p:val>
                                            <p:strVal val="#ppt_x"/>
                                          </p:val>
                                        </p:tav>
                                        <p:tav tm="100000">
                                          <p:val>
                                            <p:strVal val="#ppt_x"/>
                                          </p:val>
                                        </p:tav>
                                      </p:tavLst>
                                    </p:anim>
                                    <p:anim calcmode="lin" valueType="num">
                                      <p:cBhvr>
                                        <p:cTn id="186" dur="1000" fill="hold"/>
                                        <p:tgtEl>
                                          <p:spTgt spid="1945"/>
                                        </p:tgtEl>
                                        <p:attrNameLst>
                                          <p:attrName>ppt_y</p:attrName>
                                        </p:attrNameLst>
                                      </p:cBhvr>
                                      <p:tavLst>
                                        <p:tav tm="0">
                                          <p:val>
                                            <p:strVal val="#ppt_y+.1"/>
                                          </p:val>
                                        </p:tav>
                                        <p:tav tm="100000">
                                          <p:val>
                                            <p:strVal val="#ppt_y"/>
                                          </p:val>
                                        </p:tav>
                                      </p:tavLst>
                                    </p:anim>
                                  </p:childTnLst>
                                </p:cTn>
                              </p:par>
                              <p:par>
                                <p:cTn id="187" presetID="42" presetClass="entr" presetSubtype="0" fill="hold" nodeType="withEffect">
                                  <p:stCondLst>
                                    <p:cond delay="0"/>
                                  </p:stCondLst>
                                  <p:childTnLst>
                                    <p:set>
                                      <p:cBhvr>
                                        <p:cTn id="188" dur="1" fill="hold">
                                          <p:stCondLst>
                                            <p:cond delay="0"/>
                                          </p:stCondLst>
                                        </p:cTn>
                                        <p:tgtEl>
                                          <p:spTgt spid="1947"/>
                                        </p:tgtEl>
                                        <p:attrNameLst>
                                          <p:attrName>style.visibility</p:attrName>
                                        </p:attrNameLst>
                                      </p:cBhvr>
                                      <p:to>
                                        <p:strVal val="visible"/>
                                      </p:to>
                                    </p:set>
                                    <p:animEffect transition="in" filter="fade">
                                      <p:cBhvr>
                                        <p:cTn id="189" dur="1000"/>
                                        <p:tgtEl>
                                          <p:spTgt spid="1947"/>
                                        </p:tgtEl>
                                      </p:cBhvr>
                                    </p:animEffect>
                                    <p:anim calcmode="lin" valueType="num">
                                      <p:cBhvr>
                                        <p:cTn id="190" dur="1000" fill="hold"/>
                                        <p:tgtEl>
                                          <p:spTgt spid="1947"/>
                                        </p:tgtEl>
                                        <p:attrNameLst>
                                          <p:attrName>ppt_x</p:attrName>
                                        </p:attrNameLst>
                                      </p:cBhvr>
                                      <p:tavLst>
                                        <p:tav tm="0">
                                          <p:val>
                                            <p:strVal val="#ppt_x"/>
                                          </p:val>
                                        </p:tav>
                                        <p:tav tm="100000">
                                          <p:val>
                                            <p:strVal val="#ppt_x"/>
                                          </p:val>
                                        </p:tav>
                                      </p:tavLst>
                                    </p:anim>
                                    <p:anim calcmode="lin" valueType="num">
                                      <p:cBhvr>
                                        <p:cTn id="191" dur="1000" fill="hold"/>
                                        <p:tgtEl>
                                          <p:spTgt spid="1947"/>
                                        </p:tgtEl>
                                        <p:attrNameLst>
                                          <p:attrName>ppt_y</p:attrName>
                                        </p:attrNameLst>
                                      </p:cBhvr>
                                      <p:tavLst>
                                        <p:tav tm="0">
                                          <p:val>
                                            <p:strVal val="#ppt_y+.1"/>
                                          </p:val>
                                        </p:tav>
                                        <p:tav tm="100000">
                                          <p:val>
                                            <p:strVal val="#ppt_y"/>
                                          </p:val>
                                        </p:tav>
                                      </p:tavLst>
                                    </p:anim>
                                  </p:childTnLst>
                                </p:cTn>
                              </p:par>
                              <p:par>
                                <p:cTn id="192" presetID="42" presetClass="entr" presetSubtype="0" fill="hold" grpId="0" nodeType="withEffect">
                                  <p:stCondLst>
                                    <p:cond delay="0"/>
                                  </p:stCondLst>
                                  <p:childTnLst>
                                    <p:set>
                                      <p:cBhvr>
                                        <p:cTn id="193" dur="1" fill="hold">
                                          <p:stCondLst>
                                            <p:cond delay="0"/>
                                          </p:stCondLst>
                                        </p:cTn>
                                        <p:tgtEl>
                                          <p:spTgt spid="1948"/>
                                        </p:tgtEl>
                                        <p:attrNameLst>
                                          <p:attrName>style.visibility</p:attrName>
                                        </p:attrNameLst>
                                      </p:cBhvr>
                                      <p:to>
                                        <p:strVal val="visible"/>
                                      </p:to>
                                    </p:set>
                                    <p:animEffect transition="in" filter="fade">
                                      <p:cBhvr>
                                        <p:cTn id="194" dur="1000"/>
                                        <p:tgtEl>
                                          <p:spTgt spid="1948"/>
                                        </p:tgtEl>
                                      </p:cBhvr>
                                    </p:animEffect>
                                    <p:anim calcmode="lin" valueType="num">
                                      <p:cBhvr>
                                        <p:cTn id="195" dur="1000" fill="hold"/>
                                        <p:tgtEl>
                                          <p:spTgt spid="1948"/>
                                        </p:tgtEl>
                                        <p:attrNameLst>
                                          <p:attrName>ppt_x</p:attrName>
                                        </p:attrNameLst>
                                      </p:cBhvr>
                                      <p:tavLst>
                                        <p:tav tm="0">
                                          <p:val>
                                            <p:strVal val="#ppt_x"/>
                                          </p:val>
                                        </p:tav>
                                        <p:tav tm="100000">
                                          <p:val>
                                            <p:strVal val="#ppt_x"/>
                                          </p:val>
                                        </p:tav>
                                      </p:tavLst>
                                    </p:anim>
                                    <p:anim calcmode="lin" valueType="num">
                                      <p:cBhvr>
                                        <p:cTn id="196" dur="1000" fill="hold"/>
                                        <p:tgtEl>
                                          <p:spTgt spid="19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P spid="27" grpId="0"/>
      <p:bldP spid="35" grpId="0"/>
      <p:bldP spid="42" grpId="0"/>
      <p:bldP spid="54" grpId="0"/>
      <p:bldP spid="1923" grpId="0"/>
      <p:bldP spid="1926" grpId="0"/>
      <p:bldP spid="1929" grpId="0"/>
      <p:bldP spid="1932" grpId="0"/>
      <p:bldP spid="1943" grpId="0" animBg="1"/>
      <p:bldP spid="1944" grpId="0" animBg="1"/>
      <p:bldP spid="1945" grpId="0"/>
      <p:bldP spid="194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Right Triangle 2056">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9" name="Rectangle 2058">
            <a:extLst>
              <a:ext uri="{FF2B5EF4-FFF2-40B4-BE49-F238E27FC236}">
                <a16:creationId xmlns:a16="http://schemas.microsoft.com/office/drawing/2014/main" id="{C37E9D4B-7BFA-4D10-B666-547BAC4994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LondheShubham153 · GitHub">
            <a:extLst>
              <a:ext uri="{FF2B5EF4-FFF2-40B4-BE49-F238E27FC236}">
                <a16:creationId xmlns:a16="http://schemas.microsoft.com/office/drawing/2014/main" id="{11667FBE-1CC2-CB33-B56F-D719EDD38CF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379607" y="921338"/>
            <a:ext cx="7746709" cy="4357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93596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6" name="Rectangle 5">
            <a:extLst>
              <a:ext uri="{FF2B5EF4-FFF2-40B4-BE49-F238E27FC236}">
                <a16:creationId xmlns:a16="http://schemas.microsoft.com/office/drawing/2014/main" id="{09641271-4C70-89E5-9BE7-AA78291C56BB}"/>
              </a:ext>
            </a:extLst>
          </p:cNvPr>
          <p:cNvSpPr/>
          <p:nvPr/>
        </p:nvSpPr>
        <p:spPr>
          <a:xfrm>
            <a:off x="6686298" y="1596514"/>
            <a:ext cx="5158851" cy="914400"/>
          </a:xfrm>
          <a:prstGeom prst="rect">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Taxi Application</a:t>
            </a:r>
            <a:endParaRPr dirty="0"/>
          </a:p>
        </p:txBody>
      </p:sp>
      <p:sp>
        <p:nvSpPr>
          <p:cNvPr id="192" name="Google Shape;192;p20"/>
          <p:cNvSpPr txBox="1"/>
          <p:nvPr/>
        </p:nvSpPr>
        <p:spPr>
          <a:xfrm flipH="1">
            <a:off x="6654767" y="1690164"/>
            <a:ext cx="3876666" cy="676732"/>
          </a:xfrm>
          <a:prstGeom prst="rect">
            <a:avLst/>
          </a:prstGeom>
          <a:noFill/>
          <a:ln>
            <a:noFill/>
          </a:ln>
        </p:spPr>
        <p:txBody>
          <a:bodyPr spcFirstLastPara="1" wrap="square" lIns="121900" tIns="121900" rIns="121900" bIns="121900" anchor="ctr" anchorCtr="0">
            <a:noAutofit/>
          </a:bodyPr>
          <a:lstStyle/>
          <a:p>
            <a:r>
              <a:rPr lang="en-US" sz="2400" b="1" i="0" dirty="0">
                <a:effectLst/>
              </a:rPr>
              <a:t>Simulate the data streaming</a:t>
            </a:r>
            <a:endParaRPr sz="24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pic>
        <p:nvPicPr>
          <p:cNvPr id="2050" name="Picture 2" descr="Taxi Logo PNG Transparent HD Photo">
            <a:extLst>
              <a:ext uri="{FF2B5EF4-FFF2-40B4-BE49-F238E27FC236}">
                <a16:creationId xmlns:a16="http://schemas.microsoft.com/office/drawing/2014/main" id="{38AA247E-A4FB-DACD-92F4-BEA131C333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995" y="1578966"/>
            <a:ext cx="4748201" cy="4748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71466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6" name="Rectangle 5">
            <a:extLst>
              <a:ext uri="{FF2B5EF4-FFF2-40B4-BE49-F238E27FC236}">
                <a16:creationId xmlns:a16="http://schemas.microsoft.com/office/drawing/2014/main" id="{673ADC20-9399-1C2C-26BB-61DD132C7DFE}"/>
              </a:ext>
            </a:extLst>
          </p:cNvPr>
          <p:cNvSpPr/>
          <p:nvPr/>
        </p:nvSpPr>
        <p:spPr>
          <a:xfrm>
            <a:off x="6686295" y="2780358"/>
            <a:ext cx="5158851" cy="9144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Taxi Application</a:t>
            </a:r>
            <a:endParaRPr dirty="0"/>
          </a:p>
        </p:txBody>
      </p:sp>
      <p:sp>
        <p:nvSpPr>
          <p:cNvPr id="192" name="Google Shape;192;p20"/>
          <p:cNvSpPr txBox="1"/>
          <p:nvPr/>
        </p:nvSpPr>
        <p:spPr>
          <a:xfrm flipH="1">
            <a:off x="6654767" y="1690164"/>
            <a:ext cx="3876666" cy="676732"/>
          </a:xfrm>
          <a:prstGeom prst="rect">
            <a:avLst/>
          </a:prstGeom>
          <a:noFill/>
          <a:ln>
            <a:noFill/>
          </a:ln>
        </p:spPr>
        <p:txBody>
          <a:bodyPr spcFirstLastPara="1" wrap="square" lIns="121900" tIns="121900" rIns="121900" bIns="121900" anchor="ctr" anchorCtr="0">
            <a:noAutofit/>
          </a:bodyPr>
          <a:lstStyle/>
          <a:p>
            <a:r>
              <a:rPr lang="en-US" sz="2400" b="1" i="0" dirty="0">
                <a:effectLst/>
              </a:rPr>
              <a:t>Simulate the data streaming</a:t>
            </a:r>
            <a:endParaRPr sz="24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2784100"/>
            <a:ext cx="0" cy="914400"/>
          </a:xfrm>
          <a:prstGeom prst="straightConnector1">
            <a:avLst/>
          </a:prstGeom>
          <a:noFill/>
          <a:ln w="19050" cap="flat" cmpd="sng">
            <a:solidFill>
              <a:schemeClr val="accent4"/>
            </a:solidFill>
            <a:prstDash val="solid"/>
            <a:round/>
            <a:headEnd type="none" w="med" len="med"/>
            <a:tailEnd type="none" w="med" len="med"/>
          </a:ln>
        </p:spPr>
      </p:cxnSp>
      <p:pic>
        <p:nvPicPr>
          <p:cNvPr id="2050" name="Picture 2" descr="Taxi Logo PNG Transparent HD Photo">
            <a:extLst>
              <a:ext uri="{FF2B5EF4-FFF2-40B4-BE49-F238E27FC236}">
                <a16:creationId xmlns:a16="http://schemas.microsoft.com/office/drawing/2014/main" id="{38AA247E-A4FB-DACD-92F4-BEA131C333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995" y="1578966"/>
            <a:ext cx="4748201" cy="4748201"/>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2906645"/>
            <a:ext cx="4927631" cy="676732"/>
          </a:xfrm>
          <a:prstGeom prst="rect">
            <a:avLst/>
          </a:prstGeom>
          <a:noFill/>
          <a:ln>
            <a:noFill/>
          </a:ln>
        </p:spPr>
        <p:txBody>
          <a:bodyPr spcFirstLastPara="1" wrap="square" lIns="121900" tIns="121900" rIns="121900" bIns="121900" anchor="ctr" anchorCtr="0">
            <a:noAutofit/>
          </a:bodyPr>
          <a:lstStyle/>
          <a:p>
            <a:r>
              <a:rPr lang="en-US" sz="2400" b="1" i="0" dirty="0">
                <a:effectLst/>
              </a:rPr>
              <a:t>Generate a random range of records</a:t>
            </a:r>
            <a:endParaRPr sz="2400" b="1" dirty="0">
              <a:latin typeface="Roboto"/>
              <a:ea typeface="Roboto"/>
              <a:cs typeface="Roboto"/>
              <a:sym typeface="Roboto"/>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6" name="Rectangle 5">
            <a:extLst>
              <a:ext uri="{FF2B5EF4-FFF2-40B4-BE49-F238E27FC236}">
                <a16:creationId xmlns:a16="http://schemas.microsoft.com/office/drawing/2014/main" id="{4467AC58-AF22-4EFC-2788-C30E66F7843B}"/>
              </a:ext>
            </a:extLst>
          </p:cNvPr>
          <p:cNvSpPr/>
          <p:nvPr/>
        </p:nvSpPr>
        <p:spPr>
          <a:xfrm>
            <a:off x="6686295" y="3919152"/>
            <a:ext cx="5158851" cy="914400"/>
          </a:xfrm>
          <a:prstGeom prst="rect">
            <a:avLst/>
          </a:prstGeom>
          <a:solidFill>
            <a:srgbClr val="DA7D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Taxi Application</a:t>
            </a:r>
            <a:endParaRPr dirty="0"/>
          </a:p>
        </p:txBody>
      </p:sp>
      <p:sp>
        <p:nvSpPr>
          <p:cNvPr id="192" name="Google Shape;192;p20"/>
          <p:cNvSpPr txBox="1"/>
          <p:nvPr/>
        </p:nvSpPr>
        <p:spPr>
          <a:xfrm flipH="1">
            <a:off x="6654767" y="1690164"/>
            <a:ext cx="3876666" cy="676732"/>
          </a:xfrm>
          <a:prstGeom prst="rect">
            <a:avLst/>
          </a:prstGeom>
          <a:noFill/>
          <a:ln>
            <a:noFill/>
          </a:ln>
        </p:spPr>
        <p:txBody>
          <a:bodyPr spcFirstLastPara="1" wrap="square" lIns="121900" tIns="121900" rIns="121900" bIns="121900" anchor="ctr" anchorCtr="0">
            <a:noAutofit/>
          </a:bodyPr>
          <a:lstStyle/>
          <a:p>
            <a:r>
              <a:rPr lang="en-US" sz="2400" b="1" i="0" dirty="0">
                <a:effectLst/>
              </a:rPr>
              <a:t>Simulate the data streaming</a:t>
            </a:r>
            <a:endParaRPr sz="24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2784100"/>
            <a:ext cx="0" cy="914400"/>
          </a:xfrm>
          <a:prstGeom prst="straightConnector1">
            <a:avLst/>
          </a:prstGeom>
          <a:noFill/>
          <a:ln w="19050" cap="flat" cmpd="sng">
            <a:solidFill>
              <a:schemeClr val="accent4"/>
            </a:solidFill>
            <a:prstDash val="solid"/>
            <a:round/>
            <a:headEnd type="none" w="med" len="med"/>
            <a:tailEnd type="none" w="med" len="med"/>
          </a:ln>
        </p:spPr>
      </p:cxnSp>
      <p:cxnSp>
        <p:nvCxnSpPr>
          <p:cNvPr id="195" name="Google Shape;195;p20"/>
          <p:cNvCxnSpPr/>
          <p:nvPr/>
        </p:nvCxnSpPr>
        <p:spPr>
          <a:xfrm>
            <a:off x="6654800" y="3919152"/>
            <a:ext cx="0" cy="914400"/>
          </a:xfrm>
          <a:prstGeom prst="straightConnector1">
            <a:avLst/>
          </a:prstGeom>
          <a:noFill/>
          <a:ln w="19050" cap="flat" cmpd="sng">
            <a:solidFill>
              <a:srgbClr val="DA7D00"/>
            </a:solidFill>
            <a:prstDash val="solid"/>
            <a:round/>
            <a:headEnd type="none" w="med" len="med"/>
            <a:tailEnd type="none" w="med" len="med"/>
          </a:ln>
        </p:spPr>
      </p:cxnSp>
      <p:pic>
        <p:nvPicPr>
          <p:cNvPr id="2050" name="Picture 2" descr="Taxi Logo PNG Transparent HD Photo">
            <a:extLst>
              <a:ext uri="{FF2B5EF4-FFF2-40B4-BE49-F238E27FC236}">
                <a16:creationId xmlns:a16="http://schemas.microsoft.com/office/drawing/2014/main" id="{38AA247E-A4FB-DACD-92F4-BEA131C333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995" y="1578966"/>
            <a:ext cx="4748201" cy="4748201"/>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2906645"/>
            <a:ext cx="4927631" cy="676732"/>
          </a:xfrm>
          <a:prstGeom prst="rect">
            <a:avLst/>
          </a:prstGeom>
          <a:noFill/>
          <a:ln>
            <a:noFill/>
          </a:ln>
        </p:spPr>
        <p:txBody>
          <a:bodyPr spcFirstLastPara="1" wrap="square" lIns="121900" tIns="121900" rIns="121900" bIns="121900" anchor="ctr" anchorCtr="0">
            <a:noAutofit/>
          </a:bodyPr>
          <a:lstStyle/>
          <a:p>
            <a:r>
              <a:rPr lang="en-US" sz="2400" b="1" i="0" dirty="0">
                <a:effectLst/>
              </a:rPr>
              <a:t>Generate a random range of records</a:t>
            </a:r>
            <a:endParaRPr sz="2400" b="1" dirty="0">
              <a:latin typeface="Roboto"/>
              <a:ea typeface="Roboto"/>
              <a:cs typeface="Roboto"/>
              <a:sym typeface="Roboto"/>
            </a:endParaRPr>
          </a:p>
        </p:txBody>
      </p:sp>
      <p:sp>
        <p:nvSpPr>
          <p:cNvPr id="3" name="Google Shape;192;p20">
            <a:extLst>
              <a:ext uri="{FF2B5EF4-FFF2-40B4-BE49-F238E27FC236}">
                <a16:creationId xmlns:a16="http://schemas.microsoft.com/office/drawing/2014/main" id="{3F83204E-1FD1-8808-6BD4-049E9A5D3F03}"/>
              </a:ext>
            </a:extLst>
          </p:cNvPr>
          <p:cNvSpPr txBox="1"/>
          <p:nvPr/>
        </p:nvSpPr>
        <p:spPr>
          <a:xfrm flipH="1">
            <a:off x="6654765" y="4017859"/>
            <a:ext cx="4927631" cy="676732"/>
          </a:xfrm>
          <a:prstGeom prst="rect">
            <a:avLst/>
          </a:prstGeom>
          <a:noFill/>
          <a:ln>
            <a:noFill/>
          </a:ln>
        </p:spPr>
        <p:txBody>
          <a:bodyPr spcFirstLastPara="1" wrap="square" lIns="121900" tIns="121900" rIns="121900" bIns="121900" anchor="ctr" anchorCtr="0">
            <a:noAutofit/>
          </a:bodyPr>
          <a:lstStyle/>
          <a:p>
            <a:r>
              <a:rPr lang="en-US" sz="2400" b="1" i="0" dirty="0">
                <a:effectLst/>
              </a:rPr>
              <a:t>Write each new batch on S3 b bucket</a:t>
            </a:r>
            <a:endParaRPr lang="en-US" sz="2400" b="1" dirty="0">
              <a:latin typeface="Roboto"/>
              <a:ea typeface="Roboto"/>
              <a:cs typeface="Roboto"/>
              <a:sym typeface="Roboto"/>
            </a:endParaRPr>
          </a:p>
        </p:txBody>
      </p:sp>
    </p:spTree>
    <p:extLst>
      <p:ext uri="{BB962C8B-B14F-4D97-AF65-F5344CB8AC3E}">
        <p14:creationId xmlns:p14="http://schemas.microsoft.com/office/powerpoint/2010/main" val="1703758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6" name="Rectangle 5">
            <a:extLst>
              <a:ext uri="{FF2B5EF4-FFF2-40B4-BE49-F238E27FC236}">
                <a16:creationId xmlns:a16="http://schemas.microsoft.com/office/drawing/2014/main" id="{A78872A6-E6A3-003D-2E21-45E2C7BE49EB}"/>
              </a:ext>
            </a:extLst>
          </p:cNvPr>
          <p:cNvSpPr/>
          <p:nvPr/>
        </p:nvSpPr>
        <p:spPr>
          <a:xfrm>
            <a:off x="6686298" y="5033385"/>
            <a:ext cx="5158851" cy="914400"/>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Taxi Application</a:t>
            </a:r>
            <a:endParaRPr dirty="0"/>
          </a:p>
        </p:txBody>
      </p:sp>
      <p:sp>
        <p:nvSpPr>
          <p:cNvPr id="192" name="Google Shape;192;p20"/>
          <p:cNvSpPr txBox="1"/>
          <p:nvPr/>
        </p:nvSpPr>
        <p:spPr>
          <a:xfrm flipH="1">
            <a:off x="6654767" y="1690164"/>
            <a:ext cx="3876666" cy="676732"/>
          </a:xfrm>
          <a:prstGeom prst="rect">
            <a:avLst/>
          </a:prstGeom>
          <a:noFill/>
          <a:ln>
            <a:noFill/>
          </a:ln>
        </p:spPr>
        <p:txBody>
          <a:bodyPr spcFirstLastPara="1" wrap="square" lIns="121900" tIns="121900" rIns="121900" bIns="121900" anchor="ctr" anchorCtr="0">
            <a:noAutofit/>
          </a:bodyPr>
          <a:lstStyle/>
          <a:p>
            <a:r>
              <a:rPr lang="en-US" sz="2400" b="1" i="0" dirty="0">
                <a:effectLst/>
              </a:rPr>
              <a:t>Simulate the data streaming</a:t>
            </a:r>
            <a:endParaRPr sz="24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2784100"/>
            <a:ext cx="0" cy="914400"/>
          </a:xfrm>
          <a:prstGeom prst="straightConnector1">
            <a:avLst/>
          </a:prstGeom>
          <a:noFill/>
          <a:ln w="19050" cap="flat" cmpd="sng">
            <a:solidFill>
              <a:schemeClr val="accent4"/>
            </a:solidFill>
            <a:prstDash val="solid"/>
            <a:round/>
            <a:headEnd type="none" w="med" len="med"/>
            <a:tailEnd type="none" w="med" len="med"/>
          </a:ln>
        </p:spPr>
      </p:cxnSp>
      <p:cxnSp>
        <p:nvCxnSpPr>
          <p:cNvPr id="195" name="Google Shape;195;p20"/>
          <p:cNvCxnSpPr/>
          <p:nvPr/>
        </p:nvCxnSpPr>
        <p:spPr>
          <a:xfrm>
            <a:off x="6654800" y="3919152"/>
            <a:ext cx="0" cy="914400"/>
          </a:xfrm>
          <a:prstGeom prst="straightConnector1">
            <a:avLst/>
          </a:prstGeom>
          <a:noFill/>
          <a:ln w="19050" cap="flat" cmpd="sng">
            <a:solidFill>
              <a:srgbClr val="DA7D00"/>
            </a:solidFill>
            <a:prstDash val="solid"/>
            <a:round/>
            <a:headEnd type="none" w="med" len="med"/>
            <a:tailEnd type="none" w="med" len="med"/>
          </a:ln>
        </p:spPr>
      </p:cxnSp>
      <p:pic>
        <p:nvPicPr>
          <p:cNvPr id="2050" name="Picture 2" descr="Taxi Logo PNG Transparent HD Photo">
            <a:extLst>
              <a:ext uri="{FF2B5EF4-FFF2-40B4-BE49-F238E27FC236}">
                <a16:creationId xmlns:a16="http://schemas.microsoft.com/office/drawing/2014/main" id="{38AA247E-A4FB-DACD-92F4-BEA131C333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995" y="1578966"/>
            <a:ext cx="4748201" cy="4748201"/>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2906645"/>
            <a:ext cx="4927631" cy="676732"/>
          </a:xfrm>
          <a:prstGeom prst="rect">
            <a:avLst/>
          </a:prstGeom>
          <a:noFill/>
          <a:ln>
            <a:noFill/>
          </a:ln>
        </p:spPr>
        <p:txBody>
          <a:bodyPr spcFirstLastPara="1" wrap="square" lIns="121900" tIns="121900" rIns="121900" bIns="121900" anchor="ctr" anchorCtr="0">
            <a:noAutofit/>
          </a:bodyPr>
          <a:lstStyle/>
          <a:p>
            <a:r>
              <a:rPr lang="en-US" sz="2400" b="1" i="0" dirty="0">
                <a:effectLst/>
              </a:rPr>
              <a:t>Generate a random range of records</a:t>
            </a:r>
            <a:endParaRPr sz="2400" b="1" dirty="0">
              <a:latin typeface="Roboto"/>
              <a:ea typeface="Roboto"/>
              <a:cs typeface="Roboto"/>
              <a:sym typeface="Roboto"/>
            </a:endParaRPr>
          </a:p>
        </p:txBody>
      </p:sp>
      <p:sp>
        <p:nvSpPr>
          <p:cNvPr id="3" name="Google Shape;192;p20">
            <a:extLst>
              <a:ext uri="{FF2B5EF4-FFF2-40B4-BE49-F238E27FC236}">
                <a16:creationId xmlns:a16="http://schemas.microsoft.com/office/drawing/2014/main" id="{3F83204E-1FD1-8808-6BD4-049E9A5D3F03}"/>
              </a:ext>
            </a:extLst>
          </p:cNvPr>
          <p:cNvSpPr txBox="1"/>
          <p:nvPr/>
        </p:nvSpPr>
        <p:spPr>
          <a:xfrm flipH="1">
            <a:off x="6654765" y="4017859"/>
            <a:ext cx="4927631" cy="676732"/>
          </a:xfrm>
          <a:prstGeom prst="rect">
            <a:avLst/>
          </a:prstGeom>
          <a:noFill/>
          <a:ln>
            <a:noFill/>
          </a:ln>
        </p:spPr>
        <p:txBody>
          <a:bodyPr spcFirstLastPara="1" wrap="square" lIns="121900" tIns="121900" rIns="121900" bIns="121900" anchor="ctr" anchorCtr="0">
            <a:noAutofit/>
          </a:bodyPr>
          <a:lstStyle/>
          <a:p>
            <a:r>
              <a:rPr lang="en-US" sz="2400" b="1" i="0" dirty="0">
                <a:effectLst/>
              </a:rPr>
              <a:t>Write each new batch on S3 b bucket</a:t>
            </a:r>
            <a:endParaRPr lang="en-US" sz="2400" b="1" dirty="0">
              <a:latin typeface="Roboto"/>
              <a:ea typeface="Roboto"/>
              <a:cs typeface="Roboto"/>
              <a:sym typeface="Roboto"/>
            </a:endParaRPr>
          </a:p>
        </p:txBody>
      </p:sp>
      <p:cxnSp>
        <p:nvCxnSpPr>
          <p:cNvPr id="4" name="Google Shape;195;p20">
            <a:extLst>
              <a:ext uri="{FF2B5EF4-FFF2-40B4-BE49-F238E27FC236}">
                <a16:creationId xmlns:a16="http://schemas.microsoft.com/office/drawing/2014/main" id="{B2AFE3CA-DF49-D263-392D-B5A3E6C33449}"/>
              </a:ext>
            </a:extLst>
          </p:cNvPr>
          <p:cNvCxnSpPr/>
          <p:nvPr/>
        </p:nvCxnSpPr>
        <p:spPr>
          <a:xfrm>
            <a:off x="6654800" y="5030366"/>
            <a:ext cx="0" cy="914400"/>
          </a:xfrm>
          <a:prstGeom prst="straightConnector1">
            <a:avLst/>
          </a:prstGeom>
          <a:noFill/>
          <a:ln w="19050" cap="flat" cmpd="sng">
            <a:solidFill>
              <a:srgbClr val="FFD69F"/>
            </a:solidFill>
            <a:prstDash val="solid"/>
            <a:round/>
            <a:headEnd type="none" w="med" len="med"/>
            <a:tailEnd type="none" w="med" len="med"/>
          </a:ln>
        </p:spPr>
      </p:cxnSp>
      <p:sp>
        <p:nvSpPr>
          <p:cNvPr id="5" name="Google Shape;192;p20">
            <a:extLst>
              <a:ext uri="{FF2B5EF4-FFF2-40B4-BE49-F238E27FC236}">
                <a16:creationId xmlns:a16="http://schemas.microsoft.com/office/drawing/2014/main" id="{7194EA4D-8845-C3CA-7D70-1CE96DCCBB87}"/>
              </a:ext>
            </a:extLst>
          </p:cNvPr>
          <p:cNvSpPr txBox="1"/>
          <p:nvPr/>
        </p:nvSpPr>
        <p:spPr>
          <a:xfrm flipH="1">
            <a:off x="6654765" y="5150093"/>
            <a:ext cx="4927631" cy="676732"/>
          </a:xfrm>
          <a:prstGeom prst="rect">
            <a:avLst/>
          </a:prstGeom>
          <a:noFill/>
          <a:ln>
            <a:noFill/>
          </a:ln>
        </p:spPr>
        <p:txBody>
          <a:bodyPr spcFirstLastPara="1" wrap="square" lIns="121900" tIns="121900" rIns="121900" bIns="121900" anchor="ctr" anchorCtr="0">
            <a:noAutofit/>
          </a:bodyPr>
          <a:lstStyle/>
          <a:p>
            <a:r>
              <a:rPr lang="en-US" sz="2400" b="1" i="0" dirty="0">
                <a:effectLst/>
              </a:rPr>
              <a:t>Write all batches on Check Point DynamoDB Tables</a:t>
            </a:r>
            <a:endParaRPr lang="en-US" sz="2400" b="1" dirty="0">
              <a:latin typeface="Roboto"/>
              <a:ea typeface="Roboto"/>
              <a:cs typeface="Roboto"/>
              <a:sym typeface="Roboto"/>
            </a:endParaRPr>
          </a:p>
        </p:txBody>
      </p:sp>
    </p:spTree>
    <p:extLst>
      <p:ext uri="{BB962C8B-B14F-4D97-AF65-F5344CB8AC3E}">
        <p14:creationId xmlns:p14="http://schemas.microsoft.com/office/powerpoint/2010/main" val="28526605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8" name="Rectangle 7">
            <a:extLst>
              <a:ext uri="{FF2B5EF4-FFF2-40B4-BE49-F238E27FC236}">
                <a16:creationId xmlns:a16="http://schemas.microsoft.com/office/drawing/2014/main" id="{0CA1DC09-E368-A453-04CF-A4B18D6243C6}"/>
              </a:ext>
            </a:extLst>
          </p:cNvPr>
          <p:cNvSpPr/>
          <p:nvPr/>
        </p:nvSpPr>
        <p:spPr>
          <a:xfrm>
            <a:off x="6686298" y="1596514"/>
            <a:ext cx="5158851" cy="914400"/>
          </a:xfrm>
          <a:prstGeom prst="rect">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Lambda Streaming Producer</a:t>
            </a:r>
            <a:endParaRPr dirty="0"/>
          </a:p>
        </p:txBody>
      </p:sp>
      <p:sp>
        <p:nvSpPr>
          <p:cNvPr id="192" name="Google Shape;192;p20"/>
          <p:cNvSpPr txBox="1"/>
          <p:nvPr/>
        </p:nvSpPr>
        <p:spPr>
          <a:xfrm flipH="1">
            <a:off x="6654766" y="1690164"/>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Triggered by the Taxi Application </a:t>
            </a:r>
            <a:endParaRPr lang="en-US" sz="22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pic>
        <p:nvPicPr>
          <p:cNvPr id="7" name="Picture 2" descr="December 2016 Azuqua Roundup - Azuqua">
            <a:extLst>
              <a:ext uri="{FF2B5EF4-FFF2-40B4-BE49-F238E27FC236}">
                <a16:creationId xmlns:a16="http://schemas.microsoft.com/office/drawing/2014/main" id="{C65825AF-546C-ED34-00D6-C103BF898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510914"/>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0325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6" name="Rectangle 5">
            <a:extLst>
              <a:ext uri="{FF2B5EF4-FFF2-40B4-BE49-F238E27FC236}">
                <a16:creationId xmlns:a16="http://schemas.microsoft.com/office/drawing/2014/main" id="{64AC701E-FD47-2392-F460-EB8EC153EE23}"/>
              </a:ext>
            </a:extLst>
          </p:cNvPr>
          <p:cNvSpPr/>
          <p:nvPr/>
        </p:nvSpPr>
        <p:spPr>
          <a:xfrm>
            <a:off x="6686295" y="2780358"/>
            <a:ext cx="5158851" cy="9144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Lambda Streaming Producer</a:t>
            </a:r>
            <a:endParaRPr dirty="0"/>
          </a:p>
        </p:txBody>
      </p:sp>
      <p:sp>
        <p:nvSpPr>
          <p:cNvPr id="192" name="Google Shape;192;p20"/>
          <p:cNvSpPr txBox="1"/>
          <p:nvPr/>
        </p:nvSpPr>
        <p:spPr>
          <a:xfrm flipH="1">
            <a:off x="6654766" y="1690164"/>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Triggered by the Taxi Application </a:t>
            </a:r>
            <a:endParaRPr lang="en-US" sz="22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2784100"/>
            <a:ext cx="0" cy="914400"/>
          </a:xfrm>
          <a:prstGeom prst="straightConnector1">
            <a:avLst/>
          </a:prstGeom>
          <a:noFill/>
          <a:ln w="19050" cap="flat" cmpd="sng">
            <a:solidFill>
              <a:schemeClr val="accent4"/>
            </a:solidFill>
            <a:prstDash val="solid"/>
            <a:round/>
            <a:headEnd type="none" w="med" len="med"/>
            <a:tailEnd type="none" w="med" len="med"/>
          </a:ln>
        </p:spPr>
      </p:cxnSp>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2906645"/>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Transfer the batch when it comes to the S3 bucket to Kinesis Stream.</a:t>
            </a:r>
            <a:endParaRPr lang="en-US" sz="2200" b="1" dirty="0">
              <a:latin typeface="Roboto"/>
              <a:ea typeface="Roboto"/>
              <a:cs typeface="Roboto"/>
              <a:sym typeface="Roboto"/>
            </a:endParaRPr>
          </a:p>
        </p:txBody>
      </p:sp>
      <p:pic>
        <p:nvPicPr>
          <p:cNvPr id="7" name="Picture 2" descr="December 2016 Azuqua Roundup - Azuqua">
            <a:extLst>
              <a:ext uri="{FF2B5EF4-FFF2-40B4-BE49-F238E27FC236}">
                <a16:creationId xmlns:a16="http://schemas.microsoft.com/office/drawing/2014/main" id="{C65825AF-546C-ED34-00D6-C103BF898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510914"/>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9819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8" name="Rectangle 7">
            <a:extLst>
              <a:ext uri="{FF2B5EF4-FFF2-40B4-BE49-F238E27FC236}">
                <a16:creationId xmlns:a16="http://schemas.microsoft.com/office/drawing/2014/main" id="{E9D46AE3-5350-A8A6-39B6-8C2A10DA2A64}"/>
              </a:ext>
            </a:extLst>
          </p:cNvPr>
          <p:cNvSpPr/>
          <p:nvPr/>
        </p:nvSpPr>
        <p:spPr>
          <a:xfrm>
            <a:off x="6686295" y="3919152"/>
            <a:ext cx="5158851" cy="914400"/>
          </a:xfrm>
          <a:prstGeom prst="rect">
            <a:avLst/>
          </a:prstGeom>
          <a:solidFill>
            <a:srgbClr val="DA7D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Lambda Streaming Producer</a:t>
            </a:r>
            <a:endParaRPr dirty="0"/>
          </a:p>
        </p:txBody>
      </p:sp>
      <p:sp>
        <p:nvSpPr>
          <p:cNvPr id="192" name="Google Shape;192;p20"/>
          <p:cNvSpPr txBox="1"/>
          <p:nvPr/>
        </p:nvSpPr>
        <p:spPr>
          <a:xfrm flipH="1">
            <a:off x="6654766" y="1690164"/>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Triggered by the Taxi Application </a:t>
            </a:r>
            <a:endParaRPr lang="en-US" sz="22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2784100"/>
            <a:ext cx="0" cy="914400"/>
          </a:xfrm>
          <a:prstGeom prst="straightConnector1">
            <a:avLst/>
          </a:prstGeom>
          <a:noFill/>
          <a:ln w="19050" cap="flat" cmpd="sng">
            <a:solidFill>
              <a:schemeClr val="accent4"/>
            </a:solidFill>
            <a:prstDash val="solid"/>
            <a:round/>
            <a:headEnd type="none" w="med" len="med"/>
            <a:tailEnd type="none" w="med" len="med"/>
          </a:ln>
        </p:spPr>
      </p:cxnSp>
      <p:cxnSp>
        <p:nvCxnSpPr>
          <p:cNvPr id="195" name="Google Shape;195;p20"/>
          <p:cNvCxnSpPr/>
          <p:nvPr/>
        </p:nvCxnSpPr>
        <p:spPr>
          <a:xfrm>
            <a:off x="6654800" y="3919152"/>
            <a:ext cx="0" cy="914400"/>
          </a:xfrm>
          <a:prstGeom prst="straightConnector1">
            <a:avLst/>
          </a:prstGeom>
          <a:noFill/>
          <a:ln w="19050" cap="flat" cmpd="sng">
            <a:solidFill>
              <a:srgbClr val="DA7D00"/>
            </a:solidFill>
            <a:prstDash val="solid"/>
            <a:round/>
            <a:headEnd type="none" w="med" len="med"/>
            <a:tailEnd type="none" w="med" len="med"/>
          </a:ln>
        </p:spPr>
      </p:cxnSp>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2906645"/>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Transfer the batch when it comes to the S3 bucket to Kinesis Stream.</a:t>
            </a:r>
            <a:endParaRPr lang="en-US" sz="2200" b="1" dirty="0">
              <a:latin typeface="Roboto"/>
              <a:ea typeface="Roboto"/>
              <a:cs typeface="Roboto"/>
              <a:sym typeface="Roboto"/>
            </a:endParaRPr>
          </a:p>
        </p:txBody>
      </p:sp>
      <p:sp>
        <p:nvSpPr>
          <p:cNvPr id="3" name="Google Shape;192;p20">
            <a:extLst>
              <a:ext uri="{FF2B5EF4-FFF2-40B4-BE49-F238E27FC236}">
                <a16:creationId xmlns:a16="http://schemas.microsoft.com/office/drawing/2014/main" id="{3F83204E-1FD1-8808-6BD4-049E9A5D3F03}"/>
              </a:ext>
            </a:extLst>
          </p:cNvPr>
          <p:cNvSpPr txBox="1"/>
          <p:nvPr/>
        </p:nvSpPr>
        <p:spPr>
          <a:xfrm flipH="1">
            <a:off x="6654764" y="4047693"/>
            <a:ext cx="5190377"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The Parquet file is retrieved from S3 and then read into a Pandas </a:t>
            </a:r>
            <a:r>
              <a:rPr lang="en-US" sz="2200" b="1" i="0" dirty="0" err="1">
                <a:effectLst/>
              </a:rPr>
              <a:t>DataFrame</a:t>
            </a:r>
            <a:r>
              <a:rPr lang="en-US" sz="2200" b="1" i="0" dirty="0">
                <a:effectLst/>
              </a:rPr>
              <a:t>.</a:t>
            </a:r>
            <a:endParaRPr lang="en-US" sz="2200" b="1" dirty="0">
              <a:latin typeface="Roboto"/>
              <a:ea typeface="Roboto"/>
              <a:cs typeface="Roboto"/>
              <a:sym typeface="Roboto"/>
            </a:endParaRPr>
          </a:p>
        </p:txBody>
      </p:sp>
      <p:pic>
        <p:nvPicPr>
          <p:cNvPr id="7" name="Picture 2" descr="December 2016 Azuqua Roundup - Azuqua">
            <a:extLst>
              <a:ext uri="{FF2B5EF4-FFF2-40B4-BE49-F238E27FC236}">
                <a16:creationId xmlns:a16="http://schemas.microsoft.com/office/drawing/2014/main" id="{C65825AF-546C-ED34-00D6-C103BF898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510914"/>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7303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9" name="Rectangle 8">
            <a:extLst>
              <a:ext uri="{FF2B5EF4-FFF2-40B4-BE49-F238E27FC236}">
                <a16:creationId xmlns:a16="http://schemas.microsoft.com/office/drawing/2014/main" id="{C7D6189B-8C78-4C7A-6EF6-E4ABE4F2EAA1}"/>
              </a:ext>
            </a:extLst>
          </p:cNvPr>
          <p:cNvSpPr/>
          <p:nvPr/>
        </p:nvSpPr>
        <p:spPr>
          <a:xfrm>
            <a:off x="6686298" y="5033385"/>
            <a:ext cx="5158851" cy="914400"/>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Lambda Streaming Producer</a:t>
            </a:r>
            <a:endParaRPr dirty="0"/>
          </a:p>
        </p:txBody>
      </p:sp>
      <p:sp>
        <p:nvSpPr>
          <p:cNvPr id="192" name="Google Shape;192;p20"/>
          <p:cNvSpPr txBox="1"/>
          <p:nvPr/>
        </p:nvSpPr>
        <p:spPr>
          <a:xfrm flipH="1">
            <a:off x="6654766" y="1690164"/>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Triggered by the Taxi Application </a:t>
            </a:r>
            <a:endParaRPr lang="en-US" sz="22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2784100"/>
            <a:ext cx="0" cy="914400"/>
          </a:xfrm>
          <a:prstGeom prst="straightConnector1">
            <a:avLst/>
          </a:prstGeom>
          <a:noFill/>
          <a:ln w="19050" cap="flat" cmpd="sng">
            <a:solidFill>
              <a:schemeClr val="accent4"/>
            </a:solidFill>
            <a:prstDash val="solid"/>
            <a:round/>
            <a:headEnd type="none" w="med" len="med"/>
            <a:tailEnd type="none" w="med" len="med"/>
          </a:ln>
        </p:spPr>
      </p:cxnSp>
      <p:cxnSp>
        <p:nvCxnSpPr>
          <p:cNvPr id="195" name="Google Shape;195;p20"/>
          <p:cNvCxnSpPr/>
          <p:nvPr/>
        </p:nvCxnSpPr>
        <p:spPr>
          <a:xfrm>
            <a:off x="6654800" y="3919152"/>
            <a:ext cx="0" cy="914400"/>
          </a:xfrm>
          <a:prstGeom prst="straightConnector1">
            <a:avLst/>
          </a:prstGeom>
          <a:noFill/>
          <a:ln w="19050" cap="flat" cmpd="sng">
            <a:solidFill>
              <a:srgbClr val="DA7D00"/>
            </a:solidFill>
            <a:prstDash val="solid"/>
            <a:round/>
            <a:headEnd type="none" w="med" len="med"/>
            <a:tailEnd type="none" w="med" len="med"/>
          </a:ln>
        </p:spPr>
      </p:cxnSp>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2906645"/>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Transfer the batch when it comes to the S3 bucket to Kinesis Stream.</a:t>
            </a:r>
            <a:endParaRPr lang="en-US" sz="2200" b="1" dirty="0">
              <a:latin typeface="Roboto"/>
              <a:ea typeface="Roboto"/>
              <a:cs typeface="Roboto"/>
              <a:sym typeface="Roboto"/>
            </a:endParaRPr>
          </a:p>
        </p:txBody>
      </p:sp>
      <p:sp>
        <p:nvSpPr>
          <p:cNvPr id="3" name="Google Shape;192;p20">
            <a:extLst>
              <a:ext uri="{FF2B5EF4-FFF2-40B4-BE49-F238E27FC236}">
                <a16:creationId xmlns:a16="http://schemas.microsoft.com/office/drawing/2014/main" id="{3F83204E-1FD1-8808-6BD4-049E9A5D3F03}"/>
              </a:ext>
            </a:extLst>
          </p:cNvPr>
          <p:cNvSpPr txBox="1"/>
          <p:nvPr/>
        </p:nvSpPr>
        <p:spPr>
          <a:xfrm flipH="1">
            <a:off x="6654764" y="4047693"/>
            <a:ext cx="5190377"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The Parquet file is retrieved from S3 and then read into a Pandas </a:t>
            </a:r>
            <a:r>
              <a:rPr lang="en-US" sz="2200" b="1" i="0" dirty="0" err="1">
                <a:effectLst/>
              </a:rPr>
              <a:t>DataFrame</a:t>
            </a:r>
            <a:r>
              <a:rPr lang="en-US" sz="2200" b="1" i="0" dirty="0">
                <a:effectLst/>
              </a:rPr>
              <a:t>.</a:t>
            </a:r>
            <a:endParaRPr lang="en-US" sz="2200" b="1" dirty="0">
              <a:latin typeface="Roboto"/>
              <a:ea typeface="Roboto"/>
              <a:cs typeface="Roboto"/>
              <a:sym typeface="Roboto"/>
            </a:endParaRPr>
          </a:p>
        </p:txBody>
      </p:sp>
      <p:cxnSp>
        <p:nvCxnSpPr>
          <p:cNvPr id="4" name="Google Shape;195;p20">
            <a:extLst>
              <a:ext uri="{FF2B5EF4-FFF2-40B4-BE49-F238E27FC236}">
                <a16:creationId xmlns:a16="http://schemas.microsoft.com/office/drawing/2014/main" id="{B2AFE3CA-DF49-D263-392D-B5A3E6C33449}"/>
              </a:ext>
            </a:extLst>
          </p:cNvPr>
          <p:cNvCxnSpPr/>
          <p:nvPr/>
        </p:nvCxnSpPr>
        <p:spPr>
          <a:xfrm>
            <a:off x="6654800" y="5030366"/>
            <a:ext cx="0" cy="914400"/>
          </a:xfrm>
          <a:prstGeom prst="straightConnector1">
            <a:avLst/>
          </a:prstGeom>
          <a:noFill/>
          <a:ln w="19050" cap="flat" cmpd="sng">
            <a:solidFill>
              <a:srgbClr val="FFD69F"/>
            </a:solidFill>
            <a:prstDash val="solid"/>
            <a:round/>
            <a:headEnd type="none" w="med" len="med"/>
            <a:tailEnd type="none" w="med" len="med"/>
          </a:ln>
        </p:spPr>
      </p:cxnSp>
      <p:sp>
        <p:nvSpPr>
          <p:cNvPr id="5" name="Google Shape;192;p20">
            <a:extLst>
              <a:ext uri="{FF2B5EF4-FFF2-40B4-BE49-F238E27FC236}">
                <a16:creationId xmlns:a16="http://schemas.microsoft.com/office/drawing/2014/main" id="{7194EA4D-8845-C3CA-7D70-1CE96DCCBB87}"/>
              </a:ext>
            </a:extLst>
          </p:cNvPr>
          <p:cNvSpPr txBox="1"/>
          <p:nvPr/>
        </p:nvSpPr>
        <p:spPr>
          <a:xfrm flipH="1">
            <a:off x="6654765" y="5150093"/>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Each record in the </a:t>
            </a:r>
            <a:r>
              <a:rPr lang="en-US" sz="2200" b="1" i="0" dirty="0" err="1">
                <a:effectLst/>
              </a:rPr>
              <a:t>DataFrame</a:t>
            </a:r>
            <a:r>
              <a:rPr lang="en-US" sz="2200" b="1" i="0" dirty="0">
                <a:effectLst/>
              </a:rPr>
              <a:t> is sent to the Kinesis Data Stream using a loop.</a:t>
            </a:r>
            <a:endParaRPr lang="en-US" sz="2200" b="1" dirty="0">
              <a:latin typeface="Roboto"/>
              <a:ea typeface="Roboto"/>
              <a:cs typeface="Roboto"/>
              <a:sym typeface="Roboto"/>
            </a:endParaRPr>
          </a:p>
        </p:txBody>
      </p:sp>
      <p:pic>
        <p:nvPicPr>
          <p:cNvPr id="7" name="Picture 2" descr="December 2016 Azuqua Roundup - Azuqua">
            <a:extLst>
              <a:ext uri="{FF2B5EF4-FFF2-40B4-BE49-F238E27FC236}">
                <a16:creationId xmlns:a16="http://schemas.microsoft.com/office/drawing/2014/main" id="{C65825AF-546C-ED34-00D6-C103BF898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510914"/>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0355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6" name="Rectangle 5">
            <a:extLst>
              <a:ext uri="{FF2B5EF4-FFF2-40B4-BE49-F238E27FC236}">
                <a16:creationId xmlns:a16="http://schemas.microsoft.com/office/drawing/2014/main" id="{D519B022-55D4-AB13-EACE-1C7577B0951E}"/>
              </a:ext>
            </a:extLst>
          </p:cNvPr>
          <p:cNvSpPr/>
          <p:nvPr/>
        </p:nvSpPr>
        <p:spPr>
          <a:xfrm>
            <a:off x="6686298" y="1596514"/>
            <a:ext cx="5158851" cy="914400"/>
          </a:xfrm>
          <a:prstGeom prst="rect">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Lambda Streaming Consumer</a:t>
            </a:r>
            <a:endParaRPr dirty="0"/>
          </a:p>
        </p:txBody>
      </p:sp>
      <p:sp>
        <p:nvSpPr>
          <p:cNvPr id="192" name="Google Shape;192;p20"/>
          <p:cNvSpPr txBox="1"/>
          <p:nvPr/>
        </p:nvSpPr>
        <p:spPr>
          <a:xfrm flipH="1">
            <a:off x="6654766" y="1690164"/>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Receive data from Kinesis Data Stream</a:t>
            </a:r>
            <a:endParaRPr lang="en-US" sz="22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pic>
        <p:nvPicPr>
          <p:cNvPr id="7" name="Picture 2" descr="December 2016 Azuqua Roundup - Azuqua">
            <a:extLst>
              <a:ext uri="{FF2B5EF4-FFF2-40B4-BE49-F238E27FC236}">
                <a16:creationId xmlns:a16="http://schemas.microsoft.com/office/drawing/2014/main" id="{C65825AF-546C-ED34-00D6-C103BF898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510914"/>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5270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6" name="Rectangle 5">
            <a:extLst>
              <a:ext uri="{FF2B5EF4-FFF2-40B4-BE49-F238E27FC236}">
                <a16:creationId xmlns:a16="http://schemas.microsoft.com/office/drawing/2014/main" id="{A08C5F17-2D36-D712-4ACD-420A262098AE}"/>
              </a:ext>
            </a:extLst>
          </p:cNvPr>
          <p:cNvSpPr/>
          <p:nvPr/>
        </p:nvSpPr>
        <p:spPr>
          <a:xfrm>
            <a:off x="6686295" y="2780358"/>
            <a:ext cx="5158851" cy="9144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Lambda Streaming Consumer</a:t>
            </a:r>
            <a:endParaRPr dirty="0"/>
          </a:p>
        </p:txBody>
      </p:sp>
      <p:sp>
        <p:nvSpPr>
          <p:cNvPr id="192" name="Google Shape;192;p20"/>
          <p:cNvSpPr txBox="1"/>
          <p:nvPr/>
        </p:nvSpPr>
        <p:spPr>
          <a:xfrm flipH="1">
            <a:off x="6654766" y="1690164"/>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Receive data from Kinesis Data Stream</a:t>
            </a:r>
            <a:endParaRPr lang="en-US" sz="22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2784100"/>
            <a:ext cx="0" cy="914400"/>
          </a:xfrm>
          <a:prstGeom prst="straightConnector1">
            <a:avLst/>
          </a:prstGeom>
          <a:noFill/>
          <a:ln w="19050" cap="flat" cmpd="sng">
            <a:solidFill>
              <a:schemeClr val="accent4"/>
            </a:solidFill>
            <a:prstDash val="solid"/>
            <a:round/>
            <a:headEnd type="none" w="med" len="med"/>
            <a:tailEnd type="none" w="med" len="med"/>
          </a:ln>
        </p:spPr>
      </p:cxnSp>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2906645"/>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Decodes the data and parses it as JSON</a:t>
            </a:r>
            <a:endParaRPr lang="en-US" sz="2200" b="1" dirty="0">
              <a:latin typeface="Roboto"/>
              <a:ea typeface="Roboto"/>
              <a:cs typeface="Roboto"/>
              <a:sym typeface="Roboto"/>
            </a:endParaRPr>
          </a:p>
        </p:txBody>
      </p:sp>
      <p:pic>
        <p:nvPicPr>
          <p:cNvPr id="7" name="Picture 2" descr="December 2016 Azuqua Roundup - Azuqua">
            <a:extLst>
              <a:ext uri="{FF2B5EF4-FFF2-40B4-BE49-F238E27FC236}">
                <a16:creationId xmlns:a16="http://schemas.microsoft.com/office/drawing/2014/main" id="{C65825AF-546C-ED34-00D6-C103BF898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510914"/>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67037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10" name="Rectangle 3109">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074" name="Picture 2" descr="aws logo transparent background">
            <a:extLst>
              <a:ext uri="{FF2B5EF4-FFF2-40B4-BE49-F238E27FC236}">
                <a16:creationId xmlns:a16="http://schemas.microsoft.com/office/drawing/2014/main" id="{B3FF94ED-77B6-E684-24EE-A7798C1D2A7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tretch>
            <a:fillRect/>
          </a:stretch>
        </p:blipFill>
        <p:spPr bwMode="auto">
          <a:xfrm>
            <a:off x="17357" y="775849"/>
            <a:ext cx="5112012" cy="4025709"/>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a:noFill/>
          <a:extLst>
            <a:ext uri="{909E8E84-426E-40DD-AFC4-6F175D3DCCD1}">
              <a14:hiddenFill xmlns:a14="http://schemas.microsoft.com/office/drawing/2010/main">
                <a:solidFill>
                  <a:srgbClr val="FFFFFF"/>
                </a:solidFill>
              </a14:hiddenFill>
            </a:ext>
          </a:extLst>
        </p:spPr>
      </p:pic>
      <p:sp>
        <p:nvSpPr>
          <p:cNvPr id="3112" name="Arc 3111">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2593CB5F-48B4-CB3A-078B-07B087AC40E4}"/>
              </a:ext>
            </a:extLst>
          </p:cNvPr>
          <p:cNvSpPr txBox="1"/>
          <p:nvPr/>
        </p:nvSpPr>
        <p:spPr>
          <a:xfrm>
            <a:off x="8138491" y="1536835"/>
            <a:ext cx="3762588" cy="637405"/>
          </a:xfrm>
          <a:prstGeom prst="rect">
            <a:avLst/>
          </a:prstGeom>
        </p:spPr>
        <p:txBody>
          <a:bodyPr vert="horz" lIns="91440" tIns="45720" rIns="91440" bIns="45720" rtlCol="0" anchor="b">
            <a:normAutofit fontScale="47500" lnSpcReduction="20000"/>
          </a:bodyPr>
          <a:lstStyle/>
          <a:p>
            <a:pPr algn="ctr">
              <a:lnSpc>
                <a:spcPct val="90000"/>
              </a:lnSpc>
              <a:spcBef>
                <a:spcPct val="0"/>
              </a:spcBef>
              <a:spcAft>
                <a:spcPts val="600"/>
              </a:spcAft>
            </a:pPr>
            <a:r>
              <a:rPr lang="en-US" sz="10100" b="1" kern="1200" dirty="0">
                <a:solidFill>
                  <a:schemeClr val="tx1">
                    <a:lumMod val="85000"/>
                    <a:lumOff val="15000"/>
                  </a:schemeClr>
                </a:solidFill>
                <a:latin typeface="Abadi" panose="020B0604020104020204" pitchFamily="34" charset="0"/>
                <a:ea typeface="+mj-ea"/>
                <a:cs typeface="+mj-cs"/>
              </a:rPr>
              <a:t>Agenda</a:t>
            </a:r>
            <a:endParaRPr lang="en-US" sz="6000" b="1" kern="1200" dirty="0">
              <a:solidFill>
                <a:schemeClr val="tx1">
                  <a:lumMod val="85000"/>
                  <a:lumOff val="15000"/>
                </a:schemeClr>
              </a:solidFill>
              <a:latin typeface="Abadi" panose="020B0604020104020204" pitchFamily="34" charset="0"/>
              <a:ea typeface="+mj-ea"/>
              <a:cs typeface="+mj-cs"/>
            </a:endParaRPr>
          </a:p>
        </p:txBody>
      </p:sp>
      <p:sp>
        <p:nvSpPr>
          <p:cNvPr id="3114" name="Oval 3113">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5D96C20F-AE08-E9CF-540D-8E521E8443CA}"/>
              </a:ext>
            </a:extLst>
          </p:cNvPr>
          <p:cNvSpPr/>
          <p:nvPr/>
        </p:nvSpPr>
        <p:spPr>
          <a:xfrm>
            <a:off x="3515360" y="3180081"/>
            <a:ext cx="2117510" cy="1767840"/>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a:extLst>
              <a:ext uri="{FF2B5EF4-FFF2-40B4-BE49-F238E27FC236}">
                <a16:creationId xmlns:a16="http://schemas.microsoft.com/office/drawing/2014/main" id="{F06FEA1C-0862-3D3E-0763-BACAEAA7A854}"/>
              </a:ext>
            </a:extLst>
          </p:cNvPr>
          <p:cNvSpPr/>
          <p:nvPr/>
        </p:nvSpPr>
        <p:spPr>
          <a:xfrm>
            <a:off x="3420957"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Oval 12">
            <a:extLst>
              <a:ext uri="{FF2B5EF4-FFF2-40B4-BE49-F238E27FC236}">
                <a16:creationId xmlns:a16="http://schemas.microsoft.com/office/drawing/2014/main" id="{97A51095-28D0-F598-B0F6-DBD424DAE3FE}"/>
              </a:ext>
            </a:extLst>
          </p:cNvPr>
          <p:cNvSpPr/>
          <p:nvPr/>
        </p:nvSpPr>
        <p:spPr>
          <a:xfrm>
            <a:off x="10688471" y="5445760"/>
            <a:ext cx="1212608" cy="83312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C58DF442-5B47-BC2F-C37D-C15D388F6ED2}"/>
              </a:ext>
            </a:extLst>
          </p:cNvPr>
          <p:cNvSpPr txBox="1"/>
          <p:nvPr/>
        </p:nvSpPr>
        <p:spPr>
          <a:xfrm>
            <a:off x="4067934"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01</a:t>
            </a:r>
          </a:p>
        </p:txBody>
      </p:sp>
    </p:spTree>
    <p:extLst>
      <p:ext uri="{BB962C8B-B14F-4D97-AF65-F5344CB8AC3E}">
        <p14:creationId xmlns:p14="http://schemas.microsoft.com/office/powerpoint/2010/main" val="16531442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animBg="1"/>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6" name="Rectangle 5">
            <a:extLst>
              <a:ext uri="{FF2B5EF4-FFF2-40B4-BE49-F238E27FC236}">
                <a16:creationId xmlns:a16="http://schemas.microsoft.com/office/drawing/2014/main" id="{9C8A9032-D3C8-AA73-C8A6-5D2CE50E5AB9}"/>
              </a:ext>
            </a:extLst>
          </p:cNvPr>
          <p:cNvSpPr/>
          <p:nvPr/>
        </p:nvSpPr>
        <p:spPr>
          <a:xfrm>
            <a:off x="6686295" y="3919152"/>
            <a:ext cx="5158851" cy="914400"/>
          </a:xfrm>
          <a:prstGeom prst="rect">
            <a:avLst/>
          </a:prstGeom>
          <a:solidFill>
            <a:srgbClr val="DA7D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Lambda Streaming Consumer</a:t>
            </a:r>
            <a:endParaRPr dirty="0"/>
          </a:p>
        </p:txBody>
      </p:sp>
      <p:sp>
        <p:nvSpPr>
          <p:cNvPr id="192" name="Google Shape;192;p20"/>
          <p:cNvSpPr txBox="1"/>
          <p:nvPr/>
        </p:nvSpPr>
        <p:spPr>
          <a:xfrm flipH="1">
            <a:off x="6654766" y="1690164"/>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Receive data from Kinesis Data Stream</a:t>
            </a:r>
            <a:endParaRPr lang="en-US" sz="22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2784100"/>
            <a:ext cx="0" cy="914400"/>
          </a:xfrm>
          <a:prstGeom prst="straightConnector1">
            <a:avLst/>
          </a:prstGeom>
          <a:noFill/>
          <a:ln w="19050" cap="flat" cmpd="sng">
            <a:solidFill>
              <a:schemeClr val="accent4"/>
            </a:solidFill>
            <a:prstDash val="solid"/>
            <a:round/>
            <a:headEnd type="none" w="med" len="med"/>
            <a:tailEnd type="none" w="med" len="med"/>
          </a:ln>
        </p:spPr>
      </p:cxnSp>
      <p:cxnSp>
        <p:nvCxnSpPr>
          <p:cNvPr id="195" name="Google Shape;195;p20"/>
          <p:cNvCxnSpPr/>
          <p:nvPr/>
        </p:nvCxnSpPr>
        <p:spPr>
          <a:xfrm>
            <a:off x="6654800" y="3919152"/>
            <a:ext cx="0" cy="914400"/>
          </a:xfrm>
          <a:prstGeom prst="straightConnector1">
            <a:avLst/>
          </a:prstGeom>
          <a:noFill/>
          <a:ln w="19050" cap="flat" cmpd="sng">
            <a:solidFill>
              <a:srgbClr val="DA7D00"/>
            </a:solidFill>
            <a:prstDash val="solid"/>
            <a:round/>
            <a:headEnd type="none" w="med" len="med"/>
            <a:tailEnd type="none" w="med" len="med"/>
          </a:ln>
        </p:spPr>
      </p:cxnSp>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2906645"/>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Decodes the data and parses it as JSON</a:t>
            </a:r>
            <a:endParaRPr lang="en-US" sz="2200" b="1" dirty="0">
              <a:latin typeface="Roboto"/>
              <a:ea typeface="Roboto"/>
              <a:cs typeface="Roboto"/>
              <a:sym typeface="Roboto"/>
            </a:endParaRPr>
          </a:p>
        </p:txBody>
      </p:sp>
      <p:sp>
        <p:nvSpPr>
          <p:cNvPr id="3" name="Google Shape;192;p20">
            <a:extLst>
              <a:ext uri="{FF2B5EF4-FFF2-40B4-BE49-F238E27FC236}">
                <a16:creationId xmlns:a16="http://schemas.microsoft.com/office/drawing/2014/main" id="{3F83204E-1FD1-8808-6BD4-049E9A5D3F03}"/>
              </a:ext>
            </a:extLst>
          </p:cNvPr>
          <p:cNvSpPr txBox="1"/>
          <p:nvPr/>
        </p:nvSpPr>
        <p:spPr>
          <a:xfrm flipH="1">
            <a:off x="6654764" y="4047693"/>
            <a:ext cx="5190377"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The JSON data is converted to a Pandas </a:t>
            </a:r>
            <a:r>
              <a:rPr lang="en-US" sz="2200" b="1" i="0" dirty="0" err="1">
                <a:effectLst/>
              </a:rPr>
              <a:t>DataFrame</a:t>
            </a:r>
            <a:endParaRPr lang="en-US" sz="2200" b="1" dirty="0">
              <a:latin typeface="Roboto"/>
              <a:ea typeface="Roboto"/>
              <a:cs typeface="Roboto"/>
              <a:sym typeface="Roboto"/>
            </a:endParaRPr>
          </a:p>
        </p:txBody>
      </p:sp>
      <p:pic>
        <p:nvPicPr>
          <p:cNvPr id="7" name="Picture 2" descr="December 2016 Azuqua Roundup - Azuqua">
            <a:extLst>
              <a:ext uri="{FF2B5EF4-FFF2-40B4-BE49-F238E27FC236}">
                <a16:creationId xmlns:a16="http://schemas.microsoft.com/office/drawing/2014/main" id="{C65825AF-546C-ED34-00D6-C103BF898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510914"/>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69017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6" name="Rectangle 5">
            <a:extLst>
              <a:ext uri="{FF2B5EF4-FFF2-40B4-BE49-F238E27FC236}">
                <a16:creationId xmlns:a16="http://schemas.microsoft.com/office/drawing/2014/main" id="{97A2E10B-8AF8-B60A-8A3F-95EAED3BEE61}"/>
              </a:ext>
            </a:extLst>
          </p:cNvPr>
          <p:cNvSpPr/>
          <p:nvPr/>
        </p:nvSpPr>
        <p:spPr>
          <a:xfrm>
            <a:off x="6686298" y="5033385"/>
            <a:ext cx="5158851" cy="914400"/>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Lambda Streaming Consumer</a:t>
            </a:r>
            <a:endParaRPr dirty="0"/>
          </a:p>
        </p:txBody>
      </p:sp>
      <p:sp>
        <p:nvSpPr>
          <p:cNvPr id="192" name="Google Shape;192;p20"/>
          <p:cNvSpPr txBox="1"/>
          <p:nvPr/>
        </p:nvSpPr>
        <p:spPr>
          <a:xfrm flipH="1">
            <a:off x="6654766" y="1690164"/>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Receive data from Kinesis Data Stream</a:t>
            </a:r>
            <a:endParaRPr lang="en-US" sz="2200" b="1" dirty="0">
              <a:latin typeface="Roboto"/>
              <a:ea typeface="Roboto"/>
              <a:cs typeface="Roboto"/>
              <a:sym typeface="Roboto"/>
            </a:endParaRPr>
          </a:p>
        </p:txBody>
      </p:sp>
      <p:cxnSp>
        <p:nvCxnSpPr>
          <p:cNvPr id="193" name="Google Shape;193;p20"/>
          <p:cNvCxnSpPr/>
          <p:nvPr/>
        </p:nvCxnSpPr>
        <p:spPr>
          <a:xfrm>
            <a:off x="6654800" y="1596514"/>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2784100"/>
            <a:ext cx="0" cy="914400"/>
          </a:xfrm>
          <a:prstGeom prst="straightConnector1">
            <a:avLst/>
          </a:prstGeom>
          <a:noFill/>
          <a:ln w="19050" cap="flat" cmpd="sng">
            <a:solidFill>
              <a:schemeClr val="accent4"/>
            </a:solidFill>
            <a:prstDash val="solid"/>
            <a:round/>
            <a:headEnd type="none" w="med" len="med"/>
            <a:tailEnd type="none" w="med" len="med"/>
          </a:ln>
        </p:spPr>
      </p:cxnSp>
      <p:cxnSp>
        <p:nvCxnSpPr>
          <p:cNvPr id="195" name="Google Shape;195;p20"/>
          <p:cNvCxnSpPr/>
          <p:nvPr/>
        </p:nvCxnSpPr>
        <p:spPr>
          <a:xfrm>
            <a:off x="6654800" y="3919152"/>
            <a:ext cx="0" cy="914400"/>
          </a:xfrm>
          <a:prstGeom prst="straightConnector1">
            <a:avLst/>
          </a:prstGeom>
          <a:noFill/>
          <a:ln w="19050" cap="flat" cmpd="sng">
            <a:solidFill>
              <a:srgbClr val="DA7D00"/>
            </a:solidFill>
            <a:prstDash val="solid"/>
            <a:round/>
            <a:headEnd type="none" w="med" len="med"/>
            <a:tailEnd type="none" w="med" len="med"/>
          </a:ln>
        </p:spPr>
      </p:cxnSp>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2906645"/>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Decodes the data and parses it as JSON</a:t>
            </a:r>
            <a:endParaRPr lang="en-US" sz="2200" b="1" dirty="0">
              <a:latin typeface="Roboto"/>
              <a:ea typeface="Roboto"/>
              <a:cs typeface="Roboto"/>
              <a:sym typeface="Roboto"/>
            </a:endParaRPr>
          </a:p>
        </p:txBody>
      </p:sp>
      <p:sp>
        <p:nvSpPr>
          <p:cNvPr id="3" name="Google Shape;192;p20">
            <a:extLst>
              <a:ext uri="{FF2B5EF4-FFF2-40B4-BE49-F238E27FC236}">
                <a16:creationId xmlns:a16="http://schemas.microsoft.com/office/drawing/2014/main" id="{3F83204E-1FD1-8808-6BD4-049E9A5D3F03}"/>
              </a:ext>
            </a:extLst>
          </p:cNvPr>
          <p:cNvSpPr txBox="1"/>
          <p:nvPr/>
        </p:nvSpPr>
        <p:spPr>
          <a:xfrm flipH="1">
            <a:off x="6654764" y="4047693"/>
            <a:ext cx="5190377"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The JSON data is converted to a Pandas </a:t>
            </a:r>
            <a:r>
              <a:rPr lang="en-US" sz="2200" b="1" i="0" dirty="0" err="1">
                <a:effectLst/>
              </a:rPr>
              <a:t>DataFrame</a:t>
            </a:r>
            <a:endParaRPr lang="en-US" sz="2200" b="1" dirty="0">
              <a:latin typeface="Roboto"/>
              <a:ea typeface="Roboto"/>
              <a:cs typeface="Roboto"/>
              <a:sym typeface="Roboto"/>
            </a:endParaRPr>
          </a:p>
        </p:txBody>
      </p:sp>
      <p:cxnSp>
        <p:nvCxnSpPr>
          <p:cNvPr id="4" name="Google Shape;195;p20">
            <a:extLst>
              <a:ext uri="{FF2B5EF4-FFF2-40B4-BE49-F238E27FC236}">
                <a16:creationId xmlns:a16="http://schemas.microsoft.com/office/drawing/2014/main" id="{B2AFE3CA-DF49-D263-392D-B5A3E6C33449}"/>
              </a:ext>
            </a:extLst>
          </p:cNvPr>
          <p:cNvCxnSpPr/>
          <p:nvPr/>
        </p:nvCxnSpPr>
        <p:spPr>
          <a:xfrm>
            <a:off x="6654800" y="5030366"/>
            <a:ext cx="0" cy="914400"/>
          </a:xfrm>
          <a:prstGeom prst="straightConnector1">
            <a:avLst/>
          </a:prstGeom>
          <a:noFill/>
          <a:ln w="19050" cap="flat" cmpd="sng">
            <a:solidFill>
              <a:srgbClr val="FFD69F"/>
            </a:solidFill>
            <a:prstDash val="solid"/>
            <a:round/>
            <a:headEnd type="none" w="med" len="med"/>
            <a:tailEnd type="none" w="med" len="med"/>
          </a:ln>
        </p:spPr>
      </p:cxnSp>
      <p:sp>
        <p:nvSpPr>
          <p:cNvPr id="5" name="Google Shape;192;p20">
            <a:extLst>
              <a:ext uri="{FF2B5EF4-FFF2-40B4-BE49-F238E27FC236}">
                <a16:creationId xmlns:a16="http://schemas.microsoft.com/office/drawing/2014/main" id="{7194EA4D-8845-C3CA-7D70-1CE96DCCBB87}"/>
              </a:ext>
            </a:extLst>
          </p:cNvPr>
          <p:cNvSpPr txBox="1"/>
          <p:nvPr/>
        </p:nvSpPr>
        <p:spPr>
          <a:xfrm flipH="1">
            <a:off x="6654765" y="5150093"/>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Apply some transformation to data, and then store it into DynamoDB tables</a:t>
            </a:r>
            <a:endParaRPr lang="en-US" sz="2200" b="1" dirty="0">
              <a:latin typeface="Roboto"/>
              <a:ea typeface="Roboto"/>
              <a:cs typeface="Roboto"/>
              <a:sym typeface="Roboto"/>
            </a:endParaRPr>
          </a:p>
        </p:txBody>
      </p:sp>
      <p:pic>
        <p:nvPicPr>
          <p:cNvPr id="7" name="Picture 2" descr="December 2016 Azuqua Roundup - Azuqua">
            <a:extLst>
              <a:ext uri="{FF2B5EF4-FFF2-40B4-BE49-F238E27FC236}">
                <a16:creationId xmlns:a16="http://schemas.microsoft.com/office/drawing/2014/main" id="{C65825AF-546C-ED34-00D6-C103BF898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510914"/>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10876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8" name="Rectangle 7">
            <a:extLst>
              <a:ext uri="{FF2B5EF4-FFF2-40B4-BE49-F238E27FC236}">
                <a16:creationId xmlns:a16="http://schemas.microsoft.com/office/drawing/2014/main" id="{FEC1C8AB-722E-06B7-6F7E-EB4B7C941524}"/>
              </a:ext>
            </a:extLst>
          </p:cNvPr>
          <p:cNvSpPr/>
          <p:nvPr/>
        </p:nvSpPr>
        <p:spPr>
          <a:xfrm>
            <a:off x="6686290" y="1943355"/>
            <a:ext cx="5158851" cy="914400"/>
          </a:xfrm>
          <a:prstGeom prst="rect">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DynamoDB Tables</a:t>
            </a:r>
            <a:endParaRPr dirty="0"/>
          </a:p>
        </p:txBody>
      </p:sp>
      <p:sp>
        <p:nvSpPr>
          <p:cNvPr id="192" name="Google Shape;192;p20"/>
          <p:cNvSpPr txBox="1"/>
          <p:nvPr/>
        </p:nvSpPr>
        <p:spPr>
          <a:xfrm flipH="1">
            <a:off x="6654766" y="2037005"/>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Used as a No-SQL staging area</a:t>
            </a:r>
            <a:endParaRPr lang="en-US" sz="2200" b="1" dirty="0">
              <a:latin typeface="Roboto"/>
              <a:ea typeface="Roboto"/>
              <a:cs typeface="Roboto"/>
              <a:sym typeface="Roboto"/>
            </a:endParaRPr>
          </a:p>
        </p:txBody>
      </p:sp>
      <p:cxnSp>
        <p:nvCxnSpPr>
          <p:cNvPr id="193" name="Google Shape;193;p20"/>
          <p:cNvCxnSpPr/>
          <p:nvPr/>
        </p:nvCxnSpPr>
        <p:spPr>
          <a:xfrm>
            <a:off x="6654800" y="1943355"/>
            <a:ext cx="0" cy="914400"/>
          </a:xfrm>
          <a:prstGeom prst="straightConnector1">
            <a:avLst/>
          </a:prstGeom>
          <a:noFill/>
          <a:ln w="19050" cap="flat" cmpd="sng">
            <a:solidFill>
              <a:srgbClr val="ED7D31"/>
            </a:solidFill>
            <a:prstDash val="solid"/>
            <a:round/>
            <a:headEnd type="none" w="med" len="med"/>
            <a:tailEnd type="none" w="med" len="med"/>
          </a:ln>
        </p:spPr>
      </p:cxnSp>
      <p:pic>
        <p:nvPicPr>
          <p:cNvPr id="4098" name="Picture 2" descr="Amazon DynamoDB | Drupal Integration">
            <a:extLst>
              <a:ext uri="{FF2B5EF4-FFF2-40B4-BE49-F238E27FC236}">
                <a16:creationId xmlns:a16="http://schemas.microsoft.com/office/drawing/2014/main" id="{1203CDEC-1FBB-41A9-AD74-4C02A5EBD2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358" y="2020787"/>
            <a:ext cx="3355426" cy="3355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9741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4" name="Rectangle 3">
            <a:extLst>
              <a:ext uri="{FF2B5EF4-FFF2-40B4-BE49-F238E27FC236}">
                <a16:creationId xmlns:a16="http://schemas.microsoft.com/office/drawing/2014/main" id="{3D9632D3-B958-D4A0-8859-2B90C069FDBD}"/>
              </a:ext>
            </a:extLst>
          </p:cNvPr>
          <p:cNvSpPr/>
          <p:nvPr/>
        </p:nvSpPr>
        <p:spPr>
          <a:xfrm>
            <a:off x="6686290" y="3293666"/>
            <a:ext cx="5158851" cy="9144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DynamoDB Tables</a:t>
            </a:r>
            <a:endParaRPr dirty="0"/>
          </a:p>
        </p:txBody>
      </p:sp>
      <p:sp>
        <p:nvSpPr>
          <p:cNvPr id="192" name="Google Shape;192;p20"/>
          <p:cNvSpPr txBox="1"/>
          <p:nvPr/>
        </p:nvSpPr>
        <p:spPr>
          <a:xfrm flipH="1">
            <a:off x="6654766" y="2037005"/>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Used as a No-SQL staging area</a:t>
            </a:r>
            <a:endParaRPr lang="en-US" sz="2200" b="1" dirty="0">
              <a:latin typeface="Roboto"/>
              <a:ea typeface="Roboto"/>
              <a:cs typeface="Roboto"/>
              <a:sym typeface="Roboto"/>
            </a:endParaRPr>
          </a:p>
        </p:txBody>
      </p:sp>
      <p:cxnSp>
        <p:nvCxnSpPr>
          <p:cNvPr id="193" name="Google Shape;193;p20"/>
          <p:cNvCxnSpPr/>
          <p:nvPr/>
        </p:nvCxnSpPr>
        <p:spPr>
          <a:xfrm>
            <a:off x="6654800" y="1943355"/>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3288591"/>
            <a:ext cx="0" cy="914400"/>
          </a:xfrm>
          <a:prstGeom prst="straightConnector1">
            <a:avLst/>
          </a:prstGeom>
          <a:noFill/>
          <a:ln w="19050" cap="flat" cmpd="sng">
            <a:solidFill>
              <a:schemeClr val="accent4"/>
            </a:solidFill>
            <a:prstDash val="solid"/>
            <a:round/>
            <a:headEnd type="none" w="med" len="med"/>
            <a:tailEnd type="none" w="med" len="med"/>
          </a:ln>
        </p:spPr>
      </p:cxnSp>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3411136"/>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Store the processed data that will be sent to a real-time dashboard</a:t>
            </a:r>
            <a:endParaRPr lang="en-US" sz="2200" b="1" dirty="0">
              <a:latin typeface="Roboto"/>
              <a:ea typeface="Roboto"/>
              <a:cs typeface="Roboto"/>
              <a:sym typeface="Roboto"/>
            </a:endParaRPr>
          </a:p>
        </p:txBody>
      </p:sp>
      <p:pic>
        <p:nvPicPr>
          <p:cNvPr id="4098" name="Picture 2" descr="Amazon DynamoDB | Drupal Integration">
            <a:extLst>
              <a:ext uri="{FF2B5EF4-FFF2-40B4-BE49-F238E27FC236}">
                <a16:creationId xmlns:a16="http://schemas.microsoft.com/office/drawing/2014/main" id="{1203CDEC-1FBB-41A9-AD74-4C02A5EBD2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358" y="2020787"/>
            <a:ext cx="3355426" cy="3355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9870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4" name="Rectangle 3">
            <a:extLst>
              <a:ext uri="{FF2B5EF4-FFF2-40B4-BE49-F238E27FC236}">
                <a16:creationId xmlns:a16="http://schemas.microsoft.com/office/drawing/2014/main" id="{E2D17CFB-120B-E501-E4F3-B2DE6965B6FF}"/>
              </a:ext>
            </a:extLst>
          </p:cNvPr>
          <p:cNvSpPr/>
          <p:nvPr/>
        </p:nvSpPr>
        <p:spPr>
          <a:xfrm>
            <a:off x="6696800" y="4707497"/>
            <a:ext cx="5158851" cy="914400"/>
          </a:xfrm>
          <a:prstGeom prst="rect">
            <a:avLst/>
          </a:prstGeom>
          <a:solidFill>
            <a:srgbClr val="DA7D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DynamoDB Tables</a:t>
            </a:r>
            <a:endParaRPr dirty="0"/>
          </a:p>
        </p:txBody>
      </p:sp>
      <p:sp>
        <p:nvSpPr>
          <p:cNvPr id="192" name="Google Shape;192;p20"/>
          <p:cNvSpPr txBox="1"/>
          <p:nvPr/>
        </p:nvSpPr>
        <p:spPr>
          <a:xfrm flipH="1">
            <a:off x="6654766" y="2037005"/>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Used as a No-SQL staging area</a:t>
            </a:r>
            <a:endParaRPr lang="en-US" sz="2200" b="1" dirty="0">
              <a:latin typeface="Roboto"/>
              <a:ea typeface="Roboto"/>
              <a:cs typeface="Roboto"/>
              <a:sym typeface="Roboto"/>
            </a:endParaRPr>
          </a:p>
        </p:txBody>
      </p:sp>
      <p:cxnSp>
        <p:nvCxnSpPr>
          <p:cNvPr id="193" name="Google Shape;193;p20"/>
          <p:cNvCxnSpPr/>
          <p:nvPr/>
        </p:nvCxnSpPr>
        <p:spPr>
          <a:xfrm>
            <a:off x="6654800" y="1943355"/>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3288591"/>
            <a:ext cx="0" cy="914400"/>
          </a:xfrm>
          <a:prstGeom prst="straightConnector1">
            <a:avLst/>
          </a:prstGeom>
          <a:noFill/>
          <a:ln w="19050" cap="flat" cmpd="sng">
            <a:solidFill>
              <a:schemeClr val="accent4"/>
            </a:solidFill>
            <a:prstDash val="solid"/>
            <a:round/>
            <a:headEnd type="none" w="med" len="med"/>
            <a:tailEnd type="none" w="med" len="med"/>
          </a:ln>
        </p:spPr>
      </p:cxnSp>
      <p:cxnSp>
        <p:nvCxnSpPr>
          <p:cNvPr id="195" name="Google Shape;195;p20"/>
          <p:cNvCxnSpPr/>
          <p:nvPr/>
        </p:nvCxnSpPr>
        <p:spPr>
          <a:xfrm>
            <a:off x="6654800" y="4707427"/>
            <a:ext cx="0" cy="914400"/>
          </a:xfrm>
          <a:prstGeom prst="straightConnector1">
            <a:avLst/>
          </a:prstGeom>
          <a:noFill/>
          <a:ln w="19050" cap="flat" cmpd="sng">
            <a:solidFill>
              <a:srgbClr val="DA7D00"/>
            </a:solidFill>
            <a:prstDash val="solid"/>
            <a:round/>
            <a:headEnd type="none" w="med" len="med"/>
            <a:tailEnd type="none" w="med" len="med"/>
          </a:ln>
        </p:spPr>
      </p:cxnSp>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3411136"/>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Store the processed data that will be sent to a real-time dashboard</a:t>
            </a:r>
            <a:endParaRPr lang="en-US" sz="2200" b="1" dirty="0">
              <a:latin typeface="Roboto"/>
              <a:ea typeface="Roboto"/>
              <a:cs typeface="Roboto"/>
              <a:sym typeface="Roboto"/>
            </a:endParaRPr>
          </a:p>
        </p:txBody>
      </p:sp>
      <p:sp>
        <p:nvSpPr>
          <p:cNvPr id="3" name="Google Shape;192;p20">
            <a:extLst>
              <a:ext uri="{FF2B5EF4-FFF2-40B4-BE49-F238E27FC236}">
                <a16:creationId xmlns:a16="http://schemas.microsoft.com/office/drawing/2014/main" id="{3F83204E-1FD1-8808-6BD4-049E9A5D3F03}"/>
              </a:ext>
            </a:extLst>
          </p:cNvPr>
          <p:cNvSpPr txBox="1"/>
          <p:nvPr/>
        </p:nvSpPr>
        <p:spPr>
          <a:xfrm flipH="1">
            <a:off x="6654764" y="4835968"/>
            <a:ext cx="5190377" cy="676732"/>
          </a:xfrm>
          <a:prstGeom prst="rect">
            <a:avLst/>
          </a:prstGeom>
          <a:noFill/>
          <a:ln>
            <a:noFill/>
          </a:ln>
        </p:spPr>
        <p:txBody>
          <a:bodyPr spcFirstLastPara="1" wrap="square" lIns="121900" tIns="121900" rIns="121900" bIns="121900" anchor="ctr" anchorCtr="0">
            <a:noAutofit/>
          </a:bodyPr>
          <a:lstStyle/>
          <a:p>
            <a:r>
              <a:rPr lang="en-US" sz="2200" b="1" i="0" dirty="0">
                <a:effectLst/>
              </a:rPr>
              <a:t>The data will be sent to Redshift to build a Data Warehouse schema</a:t>
            </a:r>
            <a:endParaRPr lang="en-US" sz="2200" b="1" dirty="0">
              <a:latin typeface="Roboto"/>
              <a:ea typeface="Roboto"/>
              <a:cs typeface="Roboto"/>
              <a:sym typeface="Roboto"/>
            </a:endParaRPr>
          </a:p>
        </p:txBody>
      </p:sp>
      <p:pic>
        <p:nvPicPr>
          <p:cNvPr id="4098" name="Picture 2" descr="Amazon DynamoDB | Drupal Integration">
            <a:extLst>
              <a:ext uri="{FF2B5EF4-FFF2-40B4-BE49-F238E27FC236}">
                <a16:creationId xmlns:a16="http://schemas.microsoft.com/office/drawing/2014/main" id="{1203CDEC-1FBB-41A9-AD74-4C02A5EBD2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358" y="2020787"/>
            <a:ext cx="3355426" cy="3355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89651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5" name="Rectangle 4">
            <a:extLst>
              <a:ext uri="{FF2B5EF4-FFF2-40B4-BE49-F238E27FC236}">
                <a16:creationId xmlns:a16="http://schemas.microsoft.com/office/drawing/2014/main" id="{BF6F627D-7B7D-88E0-48F4-14CEE41CDB26}"/>
              </a:ext>
            </a:extLst>
          </p:cNvPr>
          <p:cNvSpPr/>
          <p:nvPr/>
        </p:nvSpPr>
        <p:spPr>
          <a:xfrm>
            <a:off x="6612729" y="3335350"/>
            <a:ext cx="5158851" cy="914400"/>
          </a:xfrm>
          <a:prstGeom prst="rect">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Analytical Dashboard</a:t>
            </a:r>
            <a:endParaRPr dirty="0"/>
          </a:p>
        </p:txBody>
      </p:sp>
      <p:sp>
        <p:nvSpPr>
          <p:cNvPr id="192" name="Google Shape;192;p20"/>
          <p:cNvSpPr txBox="1"/>
          <p:nvPr/>
        </p:nvSpPr>
        <p:spPr>
          <a:xfrm flipH="1">
            <a:off x="6560173" y="3429000"/>
            <a:ext cx="5306005" cy="676732"/>
          </a:xfrm>
          <a:prstGeom prst="rect">
            <a:avLst/>
          </a:prstGeom>
          <a:noFill/>
          <a:ln>
            <a:noFill/>
          </a:ln>
        </p:spPr>
        <p:txBody>
          <a:bodyPr spcFirstLastPara="1" wrap="square" lIns="121900" tIns="121900" rIns="121900" bIns="121900" anchor="ctr" anchorCtr="0">
            <a:noAutofit/>
          </a:bodyPr>
          <a:lstStyle/>
          <a:p>
            <a:r>
              <a:rPr lang="en-US" sz="2200" b="1" i="0" dirty="0" err="1">
                <a:effectLst/>
              </a:rPr>
              <a:t>Quicksight</a:t>
            </a:r>
            <a:r>
              <a:rPr lang="en-US" sz="2200" b="1" i="0" dirty="0">
                <a:effectLst/>
              </a:rPr>
              <a:t> dashboard that is updated daily</a:t>
            </a:r>
            <a:endParaRPr lang="en-US" sz="2200" b="1" dirty="0">
              <a:latin typeface="Roboto"/>
              <a:ea typeface="Roboto"/>
              <a:cs typeface="Roboto"/>
              <a:sym typeface="Roboto"/>
            </a:endParaRPr>
          </a:p>
        </p:txBody>
      </p:sp>
      <p:cxnSp>
        <p:nvCxnSpPr>
          <p:cNvPr id="193" name="Google Shape;193;p20"/>
          <p:cNvCxnSpPr/>
          <p:nvPr/>
        </p:nvCxnSpPr>
        <p:spPr>
          <a:xfrm>
            <a:off x="6560207" y="3335350"/>
            <a:ext cx="0" cy="914400"/>
          </a:xfrm>
          <a:prstGeom prst="straightConnector1">
            <a:avLst/>
          </a:prstGeom>
          <a:noFill/>
          <a:ln w="19050" cap="flat" cmpd="sng">
            <a:solidFill>
              <a:srgbClr val="ED7D31"/>
            </a:solidFill>
            <a:prstDash val="solid"/>
            <a:round/>
            <a:headEnd type="none" w="med" len="med"/>
            <a:tailEnd type="none" w="med" len="med"/>
          </a:ln>
        </p:spPr>
      </p:cxnSp>
      <p:pic>
        <p:nvPicPr>
          <p:cNvPr id="7170" name="Picture 2" descr="Analytics Generic Mixed icon">
            <a:extLst>
              <a:ext uri="{FF2B5EF4-FFF2-40B4-BE49-F238E27FC236}">
                <a16:creationId xmlns:a16="http://schemas.microsoft.com/office/drawing/2014/main" id="{FBFB82D9-0B85-FFBA-567C-044607625F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1" y="1943356"/>
            <a:ext cx="3574576" cy="3574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67689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5" name="Rectangle 4">
            <a:extLst>
              <a:ext uri="{FF2B5EF4-FFF2-40B4-BE49-F238E27FC236}">
                <a16:creationId xmlns:a16="http://schemas.microsoft.com/office/drawing/2014/main" id="{BF6F627D-7B7D-88E0-48F4-14CEE41CDB26}"/>
              </a:ext>
            </a:extLst>
          </p:cNvPr>
          <p:cNvSpPr/>
          <p:nvPr/>
        </p:nvSpPr>
        <p:spPr>
          <a:xfrm>
            <a:off x="6612729" y="3335350"/>
            <a:ext cx="5158851" cy="914400"/>
          </a:xfrm>
          <a:prstGeom prst="rect">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AWS RedShift</a:t>
            </a:r>
            <a:endParaRPr dirty="0"/>
          </a:p>
        </p:txBody>
      </p:sp>
      <p:sp>
        <p:nvSpPr>
          <p:cNvPr id="192" name="Google Shape;192;p20"/>
          <p:cNvSpPr txBox="1"/>
          <p:nvPr/>
        </p:nvSpPr>
        <p:spPr>
          <a:xfrm flipH="1">
            <a:off x="6560173" y="3429000"/>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AWS Redshift is a data warehouse for storing and analyzing taxi-related data</a:t>
            </a:r>
            <a:endParaRPr lang="en-US" sz="2200" b="1" dirty="0">
              <a:latin typeface="Roboto"/>
              <a:ea typeface="Roboto"/>
              <a:cs typeface="Roboto"/>
              <a:sym typeface="Roboto"/>
            </a:endParaRPr>
          </a:p>
        </p:txBody>
      </p:sp>
      <p:cxnSp>
        <p:nvCxnSpPr>
          <p:cNvPr id="193" name="Google Shape;193;p20"/>
          <p:cNvCxnSpPr/>
          <p:nvPr/>
        </p:nvCxnSpPr>
        <p:spPr>
          <a:xfrm>
            <a:off x="6560207" y="3335350"/>
            <a:ext cx="0" cy="914400"/>
          </a:xfrm>
          <a:prstGeom prst="straightConnector1">
            <a:avLst/>
          </a:prstGeom>
          <a:noFill/>
          <a:ln w="19050" cap="flat" cmpd="sng">
            <a:solidFill>
              <a:srgbClr val="ED7D31"/>
            </a:solidFill>
            <a:prstDash val="solid"/>
            <a:round/>
            <a:headEnd type="none" w="med" len="med"/>
            <a:tailEnd type="none" w="med" len="med"/>
          </a:ln>
        </p:spPr>
      </p:cxnSp>
      <p:pic>
        <p:nvPicPr>
          <p:cNvPr id="9218" name="Picture 2" descr="Aws Redshift Logo [ Download - Logo - icon ] png svg">
            <a:extLst>
              <a:ext uri="{FF2B5EF4-FFF2-40B4-BE49-F238E27FC236}">
                <a16:creationId xmlns:a16="http://schemas.microsoft.com/office/drawing/2014/main" id="{B4FC7B05-6BE6-63A4-39C4-4ADC8D02C9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214" y="1954987"/>
            <a:ext cx="3562943" cy="3562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7618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5" name="Rectangle 4">
            <a:extLst>
              <a:ext uri="{FF2B5EF4-FFF2-40B4-BE49-F238E27FC236}">
                <a16:creationId xmlns:a16="http://schemas.microsoft.com/office/drawing/2014/main" id="{5E39767B-5D61-816E-39D0-E99273296C8F}"/>
              </a:ext>
            </a:extLst>
          </p:cNvPr>
          <p:cNvSpPr/>
          <p:nvPr/>
        </p:nvSpPr>
        <p:spPr>
          <a:xfrm>
            <a:off x="6686290" y="1943355"/>
            <a:ext cx="5158851" cy="914400"/>
          </a:xfrm>
          <a:prstGeom prst="rect">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Real-Time Dashboard</a:t>
            </a:r>
            <a:endParaRPr dirty="0"/>
          </a:p>
        </p:txBody>
      </p:sp>
      <p:sp>
        <p:nvSpPr>
          <p:cNvPr id="192" name="Google Shape;192;p20"/>
          <p:cNvSpPr txBox="1"/>
          <p:nvPr/>
        </p:nvSpPr>
        <p:spPr>
          <a:xfrm flipH="1">
            <a:off x="6654766" y="2037005"/>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Athena</a:t>
            </a:r>
            <a:endParaRPr lang="en-US" sz="2200" b="1" dirty="0">
              <a:latin typeface="Roboto"/>
              <a:ea typeface="Roboto"/>
              <a:cs typeface="Roboto"/>
              <a:sym typeface="Roboto"/>
            </a:endParaRPr>
          </a:p>
        </p:txBody>
      </p:sp>
      <p:cxnSp>
        <p:nvCxnSpPr>
          <p:cNvPr id="193" name="Google Shape;193;p20"/>
          <p:cNvCxnSpPr/>
          <p:nvPr/>
        </p:nvCxnSpPr>
        <p:spPr>
          <a:xfrm>
            <a:off x="6654800" y="1943355"/>
            <a:ext cx="0" cy="914400"/>
          </a:xfrm>
          <a:prstGeom prst="straightConnector1">
            <a:avLst/>
          </a:prstGeom>
          <a:noFill/>
          <a:ln w="19050" cap="flat" cmpd="sng">
            <a:solidFill>
              <a:srgbClr val="ED7D31"/>
            </a:solidFill>
            <a:prstDash val="solid"/>
            <a:round/>
            <a:headEnd type="none" w="med" len="med"/>
            <a:tailEnd type="none" w="med" len="med"/>
          </a:ln>
        </p:spPr>
      </p:cxnSp>
      <p:pic>
        <p:nvPicPr>
          <p:cNvPr id="10242" name="Picture 2" descr="Real-Time Monitoring and Dashboards - stor.ai">
            <a:extLst>
              <a:ext uri="{FF2B5EF4-FFF2-40B4-BE49-F238E27FC236}">
                <a16:creationId xmlns:a16="http://schemas.microsoft.com/office/drawing/2014/main" id="{6C34E536-2687-5A8D-DF30-D4E082F33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811720"/>
            <a:ext cx="4927628" cy="3570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9235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5" name="Rectangle 4">
            <a:extLst>
              <a:ext uri="{FF2B5EF4-FFF2-40B4-BE49-F238E27FC236}">
                <a16:creationId xmlns:a16="http://schemas.microsoft.com/office/drawing/2014/main" id="{4A7B8EE9-7040-5A2B-9E86-2CC9DB6A2957}"/>
              </a:ext>
            </a:extLst>
          </p:cNvPr>
          <p:cNvSpPr/>
          <p:nvPr/>
        </p:nvSpPr>
        <p:spPr>
          <a:xfrm>
            <a:off x="6686290" y="3293666"/>
            <a:ext cx="5158851" cy="9144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Real-Time Dashboard</a:t>
            </a:r>
            <a:endParaRPr dirty="0"/>
          </a:p>
        </p:txBody>
      </p:sp>
      <p:sp>
        <p:nvSpPr>
          <p:cNvPr id="192" name="Google Shape;192;p20"/>
          <p:cNvSpPr txBox="1"/>
          <p:nvPr/>
        </p:nvSpPr>
        <p:spPr>
          <a:xfrm flipH="1">
            <a:off x="6654766" y="2037005"/>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Athena</a:t>
            </a:r>
            <a:endParaRPr lang="en-US" sz="2200" b="1" dirty="0">
              <a:latin typeface="Roboto"/>
              <a:ea typeface="Roboto"/>
              <a:cs typeface="Roboto"/>
              <a:sym typeface="Roboto"/>
            </a:endParaRPr>
          </a:p>
        </p:txBody>
      </p:sp>
      <p:cxnSp>
        <p:nvCxnSpPr>
          <p:cNvPr id="193" name="Google Shape;193;p20"/>
          <p:cNvCxnSpPr/>
          <p:nvPr/>
        </p:nvCxnSpPr>
        <p:spPr>
          <a:xfrm>
            <a:off x="6654800" y="1943355"/>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3288591"/>
            <a:ext cx="0" cy="914400"/>
          </a:xfrm>
          <a:prstGeom prst="straightConnector1">
            <a:avLst/>
          </a:prstGeom>
          <a:noFill/>
          <a:ln w="19050" cap="flat" cmpd="sng">
            <a:solidFill>
              <a:schemeClr val="accent4"/>
            </a:solidFill>
            <a:prstDash val="solid"/>
            <a:round/>
            <a:headEnd type="none" w="med" len="med"/>
            <a:tailEnd type="none" w="med" len="med"/>
          </a:ln>
        </p:spPr>
      </p:cxnSp>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3411136"/>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Power BI</a:t>
            </a:r>
            <a:endParaRPr lang="en-US" sz="2200" b="1" dirty="0">
              <a:latin typeface="Roboto"/>
              <a:ea typeface="Roboto"/>
              <a:cs typeface="Roboto"/>
              <a:sym typeface="Roboto"/>
            </a:endParaRPr>
          </a:p>
        </p:txBody>
      </p:sp>
      <p:pic>
        <p:nvPicPr>
          <p:cNvPr id="10242" name="Picture 2" descr="Real-Time Monitoring and Dashboards - stor.ai">
            <a:extLst>
              <a:ext uri="{FF2B5EF4-FFF2-40B4-BE49-F238E27FC236}">
                <a16:creationId xmlns:a16="http://schemas.microsoft.com/office/drawing/2014/main" id="{6C34E536-2687-5A8D-DF30-D4E082F33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811720"/>
            <a:ext cx="4927628" cy="3570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4395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4" name="Rectangle 3">
            <a:extLst>
              <a:ext uri="{FF2B5EF4-FFF2-40B4-BE49-F238E27FC236}">
                <a16:creationId xmlns:a16="http://schemas.microsoft.com/office/drawing/2014/main" id="{E2D17CFB-120B-E501-E4F3-B2DE6965B6FF}"/>
              </a:ext>
            </a:extLst>
          </p:cNvPr>
          <p:cNvSpPr/>
          <p:nvPr/>
        </p:nvSpPr>
        <p:spPr>
          <a:xfrm>
            <a:off x="6696800" y="4707497"/>
            <a:ext cx="5158851" cy="914400"/>
          </a:xfrm>
          <a:prstGeom prst="rect">
            <a:avLst/>
          </a:prstGeom>
          <a:solidFill>
            <a:srgbClr val="DA7D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0"/>
          <p:cNvSpPr txBox="1">
            <a:spLocks noGrp="1"/>
          </p:cNvSpPr>
          <p:nvPr>
            <p:ph type="title"/>
          </p:nvPr>
        </p:nvSpPr>
        <p:spPr>
          <a:xfrm>
            <a:off x="609600" y="530833"/>
            <a:ext cx="109728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Real-Time Dashboard</a:t>
            </a:r>
            <a:endParaRPr dirty="0"/>
          </a:p>
        </p:txBody>
      </p:sp>
      <p:sp>
        <p:nvSpPr>
          <p:cNvPr id="192" name="Google Shape;192;p20"/>
          <p:cNvSpPr txBox="1"/>
          <p:nvPr/>
        </p:nvSpPr>
        <p:spPr>
          <a:xfrm flipH="1">
            <a:off x="6654766" y="2037005"/>
            <a:ext cx="5306005" cy="676732"/>
          </a:xfrm>
          <a:prstGeom prst="rect">
            <a:avLst/>
          </a:prstGeom>
          <a:noFill/>
          <a:ln>
            <a:noFill/>
          </a:ln>
        </p:spPr>
        <p:txBody>
          <a:bodyPr spcFirstLastPara="1" wrap="square" lIns="121900" tIns="121900" rIns="121900" bIns="121900" anchor="ctr" anchorCtr="0">
            <a:noAutofit/>
          </a:bodyPr>
          <a:lstStyle/>
          <a:p>
            <a:r>
              <a:rPr lang="en-US" sz="2200" b="1" i="0" dirty="0">
                <a:effectLst/>
              </a:rPr>
              <a:t>Athena</a:t>
            </a:r>
            <a:endParaRPr lang="en-US" sz="2200" b="1" dirty="0">
              <a:latin typeface="Roboto"/>
              <a:ea typeface="Roboto"/>
              <a:cs typeface="Roboto"/>
              <a:sym typeface="Roboto"/>
            </a:endParaRPr>
          </a:p>
        </p:txBody>
      </p:sp>
      <p:cxnSp>
        <p:nvCxnSpPr>
          <p:cNvPr id="193" name="Google Shape;193;p20"/>
          <p:cNvCxnSpPr/>
          <p:nvPr/>
        </p:nvCxnSpPr>
        <p:spPr>
          <a:xfrm>
            <a:off x="6654800" y="1943355"/>
            <a:ext cx="0" cy="914400"/>
          </a:xfrm>
          <a:prstGeom prst="straightConnector1">
            <a:avLst/>
          </a:prstGeom>
          <a:noFill/>
          <a:ln w="19050" cap="flat" cmpd="sng">
            <a:solidFill>
              <a:srgbClr val="ED7D31"/>
            </a:solidFill>
            <a:prstDash val="solid"/>
            <a:round/>
            <a:headEnd type="none" w="med" len="med"/>
            <a:tailEnd type="none" w="med" len="med"/>
          </a:ln>
        </p:spPr>
      </p:cxnSp>
      <p:cxnSp>
        <p:nvCxnSpPr>
          <p:cNvPr id="194" name="Google Shape;194;p20"/>
          <p:cNvCxnSpPr/>
          <p:nvPr/>
        </p:nvCxnSpPr>
        <p:spPr>
          <a:xfrm>
            <a:off x="6654767" y="3288591"/>
            <a:ext cx="0" cy="914400"/>
          </a:xfrm>
          <a:prstGeom prst="straightConnector1">
            <a:avLst/>
          </a:prstGeom>
          <a:noFill/>
          <a:ln w="19050" cap="flat" cmpd="sng">
            <a:solidFill>
              <a:schemeClr val="accent4"/>
            </a:solidFill>
            <a:prstDash val="solid"/>
            <a:round/>
            <a:headEnd type="none" w="med" len="med"/>
            <a:tailEnd type="none" w="med" len="med"/>
          </a:ln>
        </p:spPr>
      </p:cxnSp>
      <p:cxnSp>
        <p:nvCxnSpPr>
          <p:cNvPr id="195" name="Google Shape;195;p20"/>
          <p:cNvCxnSpPr/>
          <p:nvPr/>
        </p:nvCxnSpPr>
        <p:spPr>
          <a:xfrm>
            <a:off x="6654800" y="4707427"/>
            <a:ext cx="0" cy="914400"/>
          </a:xfrm>
          <a:prstGeom prst="straightConnector1">
            <a:avLst/>
          </a:prstGeom>
          <a:noFill/>
          <a:ln w="19050" cap="flat" cmpd="sng">
            <a:solidFill>
              <a:srgbClr val="DA7D00"/>
            </a:solidFill>
            <a:prstDash val="solid"/>
            <a:round/>
            <a:headEnd type="none" w="med" len="med"/>
            <a:tailEnd type="none" w="med" len="med"/>
          </a:ln>
        </p:spPr>
      </p:cxnSp>
      <p:sp>
        <p:nvSpPr>
          <p:cNvPr id="2" name="Google Shape;192;p20">
            <a:extLst>
              <a:ext uri="{FF2B5EF4-FFF2-40B4-BE49-F238E27FC236}">
                <a16:creationId xmlns:a16="http://schemas.microsoft.com/office/drawing/2014/main" id="{9B69951F-E2C7-E9B0-BE2B-B1A5C093FB1E}"/>
              </a:ext>
            </a:extLst>
          </p:cNvPr>
          <p:cNvSpPr txBox="1"/>
          <p:nvPr/>
        </p:nvSpPr>
        <p:spPr>
          <a:xfrm flipH="1">
            <a:off x="6654766" y="3411136"/>
            <a:ext cx="4927631" cy="676732"/>
          </a:xfrm>
          <a:prstGeom prst="rect">
            <a:avLst/>
          </a:prstGeom>
          <a:noFill/>
          <a:ln>
            <a:noFill/>
          </a:ln>
        </p:spPr>
        <p:txBody>
          <a:bodyPr spcFirstLastPara="1" wrap="square" lIns="121900" tIns="121900" rIns="121900" bIns="121900" anchor="ctr" anchorCtr="0">
            <a:noAutofit/>
          </a:bodyPr>
          <a:lstStyle/>
          <a:p>
            <a:r>
              <a:rPr lang="en-US" sz="2200" b="1" i="0" dirty="0">
                <a:effectLst/>
              </a:rPr>
              <a:t>Power BI</a:t>
            </a:r>
            <a:endParaRPr lang="en-US" sz="2200" b="1" dirty="0">
              <a:latin typeface="Roboto"/>
              <a:ea typeface="Roboto"/>
              <a:cs typeface="Roboto"/>
              <a:sym typeface="Roboto"/>
            </a:endParaRPr>
          </a:p>
        </p:txBody>
      </p:sp>
      <p:sp>
        <p:nvSpPr>
          <p:cNvPr id="3" name="Google Shape;192;p20">
            <a:extLst>
              <a:ext uri="{FF2B5EF4-FFF2-40B4-BE49-F238E27FC236}">
                <a16:creationId xmlns:a16="http://schemas.microsoft.com/office/drawing/2014/main" id="{3F83204E-1FD1-8808-6BD4-049E9A5D3F03}"/>
              </a:ext>
            </a:extLst>
          </p:cNvPr>
          <p:cNvSpPr txBox="1"/>
          <p:nvPr/>
        </p:nvSpPr>
        <p:spPr>
          <a:xfrm flipH="1">
            <a:off x="6654764" y="4835968"/>
            <a:ext cx="5190377" cy="676732"/>
          </a:xfrm>
          <a:prstGeom prst="rect">
            <a:avLst/>
          </a:prstGeom>
          <a:noFill/>
          <a:ln>
            <a:noFill/>
          </a:ln>
        </p:spPr>
        <p:txBody>
          <a:bodyPr spcFirstLastPara="1" wrap="square" lIns="121900" tIns="121900" rIns="121900" bIns="121900" anchor="ctr" anchorCtr="0">
            <a:noAutofit/>
          </a:bodyPr>
          <a:lstStyle/>
          <a:p>
            <a:r>
              <a:rPr lang="en-US" sz="2200" b="1" i="0" dirty="0">
                <a:effectLst/>
              </a:rPr>
              <a:t>Automated Refresh</a:t>
            </a:r>
            <a:endParaRPr lang="en-US" sz="2200" b="1" dirty="0">
              <a:latin typeface="Roboto"/>
              <a:ea typeface="Roboto"/>
              <a:cs typeface="Roboto"/>
              <a:sym typeface="Roboto"/>
            </a:endParaRPr>
          </a:p>
        </p:txBody>
      </p:sp>
      <p:pic>
        <p:nvPicPr>
          <p:cNvPr id="10242" name="Picture 2" descr="Real-Time Monitoring and Dashboards - stor.ai">
            <a:extLst>
              <a:ext uri="{FF2B5EF4-FFF2-40B4-BE49-F238E27FC236}">
                <a16:creationId xmlns:a16="http://schemas.microsoft.com/office/drawing/2014/main" id="{6C34E536-2687-5A8D-DF30-D4E082F33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811720"/>
            <a:ext cx="4927628" cy="3570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6573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10" name="Rectangle 3109">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074" name="Picture 2" descr="aws logo transparent background">
            <a:extLst>
              <a:ext uri="{FF2B5EF4-FFF2-40B4-BE49-F238E27FC236}">
                <a16:creationId xmlns:a16="http://schemas.microsoft.com/office/drawing/2014/main" id="{B3FF94ED-77B6-E684-24EE-A7798C1D2A7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tretch>
            <a:fillRect/>
          </a:stretch>
        </p:blipFill>
        <p:spPr bwMode="auto">
          <a:xfrm>
            <a:off x="81863" y="775849"/>
            <a:ext cx="5112012" cy="4025709"/>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a:noFill/>
          <a:extLst>
            <a:ext uri="{909E8E84-426E-40DD-AFC4-6F175D3DCCD1}">
              <a14:hiddenFill xmlns:a14="http://schemas.microsoft.com/office/drawing/2010/main">
                <a:solidFill>
                  <a:srgbClr val="FFFFFF"/>
                </a:solidFill>
              </a14:hiddenFill>
            </a:ext>
          </a:extLst>
        </p:spPr>
      </p:pic>
      <p:sp>
        <p:nvSpPr>
          <p:cNvPr id="3112" name="Arc 3111">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2593CB5F-48B4-CB3A-078B-07B087AC40E4}"/>
              </a:ext>
            </a:extLst>
          </p:cNvPr>
          <p:cNvSpPr txBox="1"/>
          <p:nvPr/>
        </p:nvSpPr>
        <p:spPr>
          <a:xfrm>
            <a:off x="8138491" y="1536835"/>
            <a:ext cx="3762588" cy="637405"/>
          </a:xfrm>
          <a:prstGeom prst="rect">
            <a:avLst/>
          </a:prstGeom>
        </p:spPr>
        <p:txBody>
          <a:bodyPr vert="horz" lIns="91440" tIns="45720" rIns="91440" bIns="45720" rtlCol="0" anchor="b">
            <a:normAutofit fontScale="47500" lnSpcReduction="20000"/>
          </a:bodyPr>
          <a:lstStyle/>
          <a:p>
            <a:pPr algn="ctr">
              <a:lnSpc>
                <a:spcPct val="90000"/>
              </a:lnSpc>
              <a:spcBef>
                <a:spcPct val="0"/>
              </a:spcBef>
              <a:spcAft>
                <a:spcPts val="600"/>
              </a:spcAft>
            </a:pPr>
            <a:r>
              <a:rPr lang="en-US" sz="10100" b="1" kern="1200" dirty="0">
                <a:solidFill>
                  <a:schemeClr val="tx1">
                    <a:lumMod val="85000"/>
                    <a:lumOff val="15000"/>
                  </a:schemeClr>
                </a:solidFill>
                <a:latin typeface="Abadi" panose="020B0604020104020204" pitchFamily="34" charset="0"/>
                <a:ea typeface="+mj-ea"/>
                <a:cs typeface="+mj-cs"/>
              </a:rPr>
              <a:t>Agenda</a:t>
            </a:r>
            <a:endParaRPr lang="en-US" sz="6000" b="1" kern="1200" dirty="0">
              <a:solidFill>
                <a:schemeClr val="tx1">
                  <a:lumMod val="85000"/>
                  <a:lumOff val="15000"/>
                </a:schemeClr>
              </a:solidFill>
              <a:latin typeface="Abadi" panose="020B0604020104020204" pitchFamily="34" charset="0"/>
              <a:ea typeface="+mj-ea"/>
              <a:cs typeface="+mj-cs"/>
            </a:endParaRPr>
          </a:p>
        </p:txBody>
      </p:sp>
      <p:sp>
        <p:nvSpPr>
          <p:cNvPr id="3114" name="Oval 3113">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5D96C20F-AE08-E9CF-540D-8E521E8443CA}"/>
              </a:ext>
            </a:extLst>
          </p:cNvPr>
          <p:cNvSpPr/>
          <p:nvPr/>
        </p:nvSpPr>
        <p:spPr>
          <a:xfrm>
            <a:off x="3515360" y="3180080"/>
            <a:ext cx="2117510" cy="2927151"/>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a:extLst>
              <a:ext uri="{FF2B5EF4-FFF2-40B4-BE49-F238E27FC236}">
                <a16:creationId xmlns:a16="http://schemas.microsoft.com/office/drawing/2014/main" id="{F06FEA1C-0862-3D3E-0763-BACAEAA7A854}"/>
              </a:ext>
            </a:extLst>
          </p:cNvPr>
          <p:cNvSpPr/>
          <p:nvPr/>
        </p:nvSpPr>
        <p:spPr>
          <a:xfrm>
            <a:off x="3420957"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Oval 12">
            <a:extLst>
              <a:ext uri="{FF2B5EF4-FFF2-40B4-BE49-F238E27FC236}">
                <a16:creationId xmlns:a16="http://schemas.microsoft.com/office/drawing/2014/main" id="{97A51095-28D0-F598-B0F6-DBD424DAE3FE}"/>
              </a:ext>
            </a:extLst>
          </p:cNvPr>
          <p:cNvSpPr/>
          <p:nvPr/>
        </p:nvSpPr>
        <p:spPr>
          <a:xfrm>
            <a:off x="10688471" y="5445760"/>
            <a:ext cx="1212608" cy="83312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C58DF442-5B47-BC2F-C37D-C15D388F6ED2}"/>
              </a:ext>
            </a:extLst>
          </p:cNvPr>
          <p:cNvSpPr txBox="1"/>
          <p:nvPr/>
        </p:nvSpPr>
        <p:spPr>
          <a:xfrm>
            <a:off x="4067934"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01</a:t>
            </a:r>
          </a:p>
        </p:txBody>
      </p:sp>
      <p:sp>
        <p:nvSpPr>
          <p:cNvPr id="3" name="TextBox 2">
            <a:extLst>
              <a:ext uri="{FF2B5EF4-FFF2-40B4-BE49-F238E27FC236}">
                <a16:creationId xmlns:a16="http://schemas.microsoft.com/office/drawing/2014/main" id="{B381C3EB-A68E-A065-B3B2-EF40C51241D1}"/>
              </a:ext>
            </a:extLst>
          </p:cNvPr>
          <p:cNvSpPr txBox="1"/>
          <p:nvPr/>
        </p:nvSpPr>
        <p:spPr>
          <a:xfrm>
            <a:off x="3512401" y="4858396"/>
            <a:ext cx="2214876" cy="646331"/>
          </a:xfrm>
          <a:prstGeom prst="rect">
            <a:avLst/>
          </a:prstGeom>
          <a:noFill/>
        </p:spPr>
        <p:txBody>
          <a:bodyPr wrap="square" rtlCol="0">
            <a:spAutoFit/>
          </a:bodyPr>
          <a:lstStyle/>
          <a:p>
            <a:r>
              <a:rPr lang="en-US" sz="3600" dirty="0">
                <a:latin typeface="Abadi" panose="020B0604020104020204" pitchFamily="34" charset="0"/>
              </a:rPr>
              <a:t>Overview</a:t>
            </a:r>
          </a:p>
        </p:txBody>
      </p:sp>
    </p:spTree>
    <p:extLst>
      <p:ext uri="{BB962C8B-B14F-4D97-AF65-F5344CB8AC3E}">
        <p14:creationId xmlns:p14="http://schemas.microsoft.com/office/powerpoint/2010/main" val="16578207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22">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Freeform: Shape 124">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TextBox 16">
            <a:extLst>
              <a:ext uri="{FF2B5EF4-FFF2-40B4-BE49-F238E27FC236}">
                <a16:creationId xmlns:a16="http://schemas.microsoft.com/office/drawing/2014/main" id="{E5B55552-2255-F74B-F1A7-1A8362E718C5}"/>
              </a:ext>
            </a:extLst>
          </p:cNvPr>
          <p:cNvSpPr txBox="1"/>
          <p:nvPr/>
        </p:nvSpPr>
        <p:spPr>
          <a:xfrm>
            <a:off x="606973" y="1318035"/>
            <a:ext cx="3523593" cy="1480851"/>
          </a:xfrm>
          <a:prstGeom prst="rect">
            <a:avLst/>
          </a:prstGeom>
        </p:spPr>
        <p:txBody>
          <a:bodyPr vert="horz" lIns="91440" tIns="45720" rIns="91440" bIns="45720" rtlCol="0" anchor="t">
            <a:normAutofit/>
          </a:bodyPr>
          <a:lstStyle/>
          <a:p>
            <a:pPr>
              <a:spcBef>
                <a:spcPts val="0"/>
              </a:spcBef>
            </a:pPr>
            <a:r>
              <a:rPr lang="en-US" sz="5400" dirty="0">
                <a:solidFill>
                  <a:schemeClr val="bg1"/>
                </a:solidFill>
              </a:rPr>
              <a:t>Thank You!</a:t>
            </a:r>
          </a:p>
        </p:txBody>
      </p:sp>
      <p:grpSp>
        <p:nvGrpSpPr>
          <p:cNvPr id="2" name="Google Shape;110;p16">
            <a:extLst>
              <a:ext uri="{FF2B5EF4-FFF2-40B4-BE49-F238E27FC236}">
                <a16:creationId xmlns:a16="http://schemas.microsoft.com/office/drawing/2014/main" id="{2625EACC-3401-4D3F-B36A-12E90549F345}"/>
              </a:ext>
            </a:extLst>
          </p:cNvPr>
          <p:cNvGrpSpPr/>
          <p:nvPr/>
        </p:nvGrpSpPr>
        <p:grpSpPr>
          <a:xfrm>
            <a:off x="6974978" y="2323208"/>
            <a:ext cx="4480034" cy="3994777"/>
            <a:chOff x="3139351" y="2011698"/>
            <a:chExt cx="2929997" cy="2308119"/>
          </a:xfrm>
        </p:grpSpPr>
        <p:grpSp>
          <p:nvGrpSpPr>
            <p:cNvPr id="3" name="Google Shape;111;p16">
              <a:extLst>
                <a:ext uri="{FF2B5EF4-FFF2-40B4-BE49-F238E27FC236}">
                  <a16:creationId xmlns:a16="http://schemas.microsoft.com/office/drawing/2014/main" id="{193A4A1E-7578-C82D-42FE-18FD8F522551}"/>
                </a:ext>
              </a:extLst>
            </p:cNvPr>
            <p:cNvGrpSpPr/>
            <p:nvPr/>
          </p:nvGrpSpPr>
          <p:grpSpPr>
            <a:xfrm>
              <a:off x="3139351" y="2011698"/>
              <a:ext cx="2929997" cy="2250129"/>
              <a:chOff x="-2691874" y="940748"/>
              <a:chExt cx="2929997" cy="2250129"/>
            </a:xfrm>
          </p:grpSpPr>
          <p:sp>
            <p:nvSpPr>
              <p:cNvPr id="12" name="Google Shape;112;p16">
                <a:extLst>
                  <a:ext uri="{FF2B5EF4-FFF2-40B4-BE49-F238E27FC236}">
                    <a16:creationId xmlns:a16="http://schemas.microsoft.com/office/drawing/2014/main" id="{36C527F6-8E93-2527-FE3C-9D5F2295C29F}"/>
                  </a:ext>
                </a:extLst>
              </p:cNvPr>
              <p:cNvSpPr/>
              <p:nvPr/>
            </p:nvSpPr>
            <p:spPr>
              <a:xfrm flipH="1">
                <a:off x="-651775" y="1176471"/>
                <a:ext cx="755478" cy="289655"/>
              </a:xfrm>
              <a:custGeom>
                <a:avLst/>
                <a:gdLst/>
                <a:ahLst/>
                <a:cxnLst/>
                <a:rect l="l" t="t" r="r" b="b"/>
                <a:pathLst>
                  <a:path w="71322" h="10111" extrusionOk="0">
                    <a:moveTo>
                      <a:pt x="45110" y="1"/>
                    </a:moveTo>
                    <a:lnTo>
                      <a:pt x="44505" y="12"/>
                    </a:lnTo>
                    <a:lnTo>
                      <a:pt x="43900" y="24"/>
                    </a:lnTo>
                    <a:lnTo>
                      <a:pt x="43295" y="42"/>
                    </a:lnTo>
                    <a:lnTo>
                      <a:pt x="42690" y="65"/>
                    </a:lnTo>
                    <a:lnTo>
                      <a:pt x="42085" y="94"/>
                    </a:lnTo>
                    <a:lnTo>
                      <a:pt x="41479" y="129"/>
                    </a:lnTo>
                    <a:lnTo>
                      <a:pt x="40892" y="170"/>
                    </a:lnTo>
                    <a:lnTo>
                      <a:pt x="40286" y="216"/>
                    </a:lnTo>
                    <a:lnTo>
                      <a:pt x="39699" y="269"/>
                    </a:lnTo>
                    <a:lnTo>
                      <a:pt x="39111" y="327"/>
                    </a:lnTo>
                    <a:lnTo>
                      <a:pt x="38523" y="386"/>
                    </a:lnTo>
                    <a:lnTo>
                      <a:pt x="37935" y="456"/>
                    </a:lnTo>
                    <a:lnTo>
                      <a:pt x="37347" y="531"/>
                    </a:lnTo>
                    <a:lnTo>
                      <a:pt x="36777" y="613"/>
                    </a:lnTo>
                    <a:lnTo>
                      <a:pt x="36206" y="700"/>
                    </a:lnTo>
                    <a:lnTo>
                      <a:pt x="35635" y="794"/>
                    </a:lnTo>
                    <a:lnTo>
                      <a:pt x="35065" y="893"/>
                    </a:lnTo>
                    <a:lnTo>
                      <a:pt x="34494" y="1004"/>
                    </a:lnTo>
                    <a:lnTo>
                      <a:pt x="1" y="7761"/>
                    </a:lnTo>
                    <a:lnTo>
                      <a:pt x="502" y="7668"/>
                    </a:lnTo>
                    <a:lnTo>
                      <a:pt x="1004" y="7575"/>
                    </a:lnTo>
                    <a:lnTo>
                      <a:pt x="1522" y="7493"/>
                    </a:lnTo>
                    <a:lnTo>
                      <a:pt x="2041" y="7411"/>
                    </a:lnTo>
                    <a:lnTo>
                      <a:pt x="2560" y="7341"/>
                    </a:lnTo>
                    <a:lnTo>
                      <a:pt x="3079" y="7271"/>
                    </a:lnTo>
                    <a:lnTo>
                      <a:pt x="3615" y="7207"/>
                    </a:lnTo>
                    <a:lnTo>
                      <a:pt x="4150" y="7149"/>
                    </a:lnTo>
                    <a:lnTo>
                      <a:pt x="4686" y="7091"/>
                    </a:lnTo>
                    <a:lnTo>
                      <a:pt x="5240" y="7044"/>
                    </a:lnTo>
                    <a:lnTo>
                      <a:pt x="5776" y="6997"/>
                    </a:lnTo>
                    <a:lnTo>
                      <a:pt x="6329" y="6957"/>
                    </a:lnTo>
                    <a:lnTo>
                      <a:pt x="6882" y="6922"/>
                    </a:lnTo>
                    <a:lnTo>
                      <a:pt x="7436" y="6892"/>
                    </a:lnTo>
                    <a:lnTo>
                      <a:pt x="7989" y="6863"/>
                    </a:lnTo>
                    <a:lnTo>
                      <a:pt x="8542" y="6840"/>
                    </a:lnTo>
                    <a:lnTo>
                      <a:pt x="9113" y="6822"/>
                    </a:lnTo>
                    <a:lnTo>
                      <a:pt x="9666" y="6805"/>
                    </a:lnTo>
                    <a:lnTo>
                      <a:pt x="10237" y="6799"/>
                    </a:lnTo>
                    <a:lnTo>
                      <a:pt x="10790" y="6787"/>
                    </a:lnTo>
                    <a:lnTo>
                      <a:pt x="11931" y="6787"/>
                    </a:lnTo>
                    <a:lnTo>
                      <a:pt x="12484" y="6793"/>
                    </a:lnTo>
                    <a:lnTo>
                      <a:pt x="13055" y="6805"/>
                    </a:lnTo>
                    <a:lnTo>
                      <a:pt x="13625" y="6817"/>
                    </a:lnTo>
                    <a:lnTo>
                      <a:pt x="14179" y="6834"/>
                    </a:lnTo>
                    <a:lnTo>
                      <a:pt x="15302" y="6875"/>
                    </a:lnTo>
                    <a:lnTo>
                      <a:pt x="16426" y="6933"/>
                    </a:lnTo>
                    <a:lnTo>
                      <a:pt x="17533" y="6997"/>
                    </a:lnTo>
                    <a:lnTo>
                      <a:pt x="18397" y="7062"/>
                    </a:lnTo>
                    <a:lnTo>
                      <a:pt x="19227" y="7131"/>
                    </a:lnTo>
                    <a:lnTo>
                      <a:pt x="20074" y="7207"/>
                    </a:lnTo>
                    <a:lnTo>
                      <a:pt x="20904" y="7289"/>
                    </a:lnTo>
                    <a:lnTo>
                      <a:pt x="21734" y="7382"/>
                    </a:lnTo>
                    <a:lnTo>
                      <a:pt x="22564" y="7475"/>
                    </a:lnTo>
                    <a:lnTo>
                      <a:pt x="23377" y="7575"/>
                    </a:lnTo>
                    <a:lnTo>
                      <a:pt x="24189" y="7680"/>
                    </a:lnTo>
                    <a:lnTo>
                      <a:pt x="24501" y="7726"/>
                    </a:lnTo>
                    <a:lnTo>
                      <a:pt x="24846" y="7784"/>
                    </a:lnTo>
                    <a:lnTo>
                      <a:pt x="25192" y="7843"/>
                    </a:lnTo>
                    <a:lnTo>
                      <a:pt x="25555" y="7913"/>
                    </a:lnTo>
                    <a:lnTo>
                      <a:pt x="26333" y="8070"/>
                    </a:lnTo>
                    <a:lnTo>
                      <a:pt x="27163" y="8251"/>
                    </a:lnTo>
                    <a:lnTo>
                      <a:pt x="28011" y="8449"/>
                    </a:lnTo>
                    <a:lnTo>
                      <a:pt x="28892" y="8653"/>
                    </a:lnTo>
                    <a:lnTo>
                      <a:pt x="30690" y="9073"/>
                    </a:lnTo>
                    <a:lnTo>
                      <a:pt x="31590" y="9283"/>
                    </a:lnTo>
                    <a:lnTo>
                      <a:pt x="32471" y="9475"/>
                    </a:lnTo>
                    <a:lnTo>
                      <a:pt x="33319" y="9650"/>
                    </a:lnTo>
                    <a:lnTo>
                      <a:pt x="33733" y="9732"/>
                    </a:lnTo>
                    <a:lnTo>
                      <a:pt x="34131" y="9808"/>
                    </a:lnTo>
                    <a:lnTo>
                      <a:pt x="34529" y="9878"/>
                    </a:lnTo>
                    <a:lnTo>
                      <a:pt x="34909" y="9936"/>
                    </a:lnTo>
                    <a:lnTo>
                      <a:pt x="35272" y="9994"/>
                    </a:lnTo>
                    <a:lnTo>
                      <a:pt x="35618" y="10035"/>
                    </a:lnTo>
                    <a:lnTo>
                      <a:pt x="35947" y="10070"/>
                    </a:lnTo>
                    <a:lnTo>
                      <a:pt x="36258" y="10093"/>
                    </a:lnTo>
                    <a:lnTo>
                      <a:pt x="36552" y="10111"/>
                    </a:lnTo>
                    <a:lnTo>
                      <a:pt x="36828" y="10111"/>
                    </a:lnTo>
                    <a:lnTo>
                      <a:pt x="37243" y="10099"/>
                    </a:lnTo>
                    <a:lnTo>
                      <a:pt x="37676" y="10076"/>
                    </a:lnTo>
                    <a:lnTo>
                      <a:pt x="38142" y="10035"/>
                    </a:lnTo>
                    <a:lnTo>
                      <a:pt x="38609" y="9988"/>
                    </a:lnTo>
                    <a:lnTo>
                      <a:pt x="39111" y="9924"/>
                    </a:lnTo>
                    <a:lnTo>
                      <a:pt x="39629" y="9854"/>
                    </a:lnTo>
                    <a:lnTo>
                      <a:pt x="40148" y="9779"/>
                    </a:lnTo>
                    <a:lnTo>
                      <a:pt x="40684" y="9685"/>
                    </a:lnTo>
                    <a:lnTo>
                      <a:pt x="41237" y="9592"/>
                    </a:lnTo>
                    <a:lnTo>
                      <a:pt x="41791" y="9487"/>
                    </a:lnTo>
                    <a:lnTo>
                      <a:pt x="42361" y="9376"/>
                    </a:lnTo>
                    <a:lnTo>
                      <a:pt x="42932" y="9260"/>
                    </a:lnTo>
                    <a:lnTo>
                      <a:pt x="44090" y="9015"/>
                    </a:lnTo>
                    <a:lnTo>
                      <a:pt x="45266" y="8752"/>
                    </a:lnTo>
                    <a:lnTo>
                      <a:pt x="46424" y="8484"/>
                    </a:lnTo>
                    <a:lnTo>
                      <a:pt x="47548" y="8216"/>
                    </a:lnTo>
                    <a:lnTo>
                      <a:pt x="49727" y="7697"/>
                    </a:lnTo>
                    <a:lnTo>
                      <a:pt x="50712" y="7458"/>
                    </a:lnTo>
                    <a:lnTo>
                      <a:pt x="51646" y="7236"/>
                    </a:lnTo>
                    <a:lnTo>
                      <a:pt x="52493" y="7050"/>
                    </a:lnTo>
                    <a:lnTo>
                      <a:pt x="53236" y="6892"/>
                    </a:lnTo>
                    <a:lnTo>
                      <a:pt x="71322" y="3353"/>
                    </a:lnTo>
                    <a:lnTo>
                      <a:pt x="70371" y="3120"/>
                    </a:lnTo>
                    <a:lnTo>
                      <a:pt x="69385" y="2887"/>
                    </a:lnTo>
                    <a:lnTo>
                      <a:pt x="68382" y="2659"/>
                    </a:lnTo>
                    <a:lnTo>
                      <a:pt x="67362" y="2438"/>
                    </a:lnTo>
                    <a:lnTo>
                      <a:pt x="66308" y="2216"/>
                    </a:lnTo>
                    <a:lnTo>
                      <a:pt x="65236" y="2001"/>
                    </a:lnTo>
                    <a:lnTo>
                      <a:pt x="64146" y="1797"/>
                    </a:lnTo>
                    <a:lnTo>
                      <a:pt x="63023" y="1598"/>
                    </a:lnTo>
                    <a:lnTo>
                      <a:pt x="61899" y="1406"/>
                    </a:lnTo>
                    <a:lnTo>
                      <a:pt x="60758" y="1225"/>
                    </a:lnTo>
                    <a:lnTo>
                      <a:pt x="59599" y="1050"/>
                    </a:lnTo>
                    <a:lnTo>
                      <a:pt x="58423" y="887"/>
                    </a:lnTo>
                    <a:lnTo>
                      <a:pt x="57248" y="735"/>
                    </a:lnTo>
                    <a:lnTo>
                      <a:pt x="56055" y="595"/>
                    </a:lnTo>
                    <a:lnTo>
                      <a:pt x="54862" y="467"/>
                    </a:lnTo>
                    <a:lnTo>
                      <a:pt x="54257" y="409"/>
                    </a:lnTo>
                    <a:lnTo>
                      <a:pt x="53651" y="356"/>
                    </a:lnTo>
                    <a:lnTo>
                      <a:pt x="53046" y="304"/>
                    </a:lnTo>
                    <a:lnTo>
                      <a:pt x="52441" y="257"/>
                    </a:lnTo>
                    <a:lnTo>
                      <a:pt x="51819" y="211"/>
                    </a:lnTo>
                    <a:lnTo>
                      <a:pt x="51214" y="176"/>
                    </a:lnTo>
                    <a:lnTo>
                      <a:pt x="50608" y="135"/>
                    </a:lnTo>
                    <a:lnTo>
                      <a:pt x="50003" y="106"/>
                    </a:lnTo>
                    <a:lnTo>
                      <a:pt x="49381" y="77"/>
                    </a:lnTo>
                    <a:lnTo>
                      <a:pt x="48776" y="53"/>
                    </a:lnTo>
                    <a:lnTo>
                      <a:pt x="48171" y="36"/>
                    </a:lnTo>
                    <a:lnTo>
                      <a:pt x="47548" y="18"/>
                    </a:lnTo>
                    <a:lnTo>
                      <a:pt x="46943" y="7"/>
                    </a:lnTo>
                    <a:lnTo>
                      <a:pt x="46338" y="1"/>
                    </a:lnTo>
                    <a:close/>
                  </a:path>
                </a:pathLst>
              </a:custGeom>
              <a:solidFill>
                <a:srgbClr val="DA7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3;p16">
                <a:extLst>
                  <a:ext uri="{FF2B5EF4-FFF2-40B4-BE49-F238E27FC236}">
                    <a16:creationId xmlns:a16="http://schemas.microsoft.com/office/drawing/2014/main" id="{E5251837-EE87-519E-9F1D-5FC26E8B4818}"/>
                  </a:ext>
                </a:extLst>
              </p:cNvPr>
              <p:cNvSpPr/>
              <p:nvPr/>
            </p:nvSpPr>
            <p:spPr>
              <a:xfrm flipH="1">
                <a:off x="-1545160" y="940748"/>
                <a:ext cx="1112054" cy="665625"/>
              </a:xfrm>
              <a:custGeom>
                <a:avLst/>
                <a:gdLst/>
                <a:ahLst/>
                <a:cxnLst/>
                <a:rect l="l" t="t" r="r" b="b"/>
                <a:pathLst>
                  <a:path w="104985" h="23235" extrusionOk="0">
                    <a:moveTo>
                      <a:pt x="48429" y="0"/>
                    </a:moveTo>
                    <a:lnTo>
                      <a:pt x="47478" y="6"/>
                    </a:lnTo>
                    <a:lnTo>
                      <a:pt x="46510" y="17"/>
                    </a:lnTo>
                    <a:lnTo>
                      <a:pt x="45559" y="41"/>
                    </a:lnTo>
                    <a:lnTo>
                      <a:pt x="44625" y="76"/>
                    </a:lnTo>
                    <a:lnTo>
                      <a:pt x="43674" y="117"/>
                    </a:lnTo>
                    <a:lnTo>
                      <a:pt x="42723" y="169"/>
                    </a:lnTo>
                    <a:lnTo>
                      <a:pt x="41790" y="227"/>
                    </a:lnTo>
                    <a:lnTo>
                      <a:pt x="40856" y="292"/>
                    </a:lnTo>
                    <a:lnTo>
                      <a:pt x="39905" y="361"/>
                    </a:lnTo>
                    <a:lnTo>
                      <a:pt x="38972" y="443"/>
                    </a:lnTo>
                    <a:lnTo>
                      <a:pt x="38055" y="531"/>
                    </a:lnTo>
                    <a:lnTo>
                      <a:pt x="37122" y="630"/>
                    </a:lnTo>
                    <a:lnTo>
                      <a:pt x="36188" y="729"/>
                    </a:lnTo>
                    <a:lnTo>
                      <a:pt x="35272" y="840"/>
                    </a:lnTo>
                    <a:lnTo>
                      <a:pt x="34338" y="950"/>
                    </a:lnTo>
                    <a:lnTo>
                      <a:pt x="33421" y="1073"/>
                    </a:lnTo>
                    <a:lnTo>
                      <a:pt x="32505" y="1201"/>
                    </a:lnTo>
                    <a:lnTo>
                      <a:pt x="31589" y="1329"/>
                    </a:lnTo>
                    <a:lnTo>
                      <a:pt x="30690" y="1463"/>
                    </a:lnTo>
                    <a:lnTo>
                      <a:pt x="29773" y="1609"/>
                    </a:lnTo>
                    <a:lnTo>
                      <a:pt x="28874" y="1755"/>
                    </a:lnTo>
                    <a:lnTo>
                      <a:pt x="27975" y="1907"/>
                    </a:lnTo>
                    <a:lnTo>
                      <a:pt x="27076" y="2058"/>
                    </a:lnTo>
                    <a:lnTo>
                      <a:pt x="26177" y="2216"/>
                    </a:lnTo>
                    <a:lnTo>
                      <a:pt x="25278" y="2379"/>
                    </a:lnTo>
                    <a:lnTo>
                      <a:pt x="23497" y="2717"/>
                    </a:lnTo>
                    <a:lnTo>
                      <a:pt x="21734" y="3061"/>
                    </a:lnTo>
                    <a:lnTo>
                      <a:pt x="19970" y="3417"/>
                    </a:lnTo>
                    <a:lnTo>
                      <a:pt x="18241" y="3784"/>
                    </a:lnTo>
                    <a:lnTo>
                      <a:pt x="16512" y="4151"/>
                    </a:lnTo>
                    <a:lnTo>
                      <a:pt x="14800" y="4524"/>
                    </a:lnTo>
                    <a:lnTo>
                      <a:pt x="13089" y="4898"/>
                    </a:lnTo>
                    <a:lnTo>
                      <a:pt x="9734" y="5644"/>
                    </a:lnTo>
                    <a:lnTo>
                      <a:pt x="6432" y="6373"/>
                    </a:lnTo>
                    <a:lnTo>
                      <a:pt x="4789" y="6728"/>
                    </a:lnTo>
                    <a:lnTo>
                      <a:pt x="3181" y="7072"/>
                    </a:lnTo>
                    <a:lnTo>
                      <a:pt x="1591" y="7405"/>
                    </a:lnTo>
                    <a:lnTo>
                      <a:pt x="0" y="7720"/>
                    </a:lnTo>
                    <a:lnTo>
                      <a:pt x="623" y="7597"/>
                    </a:lnTo>
                    <a:lnTo>
                      <a:pt x="1262" y="7486"/>
                    </a:lnTo>
                    <a:lnTo>
                      <a:pt x="1902" y="7376"/>
                    </a:lnTo>
                    <a:lnTo>
                      <a:pt x="2524" y="7276"/>
                    </a:lnTo>
                    <a:lnTo>
                      <a:pt x="3164" y="7183"/>
                    </a:lnTo>
                    <a:lnTo>
                      <a:pt x="3804" y="7090"/>
                    </a:lnTo>
                    <a:lnTo>
                      <a:pt x="4444" y="7008"/>
                    </a:lnTo>
                    <a:lnTo>
                      <a:pt x="5066" y="6932"/>
                    </a:lnTo>
                    <a:lnTo>
                      <a:pt x="5706" y="6863"/>
                    </a:lnTo>
                    <a:lnTo>
                      <a:pt x="6346" y="6798"/>
                    </a:lnTo>
                    <a:lnTo>
                      <a:pt x="6985" y="6734"/>
                    </a:lnTo>
                    <a:lnTo>
                      <a:pt x="7642" y="6682"/>
                    </a:lnTo>
                    <a:lnTo>
                      <a:pt x="8282" y="6635"/>
                    </a:lnTo>
                    <a:lnTo>
                      <a:pt x="8922" y="6594"/>
                    </a:lnTo>
                    <a:lnTo>
                      <a:pt x="9561" y="6554"/>
                    </a:lnTo>
                    <a:lnTo>
                      <a:pt x="10201" y="6524"/>
                    </a:lnTo>
                    <a:lnTo>
                      <a:pt x="10841" y="6501"/>
                    </a:lnTo>
                    <a:lnTo>
                      <a:pt x="11498" y="6478"/>
                    </a:lnTo>
                    <a:lnTo>
                      <a:pt x="12138" y="6460"/>
                    </a:lnTo>
                    <a:lnTo>
                      <a:pt x="12777" y="6454"/>
                    </a:lnTo>
                    <a:lnTo>
                      <a:pt x="13417" y="6449"/>
                    </a:lnTo>
                    <a:lnTo>
                      <a:pt x="14074" y="6449"/>
                    </a:lnTo>
                    <a:lnTo>
                      <a:pt x="14714" y="6454"/>
                    </a:lnTo>
                    <a:lnTo>
                      <a:pt x="15354" y="6460"/>
                    </a:lnTo>
                    <a:lnTo>
                      <a:pt x="15993" y="6478"/>
                    </a:lnTo>
                    <a:lnTo>
                      <a:pt x="16650" y="6495"/>
                    </a:lnTo>
                    <a:lnTo>
                      <a:pt x="17290" y="6519"/>
                    </a:lnTo>
                    <a:lnTo>
                      <a:pt x="17930" y="6548"/>
                    </a:lnTo>
                    <a:lnTo>
                      <a:pt x="18569" y="6583"/>
                    </a:lnTo>
                    <a:lnTo>
                      <a:pt x="19209" y="6623"/>
                    </a:lnTo>
                    <a:lnTo>
                      <a:pt x="19849" y="6664"/>
                    </a:lnTo>
                    <a:lnTo>
                      <a:pt x="20489" y="6711"/>
                    </a:lnTo>
                    <a:lnTo>
                      <a:pt x="21128" y="6763"/>
                    </a:lnTo>
                    <a:lnTo>
                      <a:pt x="21768" y="6816"/>
                    </a:lnTo>
                    <a:lnTo>
                      <a:pt x="22408" y="6874"/>
                    </a:lnTo>
                    <a:lnTo>
                      <a:pt x="23048" y="6938"/>
                    </a:lnTo>
                    <a:lnTo>
                      <a:pt x="23687" y="7008"/>
                    </a:lnTo>
                    <a:lnTo>
                      <a:pt x="24310" y="7078"/>
                    </a:lnTo>
                    <a:lnTo>
                      <a:pt x="24949" y="7154"/>
                    </a:lnTo>
                    <a:lnTo>
                      <a:pt x="25589" y="7236"/>
                    </a:lnTo>
                    <a:lnTo>
                      <a:pt x="26212" y="7317"/>
                    </a:lnTo>
                    <a:lnTo>
                      <a:pt x="26834" y="7405"/>
                    </a:lnTo>
                    <a:lnTo>
                      <a:pt x="27474" y="7498"/>
                    </a:lnTo>
                    <a:lnTo>
                      <a:pt x="28096" y="7591"/>
                    </a:lnTo>
                    <a:lnTo>
                      <a:pt x="29341" y="7790"/>
                    </a:lnTo>
                    <a:lnTo>
                      <a:pt x="30586" y="8005"/>
                    </a:lnTo>
                    <a:lnTo>
                      <a:pt x="31831" y="8233"/>
                    </a:lnTo>
                    <a:lnTo>
                      <a:pt x="33058" y="8472"/>
                    </a:lnTo>
                    <a:lnTo>
                      <a:pt x="34269" y="8722"/>
                    </a:lnTo>
                    <a:lnTo>
                      <a:pt x="35479" y="8985"/>
                    </a:lnTo>
                    <a:lnTo>
                      <a:pt x="36672" y="9253"/>
                    </a:lnTo>
                    <a:lnTo>
                      <a:pt x="37865" y="9539"/>
                    </a:lnTo>
                    <a:lnTo>
                      <a:pt x="39041" y="9830"/>
                    </a:lnTo>
                    <a:lnTo>
                      <a:pt x="40216" y="10133"/>
                    </a:lnTo>
                    <a:lnTo>
                      <a:pt x="41375" y="10448"/>
                    </a:lnTo>
                    <a:lnTo>
                      <a:pt x="42516" y="10769"/>
                    </a:lnTo>
                    <a:lnTo>
                      <a:pt x="43640" y="11095"/>
                    </a:lnTo>
                    <a:lnTo>
                      <a:pt x="44764" y="11428"/>
                    </a:lnTo>
                    <a:lnTo>
                      <a:pt x="45870" y="11772"/>
                    </a:lnTo>
                    <a:lnTo>
                      <a:pt x="46959" y="12116"/>
                    </a:lnTo>
                    <a:lnTo>
                      <a:pt x="48031" y="12471"/>
                    </a:lnTo>
                    <a:lnTo>
                      <a:pt x="49086" y="12827"/>
                    </a:lnTo>
                    <a:lnTo>
                      <a:pt x="50141" y="13194"/>
                    </a:lnTo>
                    <a:lnTo>
                      <a:pt x="51161" y="13562"/>
                    </a:lnTo>
                    <a:lnTo>
                      <a:pt x="52181" y="13929"/>
                    </a:lnTo>
                    <a:lnTo>
                      <a:pt x="53167" y="14302"/>
                    </a:lnTo>
                    <a:lnTo>
                      <a:pt x="54135" y="14681"/>
                    </a:lnTo>
                    <a:lnTo>
                      <a:pt x="55103" y="15054"/>
                    </a:lnTo>
                    <a:lnTo>
                      <a:pt x="56037" y="15433"/>
                    </a:lnTo>
                    <a:lnTo>
                      <a:pt x="56953" y="15812"/>
                    </a:lnTo>
                    <a:lnTo>
                      <a:pt x="57835" y="16197"/>
                    </a:lnTo>
                    <a:lnTo>
                      <a:pt x="58717" y="16576"/>
                    </a:lnTo>
                    <a:lnTo>
                      <a:pt x="59564" y="16955"/>
                    </a:lnTo>
                    <a:lnTo>
                      <a:pt x="60394" y="17334"/>
                    </a:lnTo>
                    <a:lnTo>
                      <a:pt x="61206" y="17707"/>
                    </a:lnTo>
                    <a:lnTo>
                      <a:pt x="62002" y="18080"/>
                    </a:lnTo>
                    <a:lnTo>
                      <a:pt x="62762" y="18454"/>
                    </a:lnTo>
                    <a:lnTo>
                      <a:pt x="63489" y="18821"/>
                    </a:lnTo>
                    <a:lnTo>
                      <a:pt x="64215" y="19182"/>
                    </a:lnTo>
                    <a:lnTo>
                      <a:pt x="64906" y="19544"/>
                    </a:lnTo>
                    <a:lnTo>
                      <a:pt x="65563" y="19894"/>
                    </a:lnTo>
                    <a:lnTo>
                      <a:pt x="66203" y="20244"/>
                    </a:lnTo>
                    <a:lnTo>
                      <a:pt x="66808" y="20588"/>
                    </a:lnTo>
                    <a:lnTo>
                      <a:pt x="67379" y="20926"/>
                    </a:lnTo>
                    <a:lnTo>
                      <a:pt x="67932" y="21252"/>
                    </a:lnTo>
                    <a:lnTo>
                      <a:pt x="68468" y="21573"/>
                    </a:lnTo>
                    <a:lnTo>
                      <a:pt x="69125" y="21987"/>
                    </a:lnTo>
                    <a:lnTo>
                      <a:pt x="69765" y="22401"/>
                    </a:lnTo>
                    <a:lnTo>
                      <a:pt x="70405" y="22815"/>
                    </a:lnTo>
                    <a:lnTo>
                      <a:pt x="71010" y="23235"/>
                    </a:lnTo>
                    <a:lnTo>
                      <a:pt x="90755" y="19369"/>
                    </a:lnTo>
                    <a:lnTo>
                      <a:pt x="91481" y="19229"/>
                    </a:lnTo>
                    <a:lnTo>
                      <a:pt x="92207" y="19095"/>
                    </a:lnTo>
                    <a:lnTo>
                      <a:pt x="93729" y="18827"/>
                    </a:lnTo>
                    <a:lnTo>
                      <a:pt x="95285" y="18553"/>
                    </a:lnTo>
                    <a:lnTo>
                      <a:pt x="96841" y="18279"/>
                    </a:lnTo>
                    <a:lnTo>
                      <a:pt x="97619" y="18139"/>
                    </a:lnTo>
                    <a:lnTo>
                      <a:pt x="98397" y="17999"/>
                    </a:lnTo>
                    <a:lnTo>
                      <a:pt x="99140" y="17847"/>
                    </a:lnTo>
                    <a:lnTo>
                      <a:pt x="99884" y="17696"/>
                    </a:lnTo>
                    <a:lnTo>
                      <a:pt x="100610" y="17544"/>
                    </a:lnTo>
                    <a:lnTo>
                      <a:pt x="101302" y="17381"/>
                    </a:lnTo>
                    <a:lnTo>
                      <a:pt x="101976" y="17212"/>
                    </a:lnTo>
                    <a:lnTo>
                      <a:pt x="102616" y="17043"/>
                    </a:lnTo>
                    <a:lnTo>
                      <a:pt x="103169" y="16891"/>
                    </a:lnTo>
                    <a:lnTo>
                      <a:pt x="103636" y="16774"/>
                    </a:lnTo>
                    <a:lnTo>
                      <a:pt x="104033" y="16687"/>
                    </a:lnTo>
                    <a:lnTo>
                      <a:pt x="104345" y="16617"/>
                    </a:lnTo>
                    <a:lnTo>
                      <a:pt x="104604" y="16565"/>
                    </a:lnTo>
                    <a:lnTo>
                      <a:pt x="104777" y="16524"/>
                    </a:lnTo>
                    <a:lnTo>
                      <a:pt x="104898" y="16483"/>
                    </a:lnTo>
                    <a:lnTo>
                      <a:pt x="104950" y="16465"/>
                    </a:lnTo>
                    <a:lnTo>
                      <a:pt x="104967" y="16442"/>
                    </a:lnTo>
                    <a:lnTo>
                      <a:pt x="104984" y="16425"/>
                    </a:lnTo>
                    <a:lnTo>
                      <a:pt x="104984" y="16395"/>
                    </a:lnTo>
                    <a:lnTo>
                      <a:pt x="104950" y="16343"/>
                    </a:lnTo>
                    <a:lnTo>
                      <a:pt x="104881" y="16267"/>
                    </a:lnTo>
                    <a:lnTo>
                      <a:pt x="104760" y="16168"/>
                    </a:lnTo>
                    <a:lnTo>
                      <a:pt x="104604" y="16040"/>
                    </a:lnTo>
                    <a:lnTo>
                      <a:pt x="104414" y="15877"/>
                    </a:lnTo>
                    <a:lnTo>
                      <a:pt x="104189" y="15678"/>
                    </a:lnTo>
                    <a:lnTo>
                      <a:pt x="103947" y="15433"/>
                    </a:lnTo>
                    <a:lnTo>
                      <a:pt x="103601" y="15089"/>
                    </a:lnTo>
                    <a:lnTo>
                      <a:pt x="103221" y="14751"/>
                    </a:lnTo>
                    <a:lnTo>
                      <a:pt x="102806" y="14407"/>
                    </a:lnTo>
                    <a:lnTo>
                      <a:pt x="102339" y="14063"/>
                    </a:lnTo>
                    <a:lnTo>
                      <a:pt x="101855" y="13725"/>
                    </a:lnTo>
                    <a:lnTo>
                      <a:pt x="101319" y="13381"/>
                    </a:lnTo>
                    <a:lnTo>
                      <a:pt x="100766" y="13037"/>
                    </a:lnTo>
                    <a:lnTo>
                      <a:pt x="100160" y="12693"/>
                    </a:lnTo>
                    <a:lnTo>
                      <a:pt x="99538" y="12355"/>
                    </a:lnTo>
                    <a:lnTo>
                      <a:pt x="98898" y="12011"/>
                    </a:lnTo>
                    <a:lnTo>
                      <a:pt x="98224" y="11673"/>
                    </a:lnTo>
                    <a:lnTo>
                      <a:pt x="97515" y="11335"/>
                    </a:lnTo>
                    <a:lnTo>
                      <a:pt x="96806" y="11002"/>
                    </a:lnTo>
                    <a:lnTo>
                      <a:pt x="96063" y="10670"/>
                    </a:lnTo>
                    <a:lnTo>
                      <a:pt x="95302" y="10338"/>
                    </a:lnTo>
                    <a:lnTo>
                      <a:pt x="94524" y="10011"/>
                    </a:lnTo>
                    <a:lnTo>
                      <a:pt x="93746" y="9690"/>
                    </a:lnTo>
                    <a:lnTo>
                      <a:pt x="92933" y="9370"/>
                    </a:lnTo>
                    <a:lnTo>
                      <a:pt x="92138" y="9049"/>
                    </a:lnTo>
                    <a:lnTo>
                      <a:pt x="91308" y="8740"/>
                    </a:lnTo>
                    <a:lnTo>
                      <a:pt x="90478" y="8431"/>
                    </a:lnTo>
                    <a:lnTo>
                      <a:pt x="89648" y="8128"/>
                    </a:lnTo>
                    <a:lnTo>
                      <a:pt x="88818" y="7825"/>
                    </a:lnTo>
                    <a:lnTo>
                      <a:pt x="87988" y="7533"/>
                    </a:lnTo>
                    <a:lnTo>
                      <a:pt x="87141" y="7242"/>
                    </a:lnTo>
                    <a:lnTo>
                      <a:pt x="86311" y="6962"/>
                    </a:lnTo>
                    <a:lnTo>
                      <a:pt x="84669" y="6414"/>
                    </a:lnTo>
                    <a:lnTo>
                      <a:pt x="83043" y="5895"/>
                    </a:lnTo>
                    <a:lnTo>
                      <a:pt x="81470" y="5405"/>
                    </a:lnTo>
                    <a:lnTo>
                      <a:pt x="80139" y="5003"/>
                    </a:lnTo>
                    <a:lnTo>
                      <a:pt x="78790" y="4612"/>
                    </a:lnTo>
                    <a:lnTo>
                      <a:pt x="77407" y="4227"/>
                    </a:lnTo>
                    <a:lnTo>
                      <a:pt x="76006" y="3848"/>
                    </a:lnTo>
                    <a:lnTo>
                      <a:pt x="75280" y="3662"/>
                    </a:lnTo>
                    <a:lnTo>
                      <a:pt x="74571" y="3481"/>
                    </a:lnTo>
                    <a:lnTo>
                      <a:pt x="73845" y="3300"/>
                    </a:lnTo>
                    <a:lnTo>
                      <a:pt x="73102" y="3125"/>
                    </a:lnTo>
                    <a:lnTo>
                      <a:pt x="72358" y="2950"/>
                    </a:lnTo>
                    <a:lnTo>
                      <a:pt x="71615" y="2781"/>
                    </a:lnTo>
                    <a:lnTo>
                      <a:pt x="70854" y="2612"/>
                    </a:lnTo>
                    <a:lnTo>
                      <a:pt x="70093" y="2449"/>
                    </a:lnTo>
                    <a:lnTo>
                      <a:pt x="69333" y="2291"/>
                    </a:lnTo>
                    <a:lnTo>
                      <a:pt x="68555" y="2134"/>
                    </a:lnTo>
                    <a:lnTo>
                      <a:pt x="67776" y="1982"/>
                    </a:lnTo>
                    <a:lnTo>
                      <a:pt x="66998" y="1831"/>
                    </a:lnTo>
                    <a:lnTo>
                      <a:pt x="66203" y="1691"/>
                    </a:lnTo>
                    <a:lnTo>
                      <a:pt x="65408" y="1551"/>
                    </a:lnTo>
                    <a:lnTo>
                      <a:pt x="64595" y="1417"/>
                    </a:lnTo>
                    <a:lnTo>
                      <a:pt x="63800" y="1283"/>
                    </a:lnTo>
                    <a:lnTo>
                      <a:pt x="62970" y="1160"/>
                    </a:lnTo>
                    <a:lnTo>
                      <a:pt x="62157" y="1038"/>
                    </a:lnTo>
                    <a:lnTo>
                      <a:pt x="61327" y="921"/>
                    </a:lnTo>
                    <a:lnTo>
                      <a:pt x="60497" y="810"/>
                    </a:lnTo>
                    <a:lnTo>
                      <a:pt x="59650" y="705"/>
                    </a:lnTo>
                    <a:lnTo>
                      <a:pt x="58803" y="606"/>
                    </a:lnTo>
                    <a:lnTo>
                      <a:pt x="57956" y="513"/>
                    </a:lnTo>
                    <a:lnTo>
                      <a:pt x="57109" y="420"/>
                    </a:lnTo>
                    <a:lnTo>
                      <a:pt x="56123" y="332"/>
                    </a:lnTo>
                    <a:lnTo>
                      <a:pt x="55155" y="251"/>
                    </a:lnTo>
                    <a:lnTo>
                      <a:pt x="54187" y="181"/>
                    </a:lnTo>
                    <a:lnTo>
                      <a:pt x="53218" y="128"/>
                    </a:lnTo>
                    <a:lnTo>
                      <a:pt x="52267" y="82"/>
                    </a:lnTo>
                    <a:lnTo>
                      <a:pt x="51299" y="47"/>
                    </a:lnTo>
                    <a:lnTo>
                      <a:pt x="50331" y="17"/>
                    </a:lnTo>
                    <a:lnTo>
                      <a:pt x="49380" y="6"/>
                    </a:lnTo>
                    <a:lnTo>
                      <a:pt x="48429" y="0"/>
                    </a:lnTo>
                    <a:close/>
                  </a:path>
                </a:pathLst>
              </a:custGeom>
              <a:solidFill>
                <a:srgbClr val="F68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4;p16">
                <a:extLst>
                  <a:ext uri="{FF2B5EF4-FFF2-40B4-BE49-F238E27FC236}">
                    <a16:creationId xmlns:a16="http://schemas.microsoft.com/office/drawing/2014/main" id="{562BE757-6C5E-BF03-AE0B-0BD4B3B3F4A0}"/>
                  </a:ext>
                </a:extLst>
              </p:cNvPr>
              <p:cNvSpPr/>
              <p:nvPr/>
            </p:nvSpPr>
            <p:spPr>
              <a:xfrm flipH="1">
                <a:off x="-2177214" y="1403840"/>
                <a:ext cx="999794" cy="924684"/>
              </a:xfrm>
              <a:custGeom>
                <a:avLst/>
                <a:gdLst/>
                <a:ahLst/>
                <a:cxnLst/>
                <a:rect l="l" t="t" r="r" b="b"/>
                <a:pathLst>
                  <a:path w="94387" h="32278" extrusionOk="0">
                    <a:moveTo>
                      <a:pt x="41531" y="0"/>
                    </a:moveTo>
                    <a:lnTo>
                      <a:pt x="40701" y="6"/>
                    </a:lnTo>
                    <a:lnTo>
                      <a:pt x="39854" y="18"/>
                    </a:lnTo>
                    <a:lnTo>
                      <a:pt x="39007" y="41"/>
                    </a:lnTo>
                    <a:lnTo>
                      <a:pt x="38177" y="76"/>
                    </a:lnTo>
                    <a:lnTo>
                      <a:pt x="37347" y="128"/>
                    </a:lnTo>
                    <a:lnTo>
                      <a:pt x="36517" y="192"/>
                    </a:lnTo>
                    <a:lnTo>
                      <a:pt x="36119" y="227"/>
                    </a:lnTo>
                    <a:lnTo>
                      <a:pt x="35704" y="268"/>
                    </a:lnTo>
                    <a:lnTo>
                      <a:pt x="34546" y="397"/>
                    </a:lnTo>
                    <a:lnTo>
                      <a:pt x="33405" y="531"/>
                    </a:lnTo>
                    <a:lnTo>
                      <a:pt x="32246" y="682"/>
                    </a:lnTo>
                    <a:lnTo>
                      <a:pt x="31088" y="840"/>
                    </a:lnTo>
                    <a:lnTo>
                      <a:pt x="29947" y="1009"/>
                    </a:lnTo>
                    <a:lnTo>
                      <a:pt x="28806" y="1189"/>
                    </a:lnTo>
                    <a:lnTo>
                      <a:pt x="27647" y="1376"/>
                    </a:lnTo>
                    <a:lnTo>
                      <a:pt x="26506" y="1568"/>
                    </a:lnTo>
                    <a:lnTo>
                      <a:pt x="25365" y="1773"/>
                    </a:lnTo>
                    <a:lnTo>
                      <a:pt x="24224" y="1982"/>
                    </a:lnTo>
                    <a:lnTo>
                      <a:pt x="23083" y="2204"/>
                    </a:lnTo>
                    <a:lnTo>
                      <a:pt x="21942" y="2426"/>
                    </a:lnTo>
                    <a:lnTo>
                      <a:pt x="20818" y="2653"/>
                    </a:lnTo>
                    <a:lnTo>
                      <a:pt x="19677" y="2886"/>
                    </a:lnTo>
                    <a:lnTo>
                      <a:pt x="18553" y="3119"/>
                    </a:lnTo>
                    <a:lnTo>
                      <a:pt x="17429" y="3358"/>
                    </a:lnTo>
                    <a:lnTo>
                      <a:pt x="15181" y="3848"/>
                    </a:lnTo>
                    <a:lnTo>
                      <a:pt x="12951" y="4338"/>
                    </a:lnTo>
                    <a:lnTo>
                      <a:pt x="8559" y="5323"/>
                    </a:lnTo>
                    <a:lnTo>
                      <a:pt x="6381" y="5801"/>
                    </a:lnTo>
                    <a:lnTo>
                      <a:pt x="4237" y="6268"/>
                    </a:lnTo>
                    <a:lnTo>
                      <a:pt x="3165" y="6495"/>
                    </a:lnTo>
                    <a:lnTo>
                      <a:pt x="2110" y="6717"/>
                    </a:lnTo>
                    <a:lnTo>
                      <a:pt x="1055" y="6927"/>
                    </a:lnTo>
                    <a:lnTo>
                      <a:pt x="1" y="7137"/>
                    </a:lnTo>
                    <a:lnTo>
                      <a:pt x="744" y="7061"/>
                    </a:lnTo>
                    <a:lnTo>
                      <a:pt x="1488" y="6985"/>
                    </a:lnTo>
                    <a:lnTo>
                      <a:pt x="2231" y="6927"/>
                    </a:lnTo>
                    <a:lnTo>
                      <a:pt x="2975" y="6874"/>
                    </a:lnTo>
                    <a:lnTo>
                      <a:pt x="3718" y="6833"/>
                    </a:lnTo>
                    <a:lnTo>
                      <a:pt x="4461" y="6798"/>
                    </a:lnTo>
                    <a:lnTo>
                      <a:pt x="5205" y="6775"/>
                    </a:lnTo>
                    <a:lnTo>
                      <a:pt x="5948" y="6758"/>
                    </a:lnTo>
                    <a:lnTo>
                      <a:pt x="6692" y="6752"/>
                    </a:lnTo>
                    <a:lnTo>
                      <a:pt x="7435" y="6752"/>
                    </a:lnTo>
                    <a:lnTo>
                      <a:pt x="8162" y="6758"/>
                    </a:lnTo>
                    <a:lnTo>
                      <a:pt x="8905" y="6775"/>
                    </a:lnTo>
                    <a:lnTo>
                      <a:pt x="9648" y="6798"/>
                    </a:lnTo>
                    <a:lnTo>
                      <a:pt x="10392" y="6828"/>
                    </a:lnTo>
                    <a:lnTo>
                      <a:pt x="11118" y="6868"/>
                    </a:lnTo>
                    <a:lnTo>
                      <a:pt x="11862" y="6909"/>
                    </a:lnTo>
                    <a:lnTo>
                      <a:pt x="12588" y="6962"/>
                    </a:lnTo>
                    <a:lnTo>
                      <a:pt x="13314" y="7020"/>
                    </a:lnTo>
                    <a:lnTo>
                      <a:pt x="14057" y="7090"/>
                    </a:lnTo>
                    <a:lnTo>
                      <a:pt x="14766" y="7160"/>
                    </a:lnTo>
                    <a:lnTo>
                      <a:pt x="15492" y="7236"/>
                    </a:lnTo>
                    <a:lnTo>
                      <a:pt x="16219" y="7323"/>
                    </a:lnTo>
                    <a:lnTo>
                      <a:pt x="16928" y="7411"/>
                    </a:lnTo>
                    <a:lnTo>
                      <a:pt x="17654" y="7510"/>
                    </a:lnTo>
                    <a:lnTo>
                      <a:pt x="18363" y="7609"/>
                    </a:lnTo>
                    <a:lnTo>
                      <a:pt x="19071" y="7714"/>
                    </a:lnTo>
                    <a:lnTo>
                      <a:pt x="19763" y="7830"/>
                    </a:lnTo>
                    <a:lnTo>
                      <a:pt x="20472" y="7947"/>
                    </a:lnTo>
                    <a:lnTo>
                      <a:pt x="21164" y="8064"/>
                    </a:lnTo>
                    <a:lnTo>
                      <a:pt x="21855" y="8192"/>
                    </a:lnTo>
                    <a:lnTo>
                      <a:pt x="22547" y="8320"/>
                    </a:lnTo>
                    <a:lnTo>
                      <a:pt x="23221" y="8460"/>
                    </a:lnTo>
                    <a:lnTo>
                      <a:pt x="23895" y="8594"/>
                    </a:lnTo>
                    <a:lnTo>
                      <a:pt x="24570" y="8740"/>
                    </a:lnTo>
                    <a:lnTo>
                      <a:pt x="25244" y="8886"/>
                    </a:lnTo>
                    <a:lnTo>
                      <a:pt x="25901" y="9037"/>
                    </a:lnTo>
                    <a:lnTo>
                      <a:pt x="26558" y="9189"/>
                    </a:lnTo>
                    <a:lnTo>
                      <a:pt x="27198" y="9346"/>
                    </a:lnTo>
                    <a:lnTo>
                      <a:pt x="27837" y="9510"/>
                    </a:lnTo>
                    <a:lnTo>
                      <a:pt x="28477" y="9673"/>
                    </a:lnTo>
                    <a:lnTo>
                      <a:pt x="29739" y="10005"/>
                    </a:lnTo>
                    <a:lnTo>
                      <a:pt x="30967" y="10349"/>
                    </a:lnTo>
                    <a:lnTo>
                      <a:pt x="32160" y="10699"/>
                    </a:lnTo>
                    <a:lnTo>
                      <a:pt x="33336" y="11055"/>
                    </a:lnTo>
                    <a:lnTo>
                      <a:pt x="34477" y="11422"/>
                    </a:lnTo>
                    <a:lnTo>
                      <a:pt x="35583" y="11784"/>
                    </a:lnTo>
                    <a:lnTo>
                      <a:pt x="36638" y="12157"/>
                    </a:lnTo>
                    <a:lnTo>
                      <a:pt x="37675" y="12524"/>
                    </a:lnTo>
                    <a:lnTo>
                      <a:pt x="38678" y="12897"/>
                    </a:lnTo>
                    <a:lnTo>
                      <a:pt x="39629" y="13264"/>
                    </a:lnTo>
                    <a:lnTo>
                      <a:pt x="40545" y="13626"/>
                    </a:lnTo>
                    <a:lnTo>
                      <a:pt x="41427" y="13987"/>
                    </a:lnTo>
                    <a:lnTo>
                      <a:pt x="42413" y="14407"/>
                    </a:lnTo>
                    <a:lnTo>
                      <a:pt x="43381" y="14833"/>
                    </a:lnTo>
                    <a:lnTo>
                      <a:pt x="44332" y="15270"/>
                    </a:lnTo>
                    <a:lnTo>
                      <a:pt x="45266" y="15707"/>
                    </a:lnTo>
                    <a:lnTo>
                      <a:pt x="46182" y="16162"/>
                    </a:lnTo>
                    <a:lnTo>
                      <a:pt x="47064" y="16617"/>
                    </a:lnTo>
                    <a:lnTo>
                      <a:pt x="47946" y="17078"/>
                    </a:lnTo>
                    <a:lnTo>
                      <a:pt x="48793" y="17550"/>
                    </a:lnTo>
                    <a:lnTo>
                      <a:pt x="49605" y="18022"/>
                    </a:lnTo>
                    <a:lnTo>
                      <a:pt x="50418" y="18506"/>
                    </a:lnTo>
                    <a:lnTo>
                      <a:pt x="51179" y="18990"/>
                    </a:lnTo>
                    <a:lnTo>
                      <a:pt x="51940" y="19486"/>
                    </a:lnTo>
                    <a:lnTo>
                      <a:pt x="52648" y="19981"/>
                    </a:lnTo>
                    <a:lnTo>
                      <a:pt x="53340" y="20483"/>
                    </a:lnTo>
                    <a:lnTo>
                      <a:pt x="54014" y="20990"/>
                    </a:lnTo>
                    <a:lnTo>
                      <a:pt x="54637" y="21497"/>
                    </a:lnTo>
                    <a:lnTo>
                      <a:pt x="55242" y="22010"/>
                    </a:lnTo>
                    <a:lnTo>
                      <a:pt x="55812" y="22529"/>
                    </a:lnTo>
                    <a:lnTo>
                      <a:pt x="56348" y="23054"/>
                    </a:lnTo>
                    <a:lnTo>
                      <a:pt x="56850" y="23573"/>
                    </a:lnTo>
                    <a:lnTo>
                      <a:pt x="57317" y="24103"/>
                    </a:lnTo>
                    <a:lnTo>
                      <a:pt x="57749" y="24634"/>
                    </a:lnTo>
                    <a:lnTo>
                      <a:pt x="58147" y="25165"/>
                    </a:lnTo>
                    <a:lnTo>
                      <a:pt x="58510" y="25701"/>
                    </a:lnTo>
                    <a:lnTo>
                      <a:pt x="58821" y="26237"/>
                    </a:lnTo>
                    <a:lnTo>
                      <a:pt x="59098" y="26774"/>
                    </a:lnTo>
                    <a:lnTo>
                      <a:pt x="59340" y="27316"/>
                    </a:lnTo>
                    <a:lnTo>
                      <a:pt x="59443" y="27584"/>
                    </a:lnTo>
                    <a:lnTo>
                      <a:pt x="59530" y="27852"/>
                    </a:lnTo>
                    <a:lnTo>
                      <a:pt x="59616" y="28126"/>
                    </a:lnTo>
                    <a:lnTo>
                      <a:pt x="59685" y="28395"/>
                    </a:lnTo>
                    <a:lnTo>
                      <a:pt x="59737" y="28669"/>
                    </a:lnTo>
                    <a:lnTo>
                      <a:pt x="59789" y="28937"/>
                    </a:lnTo>
                    <a:lnTo>
                      <a:pt x="59824" y="29211"/>
                    </a:lnTo>
                    <a:lnTo>
                      <a:pt x="59858" y="29479"/>
                    </a:lnTo>
                    <a:lnTo>
                      <a:pt x="59876" y="29747"/>
                    </a:lnTo>
                    <a:lnTo>
                      <a:pt x="59876" y="30021"/>
                    </a:lnTo>
                    <a:lnTo>
                      <a:pt x="59858" y="30301"/>
                    </a:lnTo>
                    <a:lnTo>
                      <a:pt x="59841" y="30581"/>
                    </a:lnTo>
                    <a:lnTo>
                      <a:pt x="59806" y="30867"/>
                    </a:lnTo>
                    <a:lnTo>
                      <a:pt x="59737" y="31153"/>
                    </a:lnTo>
                    <a:lnTo>
                      <a:pt x="59668" y="31438"/>
                    </a:lnTo>
                    <a:lnTo>
                      <a:pt x="59582" y="31718"/>
                    </a:lnTo>
                    <a:lnTo>
                      <a:pt x="59478" y="32004"/>
                    </a:lnTo>
                    <a:lnTo>
                      <a:pt x="59357" y="32278"/>
                    </a:lnTo>
                    <a:lnTo>
                      <a:pt x="80744" y="28086"/>
                    </a:lnTo>
                    <a:lnTo>
                      <a:pt x="81315" y="27975"/>
                    </a:lnTo>
                    <a:lnTo>
                      <a:pt x="81903" y="27870"/>
                    </a:lnTo>
                    <a:lnTo>
                      <a:pt x="83061" y="27666"/>
                    </a:lnTo>
                    <a:lnTo>
                      <a:pt x="84237" y="27468"/>
                    </a:lnTo>
                    <a:lnTo>
                      <a:pt x="85395" y="27275"/>
                    </a:lnTo>
                    <a:lnTo>
                      <a:pt x="86537" y="27089"/>
                    </a:lnTo>
                    <a:lnTo>
                      <a:pt x="87626" y="26890"/>
                    </a:lnTo>
                    <a:lnTo>
                      <a:pt x="88162" y="26791"/>
                    </a:lnTo>
                    <a:lnTo>
                      <a:pt x="88698" y="26686"/>
                    </a:lnTo>
                    <a:lnTo>
                      <a:pt x="89199" y="26581"/>
                    </a:lnTo>
                    <a:lnTo>
                      <a:pt x="89701" y="26476"/>
                    </a:lnTo>
                    <a:lnTo>
                      <a:pt x="90167" y="26360"/>
                    </a:lnTo>
                    <a:lnTo>
                      <a:pt x="90634" y="26243"/>
                    </a:lnTo>
                    <a:lnTo>
                      <a:pt x="91067" y="26121"/>
                    </a:lnTo>
                    <a:lnTo>
                      <a:pt x="91499" y="25998"/>
                    </a:lnTo>
                    <a:lnTo>
                      <a:pt x="91896" y="25864"/>
                    </a:lnTo>
                    <a:lnTo>
                      <a:pt x="92260" y="25724"/>
                    </a:lnTo>
                    <a:lnTo>
                      <a:pt x="92605" y="25579"/>
                    </a:lnTo>
                    <a:lnTo>
                      <a:pt x="92917" y="25427"/>
                    </a:lnTo>
                    <a:lnTo>
                      <a:pt x="93211" y="25264"/>
                    </a:lnTo>
                    <a:lnTo>
                      <a:pt x="93470" y="25095"/>
                    </a:lnTo>
                    <a:lnTo>
                      <a:pt x="93712" y="24914"/>
                    </a:lnTo>
                    <a:lnTo>
                      <a:pt x="93902" y="24727"/>
                    </a:lnTo>
                    <a:lnTo>
                      <a:pt x="93989" y="24634"/>
                    </a:lnTo>
                    <a:lnTo>
                      <a:pt x="94058" y="24529"/>
                    </a:lnTo>
                    <a:lnTo>
                      <a:pt x="94127" y="24430"/>
                    </a:lnTo>
                    <a:lnTo>
                      <a:pt x="94196" y="24325"/>
                    </a:lnTo>
                    <a:lnTo>
                      <a:pt x="94248" y="24214"/>
                    </a:lnTo>
                    <a:lnTo>
                      <a:pt x="94282" y="24103"/>
                    </a:lnTo>
                    <a:lnTo>
                      <a:pt x="94317" y="23993"/>
                    </a:lnTo>
                    <a:lnTo>
                      <a:pt x="94334" y="23876"/>
                    </a:lnTo>
                    <a:lnTo>
                      <a:pt x="94369" y="23497"/>
                    </a:lnTo>
                    <a:lnTo>
                      <a:pt x="94386" y="23118"/>
                    </a:lnTo>
                    <a:lnTo>
                      <a:pt x="94386" y="22739"/>
                    </a:lnTo>
                    <a:lnTo>
                      <a:pt x="94352" y="22360"/>
                    </a:lnTo>
                    <a:lnTo>
                      <a:pt x="94300" y="21981"/>
                    </a:lnTo>
                    <a:lnTo>
                      <a:pt x="94231" y="21596"/>
                    </a:lnTo>
                    <a:lnTo>
                      <a:pt x="94127" y="21217"/>
                    </a:lnTo>
                    <a:lnTo>
                      <a:pt x="94006" y="20833"/>
                    </a:lnTo>
                    <a:lnTo>
                      <a:pt x="93868" y="20454"/>
                    </a:lnTo>
                    <a:lnTo>
                      <a:pt x="93712" y="20069"/>
                    </a:lnTo>
                    <a:lnTo>
                      <a:pt x="93539" y="19690"/>
                    </a:lnTo>
                    <a:lnTo>
                      <a:pt x="93332" y="19305"/>
                    </a:lnTo>
                    <a:lnTo>
                      <a:pt x="93107" y="18926"/>
                    </a:lnTo>
                    <a:lnTo>
                      <a:pt x="92865" y="18541"/>
                    </a:lnTo>
                    <a:lnTo>
                      <a:pt x="92605" y="18162"/>
                    </a:lnTo>
                    <a:lnTo>
                      <a:pt x="92329" y="17777"/>
                    </a:lnTo>
                    <a:lnTo>
                      <a:pt x="92035" y="17398"/>
                    </a:lnTo>
                    <a:lnTo>
                      <a:pt x="91706" y="17019"/>
                    </a:lnTo>
                    <a:lnTo>
                      <a:pt x="91378" y="16646"/>
                    </a:lnTo>
                    <a:lnTo>
                      <a:pt x="91015" y="16267"/>
                    </a:lnTo>
                    <a:lnTo>
                      <a:pt x="90652" y="15894"/>
                    </a:lnTo>
                    <a:lnTo>
                      <a:pt x="90254" y="15515"/>
                    </a:lnTo>
                    <a:lnTo>
                      <a:pt x="89856" y="15142"/>
                    </a:lnTo>
                    <a:lnTo>
                      <a:pt x="89424" y="14775"/>
                    </a:lnTo>
                    <a:lnTo>
                      <a:pt x="88974" y="14401"/>
                    </a:lnTo>
                    <a:lnTo>
                      <a:pt x="88525" y="14034"/>
                    </a:lnTo>
                    <a:lnTo>
                      <a:pt x="88041" y="13667"/>
                    </a:lnTo>
                    <a:lnTo>
                      <a:pt x="87557" y="13305"/>
                    </a:lnTo>
                    <a:lnTo>
                      <a:pt x="87038" y="12944"/>
                    </a:lnTo>
                    <a:lnTo>
                      <a:pt x="86519" y="12582"/>
                    </a:lnTo>
                    <a:lnTo>
                      <a:pt x="85983" y="12227"/>
                    </a:lnTo>
                    <a:lnTo>
                      <a:pt x="85430" y="11871"/>
                    </a:lnTo>
                    <a:lnTo>
                      <a:pt x="84859" y="11521"/>
                    </a:lnTo>
                    <a:lnTo>
                      <a:pt x="84272" y="11171"/>
                    </a:lnTo>
                    <a:lnTo>
                      <a:pt x="83666" y="10822"/>
                    </a:lnTo>
                    <a:lnTo>
                      <a:pt x="83061" y="10483"/>
                    </a:lnTo>
                    <a:lnTo>
                      <a:pt x="82439" y="10139"/>
                    </a:lnTo>
                    <a:lnTo>
                      <a:pt x="81799" y="9801"/>
                    </a:lnTo>
                    <a:lnTo>
                      <a:pt x="81142" y="9469"/>
                    </a:lnTo>
                    <a:lnTo>
                      <a:pt x="80468" y="9136"/>
                    </a:lnTo>
                    <a:lnTo>
                      <a:pt x="79794" y="8810"/>
                    </a:lnTo>
                    <a:lnTo>
                      <a:pt x="79102" y="8489"/>
                    </a:lnTo>
                    <a:lnTo>
                      <a:pt x="78393" y="8169"/>
                    </a:lnTo>
                    <a:lnTo>
                      <a:pt x="77684" y="7854"/>
                    </a:lnTo>
                    <a:lnTo>
                      <a:pt x="76958" y="7539"/>
                    </a:lnTo>
                    <a:lnTo>
                      <a:pt x="76215" y="7230"/>
                    </a:lnTo>
                    <a:lnTo>
                      <a:pt x="75471" y="6927"/>
                    </a:lnTo>
                    <a:lnTo>
                      <a:pt x="74710" y="6629"/>
                    </a:lnTo>
                    <a:lnTo>
                      <a:pt x="73932" y="6338"/>
                    </a:lnTo>
                    <a:lnTo>
                      <a:pt x="73154" y="6046"/>
                    </a:lnTo>
                    <a:lnTo>
                      <a:pt x="72359" y="5761"/>
                    </a:lnTo>
                    <a:lnTo>
                      <a:pt x="71546" y="5481"/>
                    </a:lnTo>
                    <a:lnTo>
                      <a:pt x="70734" y="5201"/>
                    </a:lnTo>
                    <a:lnTo>
                      <a:pt x="69921" y="4933"/>
                    </a:lnTo>
                    <a:lnTo>
                      <a:pt x="69091" y="4664"/>
                    </a:lnTo>
                    <a:lnTo>
                      <a:pt x="68244" y="4408"/>
                    </a:lnTo>
                    <a:lnTo>
                      <a:pt x="67397" y="4151"/>
                    </a:lnTo>
                    <a:lnTo>
                      <a:pt x="66532" y="3901"/>
                    </a:lnTo>
                    <a:lnTo>
                      <a:pt x="65668" y="3662"/>
                    </a:lnTo>
                    <a:lnTo>
                      <a:pt x="64803" y="3423"/>
                    </a:lnTo>
                    <a:lnTo>
                      <a:pt x="63921" y="3189"/>
                    </a:lnTo>
                    <a:lnTo>
                      <a:pt x="63022" y="2962"/>
                    </a:lnTo>
                    <a:lnTo>
                      <a:pt x="62123" y="2740"/>
                    </a:lnTo>
                    <a:lnTo>
                      <a:pt x="61224" y="2531"/>
                    </a:lnTo>
                    <a:lnTo>
                      <a:pt x="60567" y="2373"/>
                    </a:lnTo>
                    <a:lnTo>
                      <a:pt x="59876" y="2221"/>
                    </a:lnTo>
                    <a:lnTo>
                      <a:pt x="59184" y="2076"/>
                    </a:lnTo>
                    <a:lnTo>
                      <a:pt x="58475" y="1924"/>
                    </a:lnTo>
                    <a:lnTo>
                      <a:pt x="57749" y="1778"/>
                    </a:lnTo>
                    <a:lnTo>
                      <a:pt x="57005" y="1638"/>
                    </a:lnTo>
                    <a:lnTo>
                      <a:pt x="56262" y="1493"/>
                    </a:lnTo>
                    <a:lnTo>
                      <a:pt x="55501" y="1359"/>
                    </a:lnTo>
                    <a:lnTo>
                      <a:pt x="54723" y="1224"/>
                    </a:lnTo>
                    <a:lnTo>
                      <a:pt x="53945" y="1096"/>
                    </a:lnTo>
                    <a:lnTo>
                      <a:pt x="53167" y="974"/>
                    </a:lnTo>
                    <a:lnTo>
                      <a:pt x="52354" y="857"/>
                    </a:lnTo>
                    <a:lnTo>
                      <a:pt x="51559" y="746"/>
                    </a:lnTo>
                    <a:lnTo>
                      <a:pt x="50747" y="641"/>
                    </a:lnTo>
                    <a:lnTo>
                      <a:pt x="49917" y="542"/>
                    </a:lnTo>
                    <a:lnTo>
                      <a:pt x="49104" y="449"/>
                    </a:lnTo>
                    <a:lnTo>
                      <a:pt x="48274" y="362"/>
                    </a:lnTo>
                    <a:lnTo>
                      <a:pt x="47427" y="286"/>
                    </a:lnTo>
                    <a:lnTo>
                      <a:pt x="46597" y="216"/>
                    </a:lnTo>
                    <a:lnTo>
                      <a:pt x="45750" y="157"/>
                    </a:lnTo>
                    <a:lnTo>
                      <a:pt x="44920" y="105"/>
                    </a:lnTo>
                    <a:lnTo>
                      <a:pt x="44073" y="64"/>
                    </a:lnTo>
                    <a:lnTo>
                      <a:pt x="43225" y="35"/>
                    </a:lnTo>
                    <a:lnTo>
                      <a:pt x="42378" y="12"/>
                    </a:lnTo>
                    <a:lnTo>
                      <a:pt x="41531" y="0"/>
                    </a:lnTo>
                    <a:close/>
                  </a:path>
                </a:pathLst>
              </a:custGeom>
              <a:solidFill>
                <a:srgbClr val="DA7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5;p16">
                <a:extLst>
                  <a:ext uri="{FF2B5EF4-FFF2-40B4-BE49-F238E27FC236}">
                    <a16:creationId xmlns:a16="http://schemas.microsoft.com/office/drawing/2014/main" id="{2E38475B-A52C-D4F1-05DB-E2CE9684C2FB}"/>
                  </a:ext>
                </a:extLst>
              </p:cNvPr>
              <p:cNvSpPr/>
              <p:nvPr/>
            </p:nvSpPr>
            <p:spPr>
              <a:xfrm flipH="1">
                <a:off x="-2691874" y="2129692"/>
                <a:ext cx="884601" cy="1045462"/>
              </a:xfrm>
              <a:custGeom>
                <a:avLst/>
                <a:gdLst/>
                <a:ahLst/>
                <a:cxnLst/>
                <a:rect l="l" t="t" r="r" b="b"/>
                <a:pathLst>
                  <a:path w="83512" h="36494" extrusionOk="0">
                    <a:moveTo>
                      <a:pt x="35272" y="1"/>
                    </a:moveTo>
                    <a:lnTo>
                      <a:pt x="34805" y="7"/>
                    </a:lnTo>
                    <a:lnTo>
                      <a:pt x="34304" y="24"/>
                    </a:lnTo>
                    <a:lnTo>
                      <a:pt x="33803" y="59"/>
                    </a:lnTo>
                    <a:lnTo>
                      <a:pt x="33284" y="100"/>
                    </a:lnTo>
                    <a:lnTo>
                      <a:pt x="32748" y="152"/>
                    </a:lnTo>
                    <a:lnTo>
                      <a:pt x="32212" y="216"/>
                    </a:lnTo>
                    <a:lnTo>
                      <a:pt x="31659" y="286"/>
                    </a:lnTo>
                    <a:lnTo>
                      <a:pt x="31088" y="368"/>
                    </a:lnTo>
                    <a:lnTo>
                      <a:pt x="30518" y="461"/>
                    </a:lnTo>
                    <a:lnTo>
                      <a:pt x="29947" y="555"/>
                    </a:lnTo>
                    <a:lnTo>
                      <a:pt x="29376" y="660"/>
                    </a:lnTo>
                    <a:lnTo>
                      <a:pt x="28789" y="765"/>
                    </a:lnTo>
                    <a:lnTo>
                      <a:pt x="28201" y="881"/>
                    </a:lnTo>
                    <a:lnTo>
                      <a:pt x="27613" y="998"/>
                    </a:lnTo>
                    <a:lnTo>
                      <a:pt x="26437" y="1243"/>
                    </a:lnTo>
                    <a:lnTo>
                      <a:pt x="25279" y="1499"/>
                    </a:lnTo>
                    <a:lnTo>
                      <a:pt x="24120" y="1762"/>
                    </a:lnTo>
                    <a:lnTo>
                      <a:pt x="21907" y="2275"/>
                    </a:lnTo>
                    <a:lnTo>
                      <a:pt x="20870" y="2519"/>
                    </a:lnTo>
                    <a:lnTo>
                      <a:pt x="19867" y="2747"/>
                    </a:lnTo>
                    <a:lnTo>
                      <a:pt x="18951" y="2951"/>
                    </a:lnTo>
                    <a:lnTo>
                      <a:pt x="18086" y="3126"/>
                    </a:lnTo>
                    <a:lnTo>
                      <a:pt x="1" y="6671"/>
                    </a:lnTo>
                    <a:lnTo>
                      <a:pt x="814" y="6764"/>
                    </a:lnTo>
                    <a:lnTo>
                      <a:pt x="1626" y="6863"/>
                    </a:lnTo>
                    <a:lnTo>
                      <a:pt x="2439" y="6968"/>
                    </a:lnTo>
                    <a:lnTo>
                      <a:pt x="3234" y="7079"/>
                    </a:lnTo>
                    <a:lnTo>
                      <a:pt x="4029" y="7190"/>
                    </a:lnTo>
                    <a:lnTo>
                      <a:pt x="4825" y="7312"/>
                    </a:lnTo>
                    <a:lnTo>
                      <a:pt x="5603" y="7435"/>
                    </a:lnTo>
                    <a:lnTo>
                      <a:pt x="6381" y="7563"/>
                    </a:lnTo>
                    <a:lnTo>
                      <a:pt x="7159" y="7697"/>
                    </a:lnTo>
                    <a:lnTo>
                      <a:pt x="7920" y="7831"/>
                    </a:lnTo>
                    <a:lnTo>
                      <a:pt x="8680" y="7977"/>
                    </a:lnTo>
                    <a:lnTo>
                      <a:pt x="9424" y="8123"/>
                    </a:lnTo>
                    <a:lnTo>
                      <a:pt x="10167" y="8268"/>
                    </a:lnTo>
                    <a:lnTo>
                      <a:pt x="10911" y="8426"/>
                    </a:lnTo>
                    <a:lnTo>
                      <a:pt x="11637" y="8583"/>
                    </a:lnTo>
                    <a:lnTo>
                      <a:pt x="12363" y="8746"/>
                    </a:lnTo>
                    <a:lnTo>
                      <a:pt x="13089" y="8910"/>
                    </a:lnTo>
                    <a:lnTo>
                      <a:pt x="13798" y="9085"/>
                    </a:lnTo>
                    <a:lnTo>
                      <a:pt x="14507" y="9254"/>
                    </a:lnTo>
                    <a:lnTo>
                      <a:pt x="15199" y="9434"/>
                    </a:lnTo>
                    <a:lnTo>
                      <a:pt x="15890" y="9615"/>
                    </a:lnTo>
                    <a:lnTo>
                      <a:pt x="16582" y="9802"/>
                    </a:lnTo>
                    <a:lnTo>
                      <a:pt x="17256" y="9988"/>
                    </a:lnTo>
                    <a:lnTo>
                      <a:pt x="17931" y="10175"/>
                    </a:lnTo>
                    <a:lnTo>
                      <a:pt x="18605" y="10373"/>
                    </a:lnTo>
                    <a:lnTo>
                      <a:pt x="19262" y="10571"/>
                    </a:lnTo>
                    <a:lnTo>
                      <a:pt x="19902" y="10770"/>
                    </a:lnTo>
                    <a:lnTo>
                      <a:pt x="20559" y="10974"/>
                    </a:lnTo>
                    <a:lnTo>
                      <a:pt x="21198" y="11178"/>
                    </a:lnTo>
                    <a:lnTo>
                      <a:pt x="21821" y="11388"/>
                    </a:lnTo>
                    <a:lnTo>
                      <a:pt x="23066" y="11813"/>
                    </a:lnTo>
                    <a:lnTo>
                      <a:pt x="24276" y="12251"/>
                    </a:lnTo>
                    <a:lnTo>
                      <a:pt x="25469" y="12694"/>
                    </a:lnTo>
                    <a:lnTo>
                      <a:pt x="26627" y="13149"/>
                    </a:lnTo>
                    <a:lnTo>
                      <a:pt x="27751" y="13609"/>
                    </a:lnTo>
                    <a:lnTo>
                      <a:pt x="28858" y="14076"/>
                    </a:lnTo>
                    <a:lnTo>
                      <a:pt x="29930" y="14554"/>
                    </a:lnTo>
                    <a:lnTo>
                      <a:pt x="30984" y="15032"/>
                    </a:lnTo>
                    <a:lnTo>
                      <a:pt x="31987" y="15522"/>
                    </a:lnTo>
                    <a:lnTo>
                      <a:pt x="32973" y="16011"/>
                    </a:lnTo>
                    <a:lnTo>
                      <a:pt x="33941" y="16507"/>
                    </a:lnTo>
                    <a:lnTo>
                      <a:pt x="34857" y="17002"/>
                    </a:lnTo>
                    <a:lnTo>
                      <a:pt x="35756" y="17504"/>
                    </a:lnTo>
                    <a:lnTo>
                      <a:pt x="36621" y="18011"/>
                    </a:lnTo>
                    <a:lnTo>
                      <a:pt x="37468" y="18513"/>
                    </a:lnTo>
                    <a:lnTo>
                      <a:pt x="38263" y="19014"/>
                    </a:lnTo>
                    <a:lnTo>
                      <a:pt x="39041" y="19521"/>
                    </a:lnTo>
                    <a:lnTo>
                      <a:pt x="39629" y="19912"/>
                    </a:lnTo>
                    <a:lnTo>
                      <a:pt x="40217" y="20326"/>
                    </a:lnTo>
                    <a:lnTo>
                      <a:pt x="40822" y="20763"/>
                    </a:lnTo>
                    <a:lnTo>
                      <a:pt x="41445" y="21218"/>
                    </a:lnTo>
                    <a:lnTo>
                      <a:pt x="42067" y="21690"/>
                    </a:lnTo>
                    <a:lnTo>
                      <a:pt x="42672" y="22180"/>
                    </a:lnTo>
                    <a:lnTo>
                      <a:pt x="43277" y="22687"/>
                    </a:lnTo>
                    <a:lnTo>
                      <a:pt x="43883" y="23206"/>
                    </a:lnTo>
                    <a:lnTo>
                      <a:pt x="44470" y="23737"/>
                    </a:lnTo>
                    <a:lnTo>
                      <a:pt x="45024" y="24279"/>
                    </a:lnTo>
                    <a:lnTo>
                      <a:pt x="45560" y="24827"/>
                    </a:lnTo>
                    <a:lnTo>
                      <a:pt x="46078" y="25381"/>
                    </a:lnTo>
                    <a:lnTo>
                      <a:pt x="46545" y="25947"/>
                    </a:lnTo>
                    <a:lnTo>
                      <a:pt x="46978" y="26512"/>
                    </a:lnTo>
                    <a:lnTo>
                      <a:pt x="47185" y="26798"/>
                    </a:lnTo>
                    <a:lnTo>
                      <a:pt x="47375" y="27083"/>
                    </a:lnTo>
                    <a:lnTo>
                      <a:pt x="47565" y="27369"/>
                    </a:lnTo>
                    <a:lnTo>
                      <a:pt x="47738" y="27655"/>
                    </a:lnTo>
                    <a:lnTo>
                      <a:pt x="47894" y="27941"/>
                    </a:lnTo>
                    <a:lnTo>
                      <a:pt x="48032" y="28226"/>
                    </a:lnTo>
                    <a:lnTo>
                      <a:pt x="48171" y="28512"/>
                    </a:lnTo>
                    <a:lnTo>
                      <a:pt x="48274" y="28798"/>
                    </a:lnTo>
                    <a:lnTo>
                      <a:pt x="48378" y="29078"/>
                    </a:lnTo>
                    <a:lnTo>
                      <a:pt x="48464" y="29363"/>
                    </a:lnTo>
                    <a:lnTo>
                      <a:pt x="48534" y="29643"/>
                    </a:lnTo>
                    <a:lnTo>
                      <a:pt x="48585" y="29923"/>
                    </a:lnTo>
                    <a:lnTo>
                      <a:pt x="48620" y="30203"/>
                    </a:lnTo>
                    <a:lnTo>
                      <a:pt x="48637" y="30477"/>
                    </a:lnTo>
                    <a:lnTo>
                      <a:pt x="48655" y="30751"/>
                    </a:lnTo>
                    <a:lnTo>
                      <a:pt x="48637" y="31025"/>
                    </a:lnTo>
                    <a:lnTo>
                      <a:pt x="48585" y="31299"/>
                    </a:lnTo>
                    <a:lnTo>
                      <a:pt x="48534" y="31561"/>
                    </a:lnTo>
                    <a:lnTo>
                      <a:pt x="48464" y="31830"/>
                    </a:lnTo>
                    <a:lnTo>
                      <a:pt x="48361" y="32092"/>
                    </a:lnTo>
                    <a:lnTo>
                      <a:pt x="48240" y="32348"/>
                    </a:lnTo>
                    <a:lnTo>
                      <a:pt x="48101" y="32605"/>
                    </a:lnTo>
                    <a:lnTo>
                      <a:pt x="47946" y="32856"/>
                    </a:lnTo>
                    <a:lnTo>
                      <a:pt x="47756" y="33106"/>
                    </a:lnTo>
                    <a:lnTo>
                      <a:pt x="47548" y="33351"/>
                    </a:lnTo>
                    <a:lnTo>
                      <a:pt x="47306" y="33590"/>
                    </a:lnTo>
                    <a:lnTo>
                      <a:pt x="47047" y="33829"/>
                    </a:lnTo>
                    <a:lnTo>
                      <a:pt x="46770" y="34063"/>
                    </a:lnTo>
                    <a:lnTo>
                      <a:pt x="46459" y="34290"/>
                    </a:lnTo>
                    <a:lnTo>
                      <a:pt x="46113" y="34512"/>
                    </a:lnTo>
                    <a:lnTo>
                      <a:pt x="45750" y="34727"/>
                    </a:lnTo>
                    <a:lnTo>
                      <a:pt x="45370" y="34943"/>
                    </a:lnTo>
                    <a:lnTo>
                      <a:pt x="44955" y="35147"/>
                    </a:lnTo>
                    <a:lnTo>
                      <a:pt x="44505" y="35351"/>
                    </a:lnTo>
                    <a:lnTo>
                      <a:pt x="44021" y="35549"/>
                    </a:lnTo>
                    <a:lnTo>
                      <a:pt x="43520" y="35736"/>
                    </a:lnTo>
                    <a:lnTo>
                      <a:pt x="43208" y="35847"/>
                    </a:lnTo>
                    <a:lnTo>
                      <a:pt x="42897" y="35952"/>
                    </a:lnTo>
                    <a:lnTo>
                      <a:pt x="42551" y="36051"/>
                    </a:lnTo>
                    <a:lnTo>
                      <a:pt x="42206" y="36150"/>
                    </a:lnTo>
                    <a:lnTo>
                      <a:pt x="41860" y="36243"/>
                    </a:lnTo>
                    <a:lnTo>
                      <a:pt x="41497" y="36336"/>
                    </a:lnTo>
                    <a:lnTo>
                      <a:pt x="41116" y="36418"/>
                    </a:lnTo>
                    <a:lnTo>
                      <a:pt x="40753" y="36494"/>
                    </a:lnTo>
                    <a:lnTo>
                      <a:pt x="62936" y="32150"/>
                    </a:lnTo>
                    <a:lnTo>
                      <a:pt x="63956" y="31952"/>
                    </a:lnTo>
                    <a:lnTo>
                      <a:pt x="65011" y="31760"/>
                    </a:lnTo>
                    <a:lnTo>
                      <a:pt x="67241" y="31369"/>
                    </a:lnTo>
                    <a:lnTo>
                      <a:pt x="68382" y="31171"/>
                    </a:lnTo>
                    <a:lnTo>
                      <a:pt x="69524" y="30967"/>
                    </a:lnTo>
                    <a:lnTo>
                      <a:pt x="70665" y="30757"/>
                    </a:lnTo>
                    <a:lnTo>
                      <a:pt x="71806" y="30535"/>
                    </a:lnTo>
                    <a:lnTo>
                      <a:pt x="72930" y="30314"/>
                    </a:lnTo>
                    <a:lnTo>
                      <a:pt x="73483" y="30191"/>
                    </a:lnTo>
                    <a:lnTo>
                      <a:pt x="74019" y="30075"/>
                    </a:lnTo>
                    <a:lnTo>
                      <a:pt x="74555" y="29952"/>
                    </a:lnTo>
                    <a:lnTo>
                      <a:pt x="75074" y="29830"/>
                    </a:lnTo>
                    <a:lnTo>
                      <a:pt x="75575" y="29696"/>
                    </a:lnTo>
                    <a:lnTo>
                      <a:pt x="76076" y="29567"/>
                    </a:lnTo>
                    <a:lnTo>
                      <a:pt x="76561" y="29433"/>
                    </a:lnTo>
                    <a:lnTo>
                      <a:pt x="77027" y="29293"/>
                    </a:lnTo>
                    <a:lnTo>
                      <a:pt x="77477" y="29153"/>
                    </a:lnTo>
                    <a:lnTo>
                      <a:pt x="77909" y="29002"/>
                    </a:lnTo>
                    <a:lnTo>
                      <a:pt x="78324" y="28856"/>
                    </a:lnTo>
                    <a:lnTo>
                      <a:pt x="78704" y="28699"/>
                    </a:lnTo>
                    <a:lnTo>
                      <a:pt x="79085" y="28541"/>
                    </a:lnTo>
                    <a:lnTo>
                      <a:pt x="79431" y="28378"/>
                    </a:lnTo>
                    <a:lnTo>
                      <a:pt x="79707" y="28232"/>
                    </a:lnTo>
                    <a:lnTo>
                      <a:pt x="79984" y="28092"/>
                    </a:lnTo>
                    <a:lnTo>
                      <a:pt x="80243" y="27941"/>
                    </a:lnTo>
                    <a:lnTo>
                      <a:pt x="80503" y="27795"/>
                    </a:lnTo>
                    <a:lnTo>
                      <a:pt x="80745" y="27643"/>
                    </a:lnTo>
                    <a:lnTo>
                      <a:pt x="80969" y="27492"/>
                    </a:lnTo>
                    <a:lnTo>
                      <a:pt x="81194" y="27340"/>
                    </a:lnTo>
                    <a:lnTo>
                      <a:pt x="81402" y="27188"/>
                    </a:lnTo>
                    <a:lnTo>
                      <a:pt x="81592" y="27031"/>
                    </a:lnTo>
                    <a:lnTo>
                      <a:pt x="81782" y="26874"/>
                    </a:lnTo>
                    <a:lnTo>
                      <a:pt x="81955" y="26710"/>
                    </a:lnTo>
                    <a:lnTo>
                      <a:pt x="82128" y="26553"/>
                    </a:lnTo>
                    <a:lnTo>
                      <a:pt x="82283" y="26390"/>
                    </a:lnTo>
                    <a:lnTo>
                      <a:pt x="82422" y="26226"/>
                    </a:lnTo>
                    <a:lnTo>
                      <a:pt x="82560" y="26063"/>
                    </a:lnTo>
                    <a:lnTo>
                      <a:pt x="82681" y="25894"/>
                    </a:lnTo>
                    <a:lnTo>
                      <a:pt x="82906" y="25562"/>
                    </a:lnTo>
                    <a:lnTo>
                      <a:pt x="83096" y="25218"/>
                    </a:lnTo>
                    <a:lnTo>
                      <a:pt x="83252" y="24874"/>
                    </a:lnTo>
                    <a:lnTo>
                      <a:pt x="83373" y="24524"/>
                    </a:lnTo>
                    <a:lnTo>
                      <a:pt x="83442" y="24168"/>
                    </a:lnTo>
                    <a:lnTo>
                      <a:pt x="83494" y="23813"/>
                    </a:lnTo>
                    <a:lnTo>
                      <a:pt x="83511" y="23451"/>
                    </a:lnTo>
                    <a:lnTo>
                      <a:pt x="83494" y="23084"/>
                    </a:lnTo>
                    <a:lnTo>
                      <a:pt x="83442" y="22716"/>
                    </a:lnTo>
                    <a:lnTo>
                      <a:pt x="83355" y="22349"/>
                    </a:lnTo>
                    <a:lnTo>
                      <a:pt x="83252" y="21976"/>
                    </a:lnTo>
                    <a:lnTo>
                      <a:pt x="83113" y="21597"/>
                    </a:lnTo>
                    <a:lnTo>
                      <a:pt x="82940" y="21224"/>
                    </a:lnTo>
                    <a:lnTo>
                      <a:pt x="82750" y="20839"/>
                    </a:lnTo>
                    <a:lnTo>
                      <a:pt x="82526" y="20460"/>
                    </a:lnTo>
                    <a:lnTo>
                      <a:pt x="82283" y="20081"/>
                    </a:lnTo>
                    <a:lnTo>
                      <a:pt x="82007" y="19696"/>
                    </a:lnTo>
                    <a:lnTo>
                      <a:pt x="81730" y="19311"/>
                    </a:lnTo>
                    <a:lnTo>
                      <a:pt x="81402" y="18927"/>
                    </a:lnTo>
                    <a:lnTo>
                      <a:pt x="81073" y="18542"/>
                    </a:lnTo>
                    <a:lnTo>
                      <a:pt x="80710" y="18157"/>
                    </a:lnTo>
                    <a:lnTo>
                      <a:pt x="80330" y="17772"/>
                    </a:lnTo>
                    <a:lnTo>
                      <a:pt x="79932" y="17393"/>
                    </a:lnTo>
                    <a:lnTo>
                      <a:pt x="79517" y="17008"/>
                    </a:lnTo>
                    <a:lnTo>
                      <a:pt x="79085" y="16629"/>
                    </a:lnTo>
                    <a:lnTo>
                      <a:pt x="78635" y="16245"/>
                    </a:lnTo>
                    <a:lnTo>
                      <a:pt x="78168" y="15866"/>
                    </a:lnTo>
                    <a:lnTo>
                      <a:pt x="77702" y="15492"/>
                    </a:lnTo>
                    <a:lnTo>
                      <a:pt x="77200" y="15119"/>
                    </a:lnTo>
                    <a:lnTo>
                      <a:pt x="76699" y="14746"/>
                    </a:lnTo>
                    <a:lnTo>
                      <a:pt x="76180" y="14373"/>
                    </a:lnTo>
                    <a:lnTo>
                      <a:pt x="75644" y="14006"/>
                    </a:lnTo>
                    <a:lnTo>
                      <a:pt x="75108" y="13644"/>
                    </a:lnTo>
                    <a:lnTo>
                      <a:pt x="74572" y="13283"/>
                    </a:lnTo>
                    <a:lnTo>
                      <a:pt x="74002" y="12927"/>
                    </a:lnTo>
                    <a:lnTo>
                      <a:pt x="73448" y="12577"/>
                    </a:lnTo>
                    <a:lnTo>
                      <a:pt x="72878" y="12227"/>
                    </a:lnTo>
                    <a:lnTo>
                      <a:pt x="72290" y="11883"/>
                    </a:lnTo>
                    <a:lnTo>
                      <a:pt x="71719" y="11545"/>
                    </a:lnTo>
                    <a:lnTo>
                      <a:pt x="71132" y="11207"/>
                    </a:lnTo>
                    <a:lnTo>
                      <a:pt x="70526" y="10880"/>
                    </a:lnTo>
                    <a:lnTo>
                      <a:pt x="69938" y="10560"/>
                    </a:lnTo>
                    <a:lnTo>
                      <a:pt x="68745" y="9930"/>
                    </a:lnTo>
                    <a:lnTo>
                      <a:pt x="67570" y="9324"/>
                    </a:lnTo>
                    <a:lnTo>
                      <a:pt x="66394" y="8746"/>
                    </a:lnTo>
                    <a:lnTo>
                      <a:pt x="65218" y="8198"/>
                    </a:lnTo>
                    <a:lnTo>
                      <a:pt x="64077" y="7685"/>
                    </a:lnTo>
                    <a:lnTo>
                      <a:pt x="62971" y="7201"/>
                    </a:lnTo>
                    <a:lnTo>
                      <a:pt x="61881" y="6752"/>
                    </a:lnTo>
                    <a:lnTo>
                      <a:pt x="60827" y="6327"/>
                    </a:lnTo>
                    <a:lnTo>
                      <a:pt x="59634" y="5855"/>
                    </a:lnTo>
                    <a:lnTo>
                      <a:pt x="58285" y="5341"/>
                    </a:lnTo>
                    <a:lnTo>
                      <a:pt x="56833" y="4805"/>
                    </a:lnTo>
                    <a:lnTo>
                      <a:pt x="56055" y="4525"/>
                    </a:lnTo>
                    <a:lnTo>
                      <a:pt x="55277" y="4245"/>
                    </a:lnTo>
                    <a:lnTo>
                      <a:pt x="54447" y="3965"/>
                    </a:lnTo>
                    <a:lnTo>
                      <a:pt x="53617" y="3686"/>
                    </a:lnTo>
                    <a:lnTo>
                      <a:pt x="52752" y="3400"/>
                    </a:lnTo>
                    <a:lnTo>
                      <a:pt x="51888" y="3126"/>
                    </a:lnTo>
                    <a:lnTo>
                      <a:pt x="51006" y="2852"/>
                    </a:lnTo>
                    <a:lnTo>
                      <a:pt x="50090" y="2578"/>
                    </a:lnTo>
                    <a:lnTo>
                      <a:pt x="49191" y="2315"/>
                    </a:lnTo>
                    <a:lnTo>
                      <a:pt x="48257" y="2059"/>
                    </a:lnTo>
                    <a:lnTo>
                      <a:pt x="47323" y="1814"/>
                    </a:lnTo>
                    <a:lnTo>
                      <a:pt x="46390" y="1575"/>
                    </a:lnTo>
                    <a:lnTo>
                      <a:pt x="45456" y="1348"/>
                    </a:lnTo>
                    <a:lnTo>
                      <a:pt x="44505" y="1138"/>
                    </a:lnTo>
                    <a:lnTo>
                      <a:pt x="43554" y="939"/>
                    </a:lnTo>
                    <a:lnTo>
                      <a:pt x="42603" y="753"/>
                    </a:lnTo>
                    <a:lnTo>
                      <a:pt x="42136" y="665"/>
                    </a:lnTo>
                    <a:lnTo>
                      <a:pt x="41670" y="590"/>
                    </a:lnTo>
                    <a:lnTo>
                      <a:pt x="41185" y="508"/>
                    </a:lnTo>
                    <a:lnTo>
                      <a:pt x="40719" y="438"/>
                    </a:lnTo>
                    <a:lnTo>
                      <a:pt x="40252" y="374"/>
                    </a:lnTo>
                    <a:lnTo>
                      <a:pt x="39785" y="310"/>
                    </a:lnTo>
                    <a:lnTo>
                      <a:pt x="39335" y="251"/>
                    </a:lnTo>
                    <a:lnTo>
                      <a:pt x="38869" y="199"/>
                    </a:lnTo>
                    <a:lnTo>
                      <a:pt x="38402" y="152"/>
                    </a:lnTo>
                    <a:lnTo>
                      <a:pt x="37952" y="111"/>
                    </a:lnTo>
                    <a:lnTo>
                      <a:pt x="37503" y="82"/>
                    </a:lnTo>
                    <a:lnTo>
                      <a:pt x="37036" y="53"/>
                    </a:lnTo>
                    <a:lnTo>
                      <a:pt x="36604" y="30"/>
                    </a:lnTo>
                    <a:lnTo>
                      <a:pt x="36154" y="12"/>
                    </a:lnTo>
                    <a:lnTo>
                      <a:pt x="35705" y="1"/>
                    </a:lnTo>
                    <a:close/>
                  </a:path>
                </a:pathLst>
              </a:custGeom>
              <a:solidFill>
                <a:srgbClr val="F68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6;p16">
                <a:extLst>
                  <a:ext uri="{FF2B5EF4-FFF2-40B4-BE49-F238E27FC236}">
                    <a16:creationId xmlns:a16="http://schemas.microsoft.com/office/drawing/2014/main" id="{D9DB3DDE-16A2-FB4A-6837-3439C3DAF2F1}"/>
                  </a:ext>
                </a:extLst>
              </p:cNvPr>
              <p:cNvSpPr/>
              <p:nvPr/>
            </p:nvSpPr>
            <p:spPr>
              <a:xfrm flipH="1">
                <a:off x="-2326438" y="1124189"/>
                <a:ext cx="2564561" cy="2066688"/>
              </a:xfrm>
              <a:custGeom>
                <a:avLst/>
                <a:gdLst/>
                <a:ahLst/>
                <a:cxnLst/>
                <a:rect l="l" t="t" r="r" b="b"/>
                <a:pathLst>
                  <a:path w="242111" h="72142" extrusionOk="0">
                    <a:moveTo>
                      <a:pt x="74952" y="1"/>
                    </a:moveTo>
                    <a:lnTo>
                      <a:pt x="74399" y="7"/>
                    </a:lnTo>
                    <a:lnTo>
                      <a:pt x="73845" y="18"/>
                    </a:lnTo>
                    <a:lnTo>
                      <a:pt x="73275" y="36"/>
                    </a:lnTo>
                    <a:lnTo>
                      <a:pt x="72721" y="53"/>
                    </a:lnTo>
                    <a:lnTo>
                      <a:pt x="72168" y="71"/>
                    </a:lnTo>
                    <a:lnTo>
                      <a:pt x="71632" y="100"/>
                    </a:lnTo>
                    <a:lnTo>
                      <a:pt x="71079" y="129"/>
                    </a:lnTo>
                    <a:lnTo>
                      <a:pt x="70526" y="158"/>
                    </a:lnTo>
                    <a:lnTo>
                      <a:pt x="69990" y="199"/>
                    </a:lnTo>
                    <a:lnTo>
                      <a:pt x="69436" y="240"/>
                    </a:lnTo>
                    <a:lnTo>
                      <a:pt x="68900" y="286"/>
                    </a:lnTo>
                    <a:lnTo>
                      <a:pt x="68364" y="339"/>
                    </a:lnTo>
                    <a:lnTo>
                      <a:pt x="67828" y="391"/>
                    </a:lnTo>
                    <a:lnTo>
                      <a:pt x="67292" y="456"/>
                    </a:lnTo>
                    <a:lnTo>
                      <a:pt x="66756" y="520"/>
                    </a:lnTo>
                    <a:lnTo>
                      <a:pt x="66220" y="590"/>
                    </a:lnTo>
                    <a:lnTo>
                      <a:pt x="65702" y="660"/>
                    </a:lnTo>
                    <a:lnTo>
                      <a:pt x="65183" y="741"/>
                    </a:lnTo>
                    <a:lnTo>
                      <a:pt x="64664" y="823"/>
                    </a:lnTo>
                    <a:lnTo>
                      <a:pt x="64146" y="910"/>
                    </a:lnTo>
                    <a:lnTo>
                      <a:pt x="63644" y="1004"/>
                    </a:lnTo>
                    <a:lnTo>
                      <a:pt x="63126" y="1103"/>
                    </a:lnTo>
                    <a:lnTo>
                      <a:pt x="62624" y="1208"/>
                    </a:lnTo>
                    <a:lnTo>
                      <a:pt x="62140" y="1313"/>
                    </a:lnTo>
                    <a:lnTo>
                      <a:pt x="61656" y="1423"/>
                    </a:lnTo>
                    <a:lnTo>
                      <a:pt x="61189" y="1540"/>
                    </a:lnTo>
                    <a:lnTo>
                      <a:pt x="60722" y="1657"/>
                    </a:lnTo>
                    <a:lnTo>
                      <a:pt x="60273" y="1773"/>
                    </a:lnTo>
                    <a:lnTo>
                      <a:pt x="59840" y="1896"/>
                    </a:lnTo>
                    <a:lnTo>
                      <a:pt x="59425" y="2024"/>
                    </a:lnTo>
                    <a:lnTo>
                      <a:pt x="59011" y="2152"/>
                    </a:lnTo>
                    <a:lnTo>
                      <a:pt x="58596" y="2281"/>
                    </a:lnTo>
                    <a:lnTo>
                      <a:pt x="58215" y="2415"/>
                    </a:lnTo>
                    <a:lnTo>
                      <a:pt x="57818" y="2555"/>
                    </a:lnTo>
                    <a:lnTo>
                      <a:pt x="57454" y="2694"/>
                    </a:lnTo>
                    <a:lnTo>
                      <a:pt x="57091" y="2834"/>
                    </a:lnTo>
                    <a:lnTo>
                      <a:pt x="56746" y="2980"/>
                    </a:lnTo>
                    <a:lnTo>
                      <a:pt x="56400" y="3126"/>
                    </a:lnTo>
                    <a:lnTo>
                      <a:pt x="56071" y="3278"/>
                    </a:lnTo>
                    <a:lnTo>
                      <a:pt x="55743" y="3429"/>
                    </a:lnTo>
                    <a:lnTo>
                      <a:pt x="55432" y="3587"/>
                    </a:lnTo>
                    <a:lnTo>
                      <a:pt x="55120" y="3738"/>
                    </a:lnTo>
                    <a:lnTo>
                      <a:pt x="54844" y="3901"/>
                    </a:lnTo>
                    <a:lnTo>
                      <a:pt x="54550" y="4059"/>
                    </a:lnTo>
                    <a:lnTo>
                      <a:pt x="54273" y="4222"/>
                    </a:lnTo>
                    <a:lnTo>
                      <a:pt x="54014" y="4385"/>
                    </a:lnTo>
                    <a:lnTo>
                      <a:pt x="53754" y="4554"/>
                    </a:lnTo>
                    <a:lnTo>
                      <a:pt x="53270" y="4893"/>
                    </a:lnTo>
                    <a:lnTo>
                      <a:pt x="52821" y="5237"/>
                    </a:lnTo>
                    <a:lnTo>
                      <a:pt x="52389" y="5586"/>
                    </a:lnTo>
                    <a:lnTo>
                      <a:pt x="52008" y="5942"/>
                    </a:lnTo>
                    <a:lnTo>
                      <a:pt x="51662" y="6304"/>
                    </a:lnTo>
                    <a:lnTo>
                      <a:pt x="51334" y="6665"/>
                    </a:lnTo>
                    <a:lnTo>
                      <a:pt x="51040" y="7038"/>
                    </a:lnTo>
                    <a:lnTo>
                      <a:pt x="50763" y="7406"/>
                    </a:lnTo>
                    <a:lnTo>
                      <a:pt x="50538" y="7785"/>
                    </a:lnTo>
                    <a:lnTo>
                      <a:pt x="50331" y="8158"/>
                    </a:lnTo>
                    <a:lnTo>
                      <a:pt x="50141" y="8537"/>
                    </a:lnTo>
                    <a:lnTo>
                      <a:pt x="49985" y="8921"/>
                    </a:lnTo>
                    <a:lnTo>
                      <a:pt x="49847" y="9300"/>
                    </a:lnTo>
                    <a:lnTo>
                      <a:pt x="49743" y="9679"/>
                    </a:lnTo>
                    <a:lnTo>
                      <a:pt x="49657" y="10058"/>
                    </a:lnTo>
                    <a:lnTo>
                      <a:pt x="49588" y="10437"/>
                    </a:lnTo>
                    <a:lnTo>
                      <a:pt x="49536" y="10816"/>
                    </a:lnTo>
                    <a:lnTo>
                      <a:pt x="49518" y="11195"/>
                    </a:lnTo>
                    <a:lnTo>
                      <a:pt x="49501" y="11569"/>
                    </a:lnTo>
                    <a:lnTo>
                      <a:pt x="49518" y="11936"/>
                    </a:lnTo>
                    <a:lnTo>
                      <a:pt x="48481" y="11685"/>
                    </a:lnTo>
                    <a:lnTo>
                      <a:pt x="47392" y="11434"/>
                    </a:lnTo>
                    <a:lnTo>
                      <a:pt x="46302" y="11184"/>
                    </a:lnTo>
                    <a:lnTo>
                      <a:pt x="45161" y="10945"/>
                    </a:lnTo>
                    <a:lnTo>
                      <a:pt x="44003" y="10711"/>
                    </a:lnTo>
                    <a:lnTo>
                      <a:pt x="42810" y="10484"/>
                    </a:lnTo>
                    <a:lnTo>
                      <a:pt x="41600" y="10268"/>
                    </a:lnTo>
                    <a:lnTo>
                      <a:pt x="40372" y="10058"/>
                    </a:lnTo>
                    <a:lnTo>
                      <a:pt x="39127" y="9854"/>
                    </a:lnTo>
                    <a:lnTo>
                      <a:pt x="37865" y="9668"/>
                    </a:lnTo>
                    <a:lnTo>
                      <a:pt x="36586" y="9493"/>
                    </a:lnTo>
                    <a:lnTo>
                      <a:pt x="35946" y="9411"/>
                    </a:lnTo>
                    <a:lnTo>
                      <a:pt x="35289" y="9330"/>
                    </a:lnTo>
                    <a:lnTo>
                      <a:pt x="34632" y="9254"/>
                    </a:lnTo>
                    <a:lnTo>
                      <a:pt x="33992" y="9178"/>
                    </a:lnTo>
                    <a:lnTo>
                      <a:pt x="33335" y="9108"/>
                    </a:lnTo>
                    <a:lnTo>
                      <a:pt x="32678" y="9044"/>
                    </a:lnTo>
                    <a:lnTo>
                      <a:pt x="32021" y="8986"/>
                    </a:lnTo>
                    <a:lnTo>
                      <a:pt x="31347" y="8927"/>
                    </a:lnTo>
                    <a:lnTo>
                      <a:pt x="30690" y="8875"/>
                    </a:lnTo>
                    <a:lnTo>
                      <a:pt x="30033" y="8828"/>
                    </a:lnTo>
                    <a:lnTo>
                      <a:pt x="29358" y="8782"/>
                    </a:lnTo>
                    <a:lnTo>
                      <a:pt x="28701" y="8741"/>
                    </a:lnTo>
                    <a:lnTo>
                      <a:pt x="28044" y="8706"/>
                    </a:lnTo>
                    <a:lnTo>
                      <a:pt x="27370" y="8677"/>
                    </a:lnTo>
                    <a:lnTo>
                      <a:pt x="26713" y="8653"/>
                    </a:lnTo>
                    <a:lnTo>
                      <a:pt x="26039" y="8636"/>
                    </a:lnTo>
                    <a:lnTo>
                      <a:pt x="25382" y="8618"/>
                    </a:lnTo>
                    <a:lnTo>
                      <a:pt x="24725" y="8607"/>
                    </a:lnTo>
                    <a:lnTo>
                      <a:pt x="23393" y="8607"/>
                    </a:lnTo>
                    <a:lnTo>
                      <a:pt x="22736" y="8612"/>
                    </a:lnTo>
                    <a:lnTo>
                      <a:pt x="22097" y="8630"/>
                    </a:lnTo>
                    <a:lnTo>
                      <a:pt x="21440" y="8647"/>
                    </a:lnTo>
                    <a:lnTo>
                      <a:pt x="20783" y="8671"/>
                    </a:lnTo>
                    <a:lnTo>
                      <a:pt x="20143" y="8700"/>
                    </a:lnTo>
                    <a:lnTo>
                      <a:pt x="19486" y="8741"/>
                    </a:lnTo>
                    <a:lnTo>
                      <a:pt x="18846" y="8782"/>
                    </a:lnTo>
                    <a:lnTo>
                      <a:pt x="18206" y="8834"/>
                    </a:lnTo>
                    <a:lnTo>
                      <a:pt x="17584" y="8892"/>
                    </a:lnTo>
                    <a:lnTo>
                      <a:pt x="16944" y="8956"/>
                    </a:lnTo>
                    <a:lnTo>
                      <a:pt x="16322" y="9026"/>
                    </a:lnTo>
                    <a:lnTo>
                      <a:pt x="15699" y="9102"/>
                    </a:lnTo>
                    <a:lnTo>
                      <a:pt x="15077" y="9184"/>
                    </a:lnTo>
                    <a:lnTo>
                      <a:pt x="14472" y="9277"/>
                    </a:lnTo>
                    <a:lnTo>
                      <a:pt x="13867" y="9376"/>
                    </a:lnTo>
                    <a:lnTo>
                      <a:pt x="13261" y="9481"/>
                    </a:lnTo>
                    <a:lnTo>
                      <a:pt x="12656" y="9598"/>
                    </a:lnTo>
                    <a:lnTo>
                      <a:pt x="12068" y="9720"/>
                    </a:lnTo>
                    <a:lnTo>
                      <a:pt x="11481" y="9849"/>
                    </a:lnTo>
                    <a:lnTo>
                      <a:pt x="10910" y="9988"/>
                    </a:lnTo>
                    <a:lnTo>
                      <a:pt x="10339" y="10134"/>
                    </a:lnTo>
                    <a:lnTo>
                      <a:pt x="9769" y="10286"/>
                    </a:lnTo>
                    <a:lnTo>
                      <a:pt x="9268" y="10432"/>
                    </a:lnTo>
                    <a:lnTo>
                      <a:pt x="8783" y="10583"/>
                    </a:lnTo>
                    <a:lnTo>
                      <a:pt x="8299" y="10741"/>
                    </a:lnTo>
                    <a:lnTo>
                      <a:pt x="7832" y="10898"/>
                    </a:lnTo>
                    <a:lnTo>
                      <a:pt x="7383" y="11061"/>
                    </a:lnTo>
                    <a:lnTo>
                      <a:pt x="6951" y="11230"/>
                    </a:lnTo>
                    <a:lnTo>
                      <a:pt x="6536" y="11399"/>
                    </a:lnTo>
                    <a:lnTo>
                      <a:pt x="6138" y="11574"/>
                    </a:lnTo>
                    <a:lnTo>
                      <a:pt x="5740" y="11749"/>
                    </a:lnTo>
                    <a:lnTo>
                      <a:pt x="5377" y="11930"/>
                    </a:lnTo>
                    <a:lnTo>
                      <a:pt x="5014" y="12117"/>
                    </a:lnTo>
                    <a:lnTo>
                      <a:pt x="4668" y="12303"/>
                    </a:lnTo>
                    <a:lnTo>
                      <a:pt x="4323" y="12496"/>
                    </a:lnTo>
                    <a:lnTo>
                      <a:pt x="4011" y="12688"/>
                    </a:lnTo>
                    <a:lnTo>
                      <a:pt x="3700" y="12880"/>
                    </a:lnTo>
                    <a:lnTo>
                      <a:pt x="3406" y="13079"/>
                    </a:lnTo>
                    <a:lnTo>
                      <a:pt x="3130" y="13283"/>
                    </a:lnTo>
                    <a:lnTo>
                      <a:pt x="2853" y="13487"/>
                    </a:lnTo>
                    <a:lnTo>
                      <a:pt x="2611" y="13691"/>
                    </a:lnTo>
                    <a:lnTo>
                      <a:pt x="2369" y="13901"/>
                    </a:lnTo>
                    <a:lnTo>
                      <a:pt x="2127" y="14111"/>
                    </a:lnTo>
                    <a:lnTo>
                      <a:pt x="1919" y="14321"/>
                    </a:lnTo>
                    <a:lnTo>
                      <a:pt x="1712" y="14536"/>
                    </a:lnTo>
                    <a:lnTo>
                      <a:pt x="1522" y="14752"/>
                    </a:lnTo>
                    <a:lnTo>
                      <a:pt x="1349" y="14974"/>
                    </a:lnTo>
                    <a:lnTo>
                      <a:pt x="1176" y="15189"/>
                    </a:lnTo>
                    <a:lnTo>
                      <a:pt x="1020" y="15411"/>
                    </a:lnTo>
                    <a:lnTo>
                      <a:pt x="865" y="15632"/>
                    </a:lnTo>
                    <a:lnTo>
                      <a:pt x="744" y="15860"/>
                    </a:lnTo>
                    <a:lnTo>
                      <a:pt x="623" y="16081"/>
                    </a:lnTo>
                    <a:lnTo>
                      <a:pt x="502" y="16309"/>
                    </a:lnTo>
                    <a:lnTo>
                      <a:pt x="398" y="16536"/>
                    </a:lnTo>
                    <a:lnTo>
                      <a:pt x="311" y="16764"/>
                    </a:lnTo>
                    <a:lnTo>
                      <a:pt x="242" y="16991"/>
                    </a:lnTo>
                    <a:lnTo>
                      <a:pt x="173" y="17218"/>
                    </a:lnTo>
                    <a:lnTo>
                      <a:pt x="121" y="17452"/>
                    </a:lnTo>
                    <a:lnTo>
                      <a:pt x="69" y="17679"/>
                    </a:lnTo>
                    <a:lnTo>
                      <a:pt x="35" y="17912"/>
                    </a:lnTo>
                    <a:lnTo>
                      <a:pt x="0" y="18373"/>
                    </a:lnTo>
                    <a:lnTo>
                      <a:pt x="0" y="18833"/>
                    </a:lnTo>
                    <a:lnTo>
                      <a:pt x="35" y="19294"/>
                    </a:lnTo>
                    <a:lnTo>
                      <a:pt x="104" y="19749"/>
                    </a:lnTo>
                    <a:lnTo>
                      <a:pt x="225" y="20204"/>
                    </a:lnTo>
                    <a:lnTo>
                      <a:pt x="363" y="20658"/>
                    </a:lnTo>
                    <a:lnTo>
                      <a:pt x="553" y="21101"/>
                    </a:lnTo>
                    <a:lnTo>
                      <a:pt x="761" y="21545"/>
                    </a:lnTo>
                    <a:lnTo>
                      <a:pt x="1020" y="21982"/>
                    </a:lnTo>
                    <a:lnTo>
                      <a:pt x="1297" y="22413"/>
                    </a:lnTo>
                    <a:lnTo>
                      <a:pt x="1608" y="22833"/>
                    </a:lnTo>
                    <a:lnTo>
                      <a:pt x="1954" y="23247"/>
                    </a:lnTo>
                    <a:lnTo>
                      <a:pt x="2317" y="23649"/>
                    </a:lnTo>
                    <a:lnTo>
                      <a:pt x="2576" y="23912"/>
                    </a:lnTo>
                    <a:lnTo>
                      <a:pt x="2836" y="24174"/>
                    </a:lnTo>
                    <a:lnTo>
                      <a:pt x="3130" y="24431"/>
                    </a:lnTo>
                    <a:lnTo>
                      <a:pt x="3406" y="24687"/>
                    </a:lnTo>
                    <a:lnTo>
                      <a:pt x="3700" y="24938"/>
                    </a:lnTo>
                    <a:lnTo>
                      <a:pt x="4011" y="25183"/>
                    </a:lnTo>
                    <a:lnTo>
                      <a:pt x="4323" y="25428"/>
                    </a:lnTo>
                    <a:lnTo>
                      <a:pt x="4651" y="25673"/>
                    </a:lnTo>
                    <a:lnTo>
                      <a:pt x="4980" y="25912"/>
                    </a:lnTo>
                    <a:lnTo>
                      <a:pt x="5325" y="26145"/>
                    </a:lnTo>
                    <a:lnTo>
                      <a:pt x="5671" y="26378"/>
                    </a:lnTo>
                    <a:lnTo>
                      <a:pt x="6034" y="26605"/>
                    </a:lnTo>
                    <a:lnTo>
                      <a:pt x="6397" y="26833"/>
                    </a:lnTo>
                    <a:lnTo>
                      <a:pt x="6778" y="27054"/>
                    </a:lnTo>
                    <a:lnTo>
                      <a:pt x="7158" y="27276"/>
                    </a:lnTo>
                    <a:lnTo>
                      <a:pt x="7556" y="27498"/>
                    </a:lnTo>
                    <a:lnTo>
                      <a:pt x="7953" y="27713"/>
                    </a:lnTo>
                    <a:lnTo>
                      <a:pt x="8351" y="27923"/>
                    </a:lnTo>
                    <a:lnTo>
                      <a:pt x="8766" y="28133"/>
                    </a:lnTo>
                    <a:lnTo>
                      <a:pt x="9198" y="28337"/>
                    </a:lnTo>
                    <a:lnTo>
                      <a:pt x="9631" y="28541"/>
                    </a:lnTo>
                    <a:lnTo>
                      <a:pt x="10063" y="28745"/>
                    </a:lnTo>
                    <a:lnTo>
                      <a:pt x="10512" y="28943"/>
                    </a:lnTo>
                    <a:lnTo>
                      <a:pt x="10962" y="29142"/>
                    </a:lnTo>
                    <a:lnTo>
                      <a:pt x="11896" y="29527"/>
                    </a:lnTo>
                    <a:lnTo>
                      <a:pt x="12847" y="29906"/>
                    </a:lnTo>
                    <a:lnTo>
                      <a:pt x="13832" y="30273"/>
                    </a:lnTo>
                    <a:lnTo>
                      <a:pt x="14852" y="30634"/>
                    </a:lnTo>
                    <a:lnTo>
                      <a:pt x="15890" y="30984"/>
                    </a:lnTo>
                    <a:lnTo>
                      <a:pt x="16944" y="31322"/>
                    </a:lnTo>
                    <a:lnTo>
                      <a:pt x="18033" y="31661"/>
                    </a:lnTo>
                    <a:lnTo>
                      <a:pt x="19140" y="31987"/>
                    </a:lnTo>
                    <a:lnTo>
                      <a:pt x="20281" y="32308"/>
                    </a:lnTo>
                    <a:lnTo>
                      <a:pt x="21440" y="32623"/>
                    </a:lnTo>
                    <a:lnTo>
                      <a:pt x="22615" y="32932"/>
                    </a:lnTo>
                    <a:lnTo>
                      <a:pt x="23826" y="33229"/>
                    </a:lnTo>
                    <a:lnTo>
                      <a:pt x="25053" y="33526"/>
                    </a:lnTo>
                    <a:lnTo>
                      <a:pt x="26281" y="33818"/>
                    </a:lnTo>
                    <a:lnTo>
                      <a:pt x="27543" y="34103"/>
                    </a:lnTo>
                    <a:lnTo>
                      <a:pt x="28822" y="34383"/>
                    </a:lnTo>
                    <a:lnTo>
                      <a:pt x="30136" y="34657"/>
                    </a:lnTo>
                    <a:lnTo>
                      <a:pt x="31450" y="34931"/>
                    </a:lnTo>
                    <a:lnTo>
                      <a:pt x="32782" y="35200"/>
                    </a:lnTo>
                    <a:lnTo>
                      <a:pt x="34130" y="35462"/>
                    </a:lnTo>
                    <a:lnTo>
                      <a:pt x="208222" y="69361"/>
                    </a:lnTo>
                    <a:lnTo>
                      <a:pt x="209830" y="69681"/>
                    </a:lnTo>
                    <a:lnTo>
                      <a:pt x="211525" y="70019"/>
                    </a:lnTo>
                    <a:lnTo>
                      <a:pt x="213288" y="70363"/>
                    </a:lnTo>
                    <a:lnTo>
                      <a:pt x="214170" y="70533"/>
                    </a:lnTo>
                    <a:lnTo>
                      <a:pt x="215086" y="70702"/>
                    </a:lnTo>
                    <a:lnTo>
                      <a:pt x="216003" y="70871"/>
                    </a:lnTo>
                    <a:lnTo>
                      <a:pt x="216919" y="71028"/>
                    </a:lnTo>
                    <a:lnTo>
                      <a:pt x="217853" y="71186"/>
                    </a:lnTo>
                    <a:lnTo>
                      <a:pt x="218786" y="71337"/>
                    </a:lnTo>
                    <a:lnTo>
                      <a:pt x="219737" y="71477"/>
                    </a:lnTo>
                    <a:lnTo>
                      <a:pt x="220688" y="71605"/>
                    </a:lnTo>
                    <a:lnTo>
                      <a:pt x="221639" y="71722"/>
                    </a:lnTo>
                    <a:lnTo>
                      <a:pt x="222590" y="71833"/>
                    </a:lnTo>
                    <a:lnTo>
                      <a:pt x="223541" y="71920"/>
                    </a:lnTo>
                    <a:lnTo>
                      <a:pt x="224025" y="71961"/>
                    </a:lnTo>
                    <a:lnTo>
                      <a:pt x="224492" y="72002"/>
                    </a:lnTo>
                    <a:lnTo>
                      <a:pt x="224976" y="72037"/>
                    </a:lnTo>
                    <a:lnTo>
                      <a:pt x="225443" y="72060"/>
                    </a:lnTo>
                    <a:lnTo>
                      <a:pt x="225927" y="72089"/>
                    </a:lnTo>
                    <a:lnTo>
                      <a:pt x="226394" y="72107"/>
                    </a:lnTo>
                    <a:lnTo>
                      <a:pt x="226861" y="72124"/>
                    </a:lnTo>
                    <a:lnTo>
                      <a:pt x="227328" y="72136"/>
                    </a:lnTo>
                    <a:lnTo>
                      <a:pt x="227812" y="72136"/>
                    </a:lnTo>
                    <a:lnTo>
                      <a:pt x="228279" y="72142"/>
                    </a:lnTo>
                    <a:lnTo>
                      <a:pt x="228745" y="72136"/>
                    </a:lnTo>
                    <a:lnTo>
                      <a:pt x="229212" y="72124"/>
                    </a:lnTo>
                    <a:lnTo>
                      <a:pt x="229662" y="72107"/>
                    </a:lnTo>
                    <a:lnTo>
                      <a:pt x="230129" y="72083"/>
                    </a:lnTo>
                    <a:lnTo>
                      <a:pt x="230595" y="72060"/>
                    </a:lnTo>
                    <a:lnTo>
                      <a:pt x="231045" y="72025"/>
                    </a:lnTo>
                    <a:lnTo>
                      <a:pt x="231494" y="71984"/>
                    </a:lnTo>
                    <a:lnTo>
                      <a:pt x="231944" y="71938"/>
                    </a:lnTo>
                    <a:lnTo>
                      <a:pt x="232394" y="71885"/>
                    </a:lnTo>
                    <a:lnTo>
                      <a:pt x="232843" y="71821"/>
                    </a:lnTo>
                    <a:lnTo>
                      <a:pt x="233275" y="71757"/>
                    </a:lnTo>
                    <a:lnTo>
                      <a:pt x="233725" y="71681"/>
                    </a:lnTo>
                    <a:lnTo>
                      <a:pt x="234157" y="71600"/>
                    </a:lnTo>
                    <a:lnTo>
                      <a:pt x="234589" y="71512"/>
                    </a:lnTo>
                    <a:lnTo>
                      <a:pt x="235022" y="71413"/>
                    </a:lnTo>
                    <a:lnTo>
                      <a:pt x="235437" y="71314"/>
                    </a:lnTo>
                    <a:lnTo>
                      <a:pt x="235869" y="71197"/>
                    </a:lnTo>
                    <a:lnTo>
                      <a:pt x="236284" y="71081"/>
                    </a:lnTo>
                    <a:lnTo>
                      <a:pt x="236681" y="70952"/>
                    </a:lnTo>
                    <a:lnTo>
                      <a:pt x="237096" y="70818"/>
                    </a:lnTo>
                    <a:lnTo>
                      <a:pt x="237529" y="70661"/>
                    </a:lnTo>
                    <a:lnTo>
                      <a:pt x="237926" y="70498"/>
                    </a:lnTo>
                    <a:lnTo>
                      <a:pt x="238324" y="70334"/>
                    </a:lnTo>
                    <a:lnTo>
                      <a:pt x="238687" y="70165"/>
                    </a:lnTo>
                    <a:lnTo>
                      <a:pt x="239033" y="69990"/>
                    </a:lnTo>
                    <a:lnTo>
                      <a:pt x="239344" y="69815"/>
                    </a:lnTo>
                    <a:lnTo>
                      <a:pt x="239655" y="69635"/>
                    </a:lnTo>
                    <a:lnTo>
                      <a:pt x="239932" y="69448"/>
                    </a:lnTo>
                    <a:lnTo>
                      <a:pt x="240209" y="69256"/>
                    </a:lnTo>
                    <a:lnTo>
                      <a:pt x="240451" y="69063"/>
                    </a:lnTo>
                    <a:lnTo>
                      <a:pt x="240675" y="68871"/>
                    </a:lnTo>
                    <a:lnTo>
                      <a:pt x="240883" y="68667"/>
                    </a:lnTo>
                    <a:lnTo>
                      <a:pt x="241073" y="68463"/>
                    </a:lnTo>
                    <a:lnTo>
                      <a:pt x="241246" y="68259"/>
                    </a:lnTo>
                    <a:lnTo>
                      <a:pt x="241402" y="68049"/>
                    </a:lnTo>
                    <a:lnTo>
                      <a:pt x="241540" y="67839"/>
                    </a:lnTo>
                    <a:lnTo>
                      <a:pt x="241661" y="67623"/>
                    </a:lnTo>
                    <a:lnTo>
                      <a:pt x="241765" y="67407"/>
                    </a:lnTo>
                    <a:lnTo>
                      <a:pt x="241868" y="67192"/>
                    </a:lnTo>
                    <a:lnTo>
                      <a:pt x="241938" y="66970"/>
                    </a:lnTo>
                    <a:lnTo>
                      <a:pt x="242007" y="66749"/>
                    </a:lnTo>
                    <a:lnTo>
                      <a:pt x="242041" y="66521"/>
                    </a:lnTo>
                    <a:lnTo>
                      <a:pt x="242076" y="66294"/>
                    </a:lnTo>
                    <a:lnTo>
                      <a:pt x="242110" y="66066"/>
                    </a:lnTo>
                    <a:lnTo>
                      <a:pt x="242110" y="65839"/>
                    </a:lnTo>
                    <a:lnTo>
                      <a:pt x="242110" y="65606"/>
                    </a:lnTo>
                    <a:lnTo>
                      <a:pt x="242093" y="65378"/>
                    </a:lnTo>
                    <a:lnTo>
                      <a:pt x="242059" y="65145"/>
                    </a:lnTo>
                    <a:lnTo>
                      <a:pt x="242024" y="64912"/>
                    </a:lnTo>
                    <a:lnTo>
                      <a:pt x="241972" y="64679"/>
                    </a:lnTo>
                    <a:lnTo>
                      <a:pt x="241834" y="64206"/>
                    </a:lnTo>
                    <a:lnTo>
                      <a:pt x="241644" y="63734"/>
                    </a:lnTo>
                    <a:lnTo>
                      <a:pt x="241436" y="63268"/>
                    </a:lnTo>
                    <a:lnTo>
                      <a:pt x="241194" y="62795"/>
                    </a:lnTo>
                    <a:lnTo>
                      <a:pt x="240917" y="62329"/>
                    </a:lnTo>
                    <a:lnTo>
                      <a:pt x="240606" y="61863"/>
                    </a:lnTo>
                    <a:lnTo>
                      <a:pt x="240278" y="61408"/>
                    </a:lnTo>
                    <a:lnTo>
                      <a:pt x="239932" y="60953"/>
                    </a:lnTo>
                    <a:lnTo>
                      <a:pt x="239569" y="60510"/>
                    </a:lnTo>
                    <a:lnTo>
                      <a:pt x="239188" y="60073"/>
                    </a:lnTo>
                    <a:lnTo>
                      <a:pt x="238791" y="59641"/>
                    </a:lnTo>
                    <a:lnTo>
                      <a:pt x="238393" y="59221"/>
                    </a:lnTo>
                    <a:lnTo>
                      <a:pt x="237978" y="58819"/>
                    </a:lnTo>
                    <a:lnTo>
                      <a:pt x="237563" y="58423"/>
                    </a:lnTo>
                    <a:lnTo>
                      <a:pt x="237166" y="58044"/>
                    </a:lnTo>
                    <a:lnTo>
                      <a:pt x="236751" y="57682"/>
                    </a:lnTo>
                    <a:lnTo>
                      <a:pt x="236353" y="57332"/>
                    </a:lnTo>
                    <a:lnTo>
                      <a:pt x="235834" y="56895"/>
                    </a:lnTo>
                    <a:lnTo>
                      <a:pt x="235298" y="56464"/>
                    </a:lnTo>
                    <a:lnTo>
                      <a:pt x="234745" y="56026"/>
                    </a:lnTo>
                    <a:lnTo>
                      <a:pt x="234174" y="55595"/>
                    </a:lnTo>
                    <a:lnTo>
                      <a:pt x="233569" y="55163"/>
                    </a:lnTo>
                    <a:lnTo>
                      <a:pt x="232964" y="54738"/>
                    </a:lnTo>
                    <a:lnTo>
                      <a:pt x="232324" y="54312"/>
                    </a:lnTo>
                    <a:lnTo>
                      <a:pt x="231667" y="53892"/>
                    </a:lnTo>
                    <a:lnTo>
                      <a:pt x="230993" y="53472"/>
                    </a:lnTo>
                    <a:lnTo>
                      <a:pt x="230301" y="53059"/>
                    </a:lnTo>
                    <a:lnTo>
                      <a:pt x="229593" y="52645"/>
                    </a:lnTo>
                    <a:lnTo>
                      <a:pt x="228866" y="52236"/>
                    </a:lnTo>
                    <a:lnTo>
                      <a:pt x="228123" y="51828"/>
                    </a:lnTo>
                    <a:lnTo>
                      <a:pt x="227362" y="51426"/>
                    </a:lnTo>
                    <a:lnTo>
                      <a:pt x="226567" y="51029"/>
                    </a:lnTo>
                    <a:lnTo>
                      <a:pt x="225772" y="50639"/>
                    </a:lnTo>
                    <a:lnTo>
                      <a:pt x="224959" y="50248"/>
                    </a:lnTo>
                    <a:lnTo>
                      <a:pt x="224112" y="49863"/>
                    </a:lnTo>
                    <a:lnTo>
                      <a:pt x="223264" y="49484"/>
                    </a:lnTo>
                    <a:lnTo>
                      <a:pt x="222400" y="49105"/>
                    </a:lnTo>
                    <a:lnTo>
                      <a:pt x="221501" y="48738"/>
                    </a:lnTo>
                    <a:lnTo>
                      <a:pt x="220602" y="48371"/>
                    </a:lnTo>
                    <a:lnTo>
                      <a:pt x="219685" y="48009"/>
                    </a:lnTo>
                    <a:lnTo>
                      <a:pt x="218735" y="47654"/>
                    </a:lnTo>
                    <a:lnTo>
                      <a:pt x="217784" y="47304"/>
                    </a:lnTo>
                    <a:lnTo>
                      <a:pt x="216815" y="46966"/>
                    </a:lnTo>
                    <a:lnTo>
                      <a:pt x="215813" y="46627"/>
                    </a:lnTo>
                    <a:lnTo>
                      <a:pt x="214810" y="46295"/>
                    </a:lnTo>
                    <a:lnTo>
                      <a:pt x="213790" y="45969"/>
                    </a:lnTo>
                    <a:lnTo>
                      <a:pt x="212752" y="45654"/>
                    </a:lnTo>
                    <a:lnTo>
                      <a:pt x="211698" y="45339"/>
                    </a:lnTo>
                    <a:lnTo>
                      <a:pt x="210626" y="45036"/>
                    </a:lnTo>
                    <a:lnTo>
                      <a:pt x="209605" y="44762"/>
                    </a:lnTo>
                    <a:lnTo>
                      <a:pt x="208585" y="44488"/>
                    </a:lnTo>
                    <a:lnTo>
                      <a:pt x="207548" y="44225"/>
                    </a:lnTo>
                    <a:lnTo>
                      <a:pt x="206493" y="43969"/>
                    </a:lnTo>
                    <a:lnTo>
                      <a:pt x="205421" y="43718"/>
                    </a:lnTo>
                    <a:lnTo>
                      <a:pt x="204332" y="43473"/>
                    </a:lnTo>
                    <a:lnTo>
                      <a:pt x="203225" y="43246"/>
                    </a:lnTo>
                    <a:lnTo>
                      <a:pt x="202102" y="43024"/>
                    </a:lnTo>
                    <a:lnTo>
                      <a:pt x="201860" y="42978"/>
                    </a:lnTo>
                    <a:lnTo>
                      <a:pt x="201566" y="42931"/>
                    </a:lnTo>
                    <a:lnTo>
                      <a:pt x="200874" y="42826"/>
                    </a:lnTo>
                    <a:lnTo>
                      <a:pt x="199249" y="42593"/>
                    </a:lnTo>
                    <a:lnTo>
                      <a:pt x="198402" y="42470"/>
                    </a:lnTo>
                    <a:lnTo>
                      <a:pt x="198004" y="42400"/>
                    </a:lnTo>
                    <a:lnTo>
                      <a:pt x="197624" y="42336"/>
                    </a:lnTo>
                    <a:lnTo>
                      <a:pt x="197260" y="42272"/>
                    </a:lnTo>
                    <a:lnTo>
                      <a:pt x="196932" y="42208"/>
                    </a:lnTo>
                    <a:lnTo>
                      <a:pt x="196655" y="42138"/>
                    </a:lnTo>
                    <a:lnTo>
                      <a:pt x="196396" y="42074"/>
                    </a:lnTo>
                    <a:lnTo>
                      <a:pt x="195739" y="41881"/>
                    </a:lnTo>
                    <a:lnTo>
                      <a:pt x="195203" y="41736"/>
                    </a:lnTo>
                    <a:lnTo>
                      <a:pt x="194788" y="41637"/>
                    </a:lnTo>
                    <a:lnTo>
                      <a:pt x="194477" y="41567"/>
                    </a:lnTo>
                    <a:lnTo>
                      <a:pt x="194252" y="41526"/>
                    </a:lnTo>
                    <a:lnTo>
                      <a:pt x="194096" y="41502"/>
                    </a:lnTo>
                    <a:lnTo>
                      <a:pt x="194027" y="41491"/>
                    </a:lnTo>
                    <a:lnTo>
                      <a:pt x="193993" y="41485"/>
                    </a:lnTo>
                    <a:lnTo>
                      <a:pt x="193993" y="41473"/>
                    </a:lnTo>
                    <a:lnTo>
                      <a:pt x="194027" y="41450"/>
                    </a:lnTo>
                    <a:lnTo>
                      <a:pt x="194079" y="41409"/>
                    </a:lnTo>
                    <a:lnTo>
                      <a:pt x="194114" y="41339"/>
                    </a:lnTo>
                    <a:lnTo>
                      <a:pt x="194148" y="41234"/>
                    </a:lnTo>
                    <a:lnTo>
                      <a:pt x="194148" y="41088"/>
                    </a:lnTo>
                    <a:lnTo>
                      <a:pt x="194114" y="40890"/>
                    </a:lnTo>
                    <a:lnTo>
                      <a:pt x="194027" y="40634"/>
                    </a:lnTo>
                    <a:lnTo>
                      <a:pt x="193854" y="40173"/>
                    </a:lnTo>
                    <a:lnTo>
                      <a:pt x="193699" y="39712"/>
                    </a:lnTo>
                    <a:lnTo>
                      <a:pt x="193578" y="39252"/>
                    </a:lnTo>
                    <a:lnTo>
                      <a:pt x="193474" y="38797"/>
                    </a:lnTo>
                    <a:lnTo>
                      <a:pt x="193284" y="37888"/>
                    </a:lnTo>
                    <a:lnTo>
                      <a:pt x="193111" y="36984"/>
                    </a:lnTo>
                    <a:lnTo>
                      <a:pt x="192990" y="36535"/>
                    </a:lnTo>
                    <a:lnTo>
                      <a:pt x="192869" y="36080"/>
                    </a:lnTo>
                    <a:lnTo>
                      <a:pt x="192713" y="35625"/>
                    </a:lnTo>
                    <a:lnTo>
                      <a:pt x="192523" y="35170"/>
                    </a:lnTo>
                    <a:lnTo>
                      <a:pt x="192402" y="34943"/>
                    </a:lnTo>
                    <a:lnTo>
                      <a:pt x="192298" y="34716"/>
                    </a:lnTo>
                    <a:lnTo>
                      <a:pt x="192160" y="34488"/>
                    </a:lnTo>
                    <a:lnTo>
                      <a:pt x="192022" y="34255"/>
                    </a:lnTo>
                    <a:lnTo>
                      <a:pt x="191866" y="34028"/>
                    </a:lnTo>
                    <a:lnTo>
                      <a:pt x="191693" y="33794"/>
                    </a:lnTo>
                    <a:lnTo>
                      <a:pt x="191503" y="33561"/>
                    </a:lnTo>
                    <a:lnTo>
                      <a:pt x="191313" y="33328"/>
                    </a:lnTo>
                    <a:lnTo>
                      <a:pt x="190898" y="32879"/>
                    </a:lnTo>
                    <a:lnTo>
                      <a:pt x="190466" y="32430"/>
                    </a:lnTo>
                    <a:lnTo>
                      <a:pt x="189999" y="31987"/>
                    </a:lnTo>
                    <a:lnTo>
                      <a:pt x="189515" y="31544"/>
                    </a:lnTo>
                    <a:lnTo>
                      <a:pt x="189013" y="31101"/>
                    </a:lnTo>
                    <a:lnTo>
                      <a:pt x="188495" y="30663"/>
                    </a:lnTo>
                    <a:lnTo>
                      <a:pt x="187941" y="30226"/>
                    </a:lnTo>
                    <a:lnTo>
                      <a:pt x="187371" y="29789"/>
                    </a:lnTo>
                    <a:lnTo>
                      <a:pt x="186783" y="29357"/>
                    </a:lnTo>
                    <a:lnTo>
                      <a:pt x="186178" y="28926"/>
                    </a:lnTo>
                    <a:lnTo>
                      <a:pt x="185538" y="28500"/>
                    </a:lnTo>
                    <a:lnTo>
                      <a:pt x="184898" y="28081"/>
                    </a:lnTo>
                    <a:lnTo>
                      <a:pt x="184224" y="27661"/>
                    </a:lnTo>
                    <a:lnTo>
                      <a:pt x="183515" y="27247"/>
                    </a:lnTo>
                    <a:lnTo>
                      <a:pt x="182806" y="26833"/>
                    </a:lnTo>
                    <a:lnTo>
                      <a:pt x="182080" y="26425"/>
                    </a:lnTo>
                    <a:lnTo>
                      <a:pt x="181319" y="26022"/>
                    </a:lnTo>
                    <a:lnTo>
                      <a:pt x="180541" y="25620"/>
                    </a:lnTo>
                    <a:lnTo>
                      <a:pt x="179746" y="25224"/>
                    </a:lnTo>
                    <a:lnTo>
                      <a:pt x="178950" y="24833"/>
                    </a:lnTo>
                    <a:lnTo>
                      <a:pt x="178121" y="24448"/>
                    </a:lnTo>
                    <a:lnTo>
                      <a:pt x="177256" y="24069"/>
                    </a:lnTo>
                    <a:lnTo>
                      <a:pt x="176392" y="23696"/>
                    </a:lnTo>
                    <a:lnTo>
                      <a:pt x="175510" y="23323"/>
                    </a:lnTo>
                    <a:lnTo>
                      <a:pt x="174611" y="22961"/>
                    </a:lnTo>
                    <a:lnTo>
                      <a:pt x="173694" y="22600"/>
                    </a:lnTo>
                    <a:lnTo>
                      <a:pt x="172743" y="22250"/>
                    </a:lnTo>
                    <a:lnTo>
                      <a:pt x="171792" y="21900"/>
                    </a:lnTo>
                    <a:lnTo>
                      <a:pt x="170824" y="21562"/>
                    </a:lnTo>
                    <a:lnTo>
                      <a:pt x="169839" y="21224"/>
                    </a:lnTo>
                    <a:lnTo>
                      <a:pt x="168836" y="20897"/>
                    </a:lnTo>
                    <a:lnTo>
                      <a:pt x="167816" y="20577"/>
                    </a:lnTo>
                    <a:lnTo>
                      <a:pt x="166744" y="20250"/>
                    </a:lnTo>
                    <a:lnTo>
                      <a:pt x="165637" y="19930"/>
                    </a:lnTo>
                    <a:lnTo>
                      <a:pt x="164513" y="19620"/>
                    </a:lnTo>
                    <a:lnTo>
                      <a:pt x="163372" y="19311"/>
                    </a:lnTo>
                    <a:lnTo>
                      <a:pt x="162197" y="19014"/>
                    </a:lnTo>
                    <a:lnTo>
                      <a:pt x="160986" y="18723"/>
                    </a:lnTo>
                    <a:lnTo>
                      <a:pt x="159776" y="18443"/>
                    </a:lnTo>
                    <a:lnTo>
                      <a:pt x="159154" y="18309"/>
                    </a:lnTo>
                    <a:lnTo>
                      <a:pt x="158531" y="18175"/>
                    </a:lnTo>
                    <a:lnTo>
                      <a:pt x="157909" y="18046"/>
                    </a:lnTo>
                    <a:lnTo>
                      <a:pt x="157269" y="17918"/>
                    </a:lnTo>
                    <a:lnTo>
                      <a:pt x="156629" y="17801"/>
                    </a:lnTo>
                    <a:lnTo>
                      <a:pt x="155990" y="17679"/>
                    </a:lnTo>
                    <a:lnTo>
                      <a:pt x="155333" y="17562"/>
                    </a:lnTo>
                    <a:lnTo>
                      <a:pt x="154675" y="17452"/>
                    </a:lnTo>
                    <a:lnTo>
                      <a:pt x="154018" y="17347"/>
                    </a:lnTo>
                    <a:lnTo>
                      <a:pt x="153361" y="17242"/>
                    </a:lnTo>
                    <a:lnTo>
                      <a:pt x="152687" y="17143"/>
                    </a:lnTo>
                    <a:lnTo>
                      <a:pt x="152013" y="17049"/>
                    </a:lnTo>
                    <a:lnTo>
                      <a:pt x="151339" y="16962"/>
                    </a:lnTo>
                    <a:lnTo>
                      <a:pt x="150647" y="16874"/>
                    </a:lnTo>
                    <a:lnTo>
                      <a:pt x="149973" y="16793"/>
                    </a:lnTo>
                    <a:lnTo>
                      <a:pt x="149281" y="16717"/>
                    </a:lnTo>
                    <a:lnTo>
                      <a:pt x="148589" y="16647"/>
                    </a:lnTo>
                    <a:lnTo>
                      <a:pt x="147881" y="16583"/>
                    </a:lnTo>
                    <a:lnTo>
                      <a:pt x="147517" y="16554"/>
                    </a:lnTo>
                    <a:lnTo>
                      <a:pt x="147172" y="16530"/>
                    </a:lnTo>
                    <a:lnTo>
                      <a:pt x="146463" y="16484"/>
                    </a:lnTo>
                    <a:lnTo>
                      <a:pt x="145754" y="16455"/>
                    </a:lnTo>
                    <a:lnTo>
                      <a:pt x="145045" y="16437"/>
                    </a:lnTo>
                    <a:lnTo>
                      <a:pt x="144336" y="16425"/>
                    </a:lnTo>
                    <a:lnTo>
                      <a:pt x="142936" y="16425"/>
                    </a:lnTo>
                    <a:lnTo>
                      <a:pt x="142244" y="16431"/>
                    </a:lnTo>
                    <a:lnTo>
                      <a:pt x="140861" y="16443"/>
                    </a:lnTo>
                    <a:lnTo>
                      <a:pt x="140169" y="16449"/>
                    </a:lnTo>
                    <a:lnTo>
                      <a:pt x="139478" y="16449"/>
                    </a:lnTo>
                    <a:lnTo>
                      <a:pt x="138786" y="16443"/>
                    </a:lnTo>
                    <a:lnTo>
                      <a:pt x="138112" y="16425"/>
                    </a:lnTo>
                    <a:lnTo>
                      <a:pt x="137420" y="16408"/>
                    </a:lnTo>
                    <a:lnTo>
                      <a:pt x="136746" y="16373"/>
                    </a:lnTo>
                    <a:lnTo>
                      <a:pt x="136365" y="16350"/>
                    </a:lnTo>
                    <a:lnTo>
                      <a:pt x="136037" y="16338"/>
                    </a:lnTo>
                    <a:lnTo>
                      <a:pt x="135760" y="16332"/>
                    </a:lnTo>
                    <a:lnTo>
                      <a:pt x="135518" y="16332"/>
                    </a:lnTo>
                    <a:lnTo>
                      <a:pt x="135328" y="16338"/>
                    </a:lnTo>
                    <a:lnTo>
                      <a:pt x="135172" y="16350"/>
                    </a:lnTo>
                    <a:lnTo>
                      <a:pt x="135051" y="16361"/>
                    </a:lnTo>
                    <a:lnTo>
                      <a:pt x="134965" y="16379"/>
                    </a:lnTo>
                    <a:lnTo>
                      <a:pt x="134896" y="16396"/>
                    </a:lnTo>
                    <a:lnTo>
                      <a:pt x="134861" y="16414"/>
                    </a:lnTo>
                    <a:lnTo>
                      <a:pt x="134855" y="16422"/>
                    </a:lnTo>
                    <a:lnTo>
                      <a:pt x="134827" y="16408"/>
                    </a:lnTo>
                    <a:lnTo>
                      <a:pt x="134585" y="16291"/>
                    </a:lnTo>
                    <a:lnTo>
                      <a:pt x="134204" y="16128"/>
                    </a:lnTo>
                    <a:lnTo>
                      <a:pt x="133651" y="15918"/>
                    </a:lnTo>
                    <a:lnTo>
                      <a:pt x="132890" y="15644"/>
                    </a:lnTo>
                    <a:lnTo>
                      <a:pt x="132683" y="15562"/>
                    </a:lnTo>
                    <a:lnTo>
                      <a:pt x="132475" y="15469"/>
                    </a:lnTo>
                    <a:lnTo>
                      <a:pt x="132268" y="15364"/>
                    </a:lnTo>
                    <a:lnTo>
                      <a:pt x="132043" y="15248"/>
                    </a:lnTo>
                    <a:lnTo>
                      <a:pt x="131836" y="15125"/>
                    </a:lnTo>
                    <a:lnTo>
                      <a:pt x="131628" y="14997"/>
                    </a:lnTo>
                    <a:lnTo>
                      <a:pt x="131230" y="14729"/>
                    </a:lnTo>
                    <a:lnTo>
                      <a:pt x="130487" y="14204"/>
                    </a:lnTo>
                    <a:lnTo>
                      <a:pt x="130158" y="13977"/>
                    </a:lnTo>
                    <a:lnTo>
                      <a:pt x="129864" y="13790"/>
                    </a:lnTo>
                    <a:lnTo>
                      <a:pt x="129104" y="13359"/>
                    </a:lnTo>
                    <a:lnTo>
                      <a:pt x="128326" y="12933"/>
                    </a:lnTo>
                    <a:lnTo>
                      <a:pt x="127530" y="12501"/>
                    </a:lnTo>
                    <a:lnTo>
                      <a:pt x="126718" y="12082"/>
                    </a:lnTo>
                    <a:lnTo>
                      <a:pt x="125871" y="11656"/>
                    </a:lnTo>
                    <a:lnTo>
                      <a:pt x="125023" y="11236"/>
                    </a:lnTo>
                    <a:lnTo>
                      <a:pt x="124159" y="10822"/>
                    </a:lnTo>
                    <a:lnTo>
                      <a:pt x="123277" y="10408"/>
                    </a:lnTo>
                    <a:lnTo>
                      <a:pt x="122378" y="10000"/>
                    </a:lnTo>
                    <a:lnTo>
                      <a:pt x="121462" y="9598"/>
                    </a:lnTo>
                    <a:lnTo>
                      <a:pt x="120528" y="9201"/>
                    </a:lnTo>
                    <a:lnTo>
                      <a:pt x="119577" y="8805"/>
                    </a:lnTo>
                    <a:lnTo>
                      <a:pt x="118609" y="8414"/>
                    </a:lnTo>
                    <a:lnTo>
                      <a:pt x="117606" y="8024"/>
                    </a:lnTo>
                    <a:lnTo>
                      <a:pt x="116603" y="7645"/>
                    </a:lnTo>
                    <a:lnTo>
                      <a:pt x="115583" y="7271"/>
                    </a:lnTo>
                    <a:lnTo>
                      <a:pt x="114546" y="6898"/>
                    </a:lnTo>
                    <a:lnTo>
                      <a:pt x="113491" y="6537"/>
                    </a:lnTo>
                    <a:lnTo>
                      <a:pt x="112419" y="6175"/>
                    </a:lnTo>
                    <a:lnTo>
                      <a:pt x="111330" y="5825"/>
                    </a:lnTo>
                    <a:lnTo>
                      <a:pt x="110223" y="5481"/>
                    </a:lnTo>
                    <a:lnTo>
                      <a:pt x="109099" y="5143"/>
                    </a:lnTo>
                    <a:lnTo>
                      <a:pt x="107958" y="4811"/>
                    </a:lnTo>
                    <a:lnTo>
                      <a:pt x="106800" y="4490"/>
                    </a:lnTo>
                    <a:lnTo>
                      <a:pt x="105624" y="4170"/>
                    </a:lnTo>
                    <a:lnTo>
                      <a:pt x="104431" y="3861"/>
                    </a:lnTo>
                    <a:lnTo>
                      <a:pt x="103221" y="3563"/>
                    </a:lnTo>
                    <a:lnTo>
                      <a:pt x="102010" y="3272"/>
                    </a:lnTo>
                    <a:lnTo>
                      <a:pt x="100766" y="2986"/>
                    </a:lnTo>
                    <a:lnTo>
                      <a:pt x="99503" y="2712"/>
                    </a:lnTo>
                    <a:lnTo>
                      <a:pt x="98224" y="2444"/>
                    </a:lnTo>
                    <a:lnTo>
                      <a:pt x="96945" y="2187"/>
                    </a:lnTo>
                    <a:lnTo>
                      <a:pt x="95976" y="2001"/>
                    </a:lnTo>
                    <a:lnTo>
                      <a:pt x="94991" y="1826"/>
                    </a:lnTo>
                    <a:lnTo>
                      <a:pt x="94005" y="1651"/>
                    </a:lnTo>
                    <a:lnTo>
                      <a:pt x="92985" y="1482"/>
                    </a:lnTo>
                    <a:lnTo>
                      <a:pt x="91965" y="1318"/>
                    </a:lnTo>
                    <a:lnTo>
                      <a:pt x="90928" y="1167"/>
                    </a:lnTo>
                    <a:lnTo>
                      <a:pt x="89873" y="1021"/>
                    </a:lnTo>
                    <a:lnTo>
                      <a:pt x="88801" y="881"/>
                    </a:lnTo>
                    <a:lnTo>
                      <a:pt x="87729" y="747"/>
                    </a:lnTo>
                    <a:lnTo>
                      <a:pt x="86640" y="625"/>
                    </a:lnTo>
                    <a:lnTo>
                      <a:pt x="85551" y="514"/>
                    </a:lnTo>
                    <a:lnTo>
                      <a:pt x="84444" y="409"/>
                    </a:lnTo>
                    <a:lnTo>
                      <a:pt x="83337" y="316"/>
                    </a:lnTo>
                    <a:lnTo>
                      <a:pt x="82231" y="234"/>
                    </a:lnTo>
                    <a:lnTo>
                      <a:pt x="81107" y="164"/>
                    </a:lnTo>
                    <a:lnTo>
                      <a:pt x="79983" y="106"/>
                    </a:lnTo>
                    <a:lnTo>
                      <a:pt x="78859" y="59"/>
                    </a:lnTo>
                    <a:lnTo>
                      <a:pt x="77753" y="24"/>
                    </a:lnTo>
                    <a:lnTo>
                      <a:pt x="76629" y="7"/>
                    </a:lnTo>
                    <a:lnTo>
                      <a:pt x="76076" y="1"/>
                    </a:lnTo>
                    <a:close/>
                  </a:path>
                </a:pathLst>
              </a:custGeom>
              <a:solidFill>
                <a:srgbClr val="FFD6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117;p16">
              <a:extLst>
                <a:ext uri="{FF2B5EF4-FFF2-40B4-BE49-F238E27FC236}">
                  <a16:creationId xmlns:a16="http://schemas.microsoft.com/office/drawing/2014/main" id="{D553216B-6892-A552-06CA-A0992D2303BF}"/>
                </a:ext>
              </a:extLst>
            </p:cNvPr>
            <p:cNvSpPr/>
            <p:nvPr/>
          </p:nvSpPr>
          <p:spPr>
            <a:xfrm flipH="1">
              <a:off x="4452884" y="2813187"/>
              <a:ext cx="1138609" cy="1506629"/>
            </a:xfrm>
            <a:custGeom>
              <a:avLst/>
              <a:gdLst/>
              <a:ahLst/>
              <a:cxnLst/>
              <a:rect l="l" t="t" r="r" b="b"/>
              <a:pathLst>
                <a:path w="107492" h="52592" extrusionOk="0">
                  <a:moveTo>
                    <a:pt x="30119" y="1"/>
                  </a:moveTo>
                  <a:lnTo>
                    <a:pt x="29238" y="7"/>
                  </a:lnTo>
                  <a:lnTo>
                    <a:pt x="28356" y="18"/>
                  </a:lnTo>
                  <a:lnTo>
                    <a:pt x="27491" y="42"/>
                  </a:lnTo>
                  <a:lnTo>
                    <a:pt x="26610" y="71"/>
                  </a:lnTo>
                  <a:lnTo>
                    <a:pt x="25745" y="106"/>
                  </a:lnTo>
                  <a:lnTo>
                    <a:pt x="24898" y="146"/>
                  </a:lnTo>
                  <a:lnTo>
                    <a:pt x="24051" y="199"/>
                  </a:lnTo>
                  <a:lnTo>
                    <a:pt x="23203" y="257"/>
                  </a:lnTo>
                  <a:lnTo>
                    <a:pt x="22374" y="327"/>
                  </a:lnTo>
                  <a:lnTo>
                    <a:pt x="21544" y="403"/>
                  </a:lnTo>
                  <a:lnTo>
                    <a:pt x="20714" y="485"/>
                  </a:lnTo>
                  <a:lnTo>
                    <a:pt x="19901" y="578"/>
                  </a:lnTo>
                  <a:lnTo>
                    <a:pt x="19106" y="677"/>
                  </a:lnTo>
                  <a:lnTo>
                    <a:pt x="18310" y="788"/>
                  </a:lnTo>
                  <a:lnTo>
                    <a:pt x="17532" y="910"/>
                  </a:lnTo>
                  <a:lnTo>
                    <a:pt x="16772" y="1033"/>
                  </a:lnTo>
                  <a:lnTo>
                    <a:pt x="16011" y="1173"/>
                  </a:lnTo>
                  <a:lnTo>
                    <a:pt x="15267" y="1318"/>
                  </a:lnTo>
                  <a:lnTo>
                    <a:pt x="14524" y="1470"/>
                  </a:lnTo>
                  <a:lnTo>
                    <a:pt x="13815" y="1633"/>
                  </a:lnTo>
                  <a:lnTo>
                    <a:pt x="13106" y="1808"/>
                  </a:lnTo>
                  <a:lnTo>
                    <a:pt x="12397" y="1989"/>
                  </a:lnTo>
                  <a:lnTo>
                    <a:pt x="11723" y="2181"/>
                  </a:lnTo>
                  <a:lnTo>
                    <a:pt x="11049" y="2380"/>
                  </a:lnTo>
                  <a:lnTo>
                    <a:pt x="10409" y="2589"/>
                  </a:lnTo>
                  <a:lnTo>
                    <a:pt x="9769" y="2811"/>
                  </a:lnTo>
                  <a:lnTo>
                    <a:pt x="9147" y="3044"/>
                  </a:lnTo>
                  <a:lnTo>
                    <a:pt x="8542" y="3283"/>
                  </a:lnTo>
                  <a:lnTo>
                    <a:pt x="7954" y="3534"/>
                  </a:lnTo>
                  <a:lnTo>
                    <a:pt x="7383" y="3791"/>
                  </a:lnTo>
                  <a:lnTo>
                    <a:pt x="6830" y="4065"/>
                  </a:lnTo>
                  <a:lnTo>
                    <a:pt x="6294" y="4344"/>
                  </a:lnTo>
                  <a:lnTo>
                    <a:pt x="5775" y="4636"/>
                  </a:lnTo>
                  <a:lnTo>
                    <a:pt x="5291" y="4933"/>
                  </a:lnTo>
                  <a:lnTo>
                    <a:pt x="4807" y="5248"/>
                  </a:lnTo>
                  <a:lnTo>
                    <a:pt x="4357" y="5569"/>
                  </a:lnTo>
                  <a:lnTo>
                    <a:pt x="3908" y="5907"/>
                  </a:lnTo>
                  <a:lnTo>
                    <a:pt x="3493" y="6245"/>
                  </a:lnTo>
                  <a:lnTo>
                    <a:pt x="3113" y="6583"/>
                  </a:lnTo>
                  <a:lnTo>
                    <a:pt x="2750" y="6927"/>
                  </a:lnTo>
                  <a:lnTo>
                    <a:pt x="2404" y="7271"/>
                  </a:lnTo>
                  <a:lnTo>
                    <a:pt x="2092" y="7621"/>
                  </a:lnTo>
                  <a:lnTo>
                    <a:pt x="1799" y="7971"/>
                  </a:lnTo>
                  <a:lnTo>
                    <a:pt x="1539" y="8327"/>
                  </a:lnTo>
                  <a:lnTo>
                    <a:pt x="1297" y="8682"/>
                  </a:lnTo>
                  <a:lnTo>
                    <a:pt x="1072" y="9038"/>
                  </a:lnTo>
                  <a:lnTo>
                    <a:pt x="865" y="9394"/>
                  </a:lnTo>
                  <a:lnTo>
                    <a:pt x="692" y="9755"/>
                  </a:lnTo>
                  <a:lnTo>
                    <a:pt x="536" y="10117"/>
                  </a:lnTo>
                  <a:lnTo>
                    <a:pt x="398" y="10478"/>
                  </a:lnTo>
                  <a:lnTo>
                    <a:pt x="277" y="10845"/>
                  </a:lnTo>
                  <a:lnTo>
                    <a:pt x="173" y="11207"/>
                  </a:lnTo>
                  <a:lnTo>
                    <a:pt x="104" y="11574"/>
                  </a:lnTo>
                  <a:lnTo>
                    <a:pt x="52" y="11942"/>
                  </a:lnTo>
                  <a:lnTo>
                    <a:pt x="18" y="12315"/>
                  </a:lnTo>
                  <a:lnTo>
                    <a:pt x="0" y="12682"/>
                  </a:lnTo>
                  <a:lnTo>
                    <a:pt x="0" y="13055"/>
                  </a:lnTo>
                  <a:lnTo>
                    <a:pt x="18" y="13428"/>
                  </a:lnTo>
                  <a:lnTo>
                    <a:pt x="52" y="13796"/>
                  </a:lnTo>
                  <a:lnTo>
                    <a:pt x="104" y="14169"/>
                  </a:lnTo>
                  <a:lnTo>
                    <a:pt x="173" y="14542"/>
                  </a:lnTo>
                  <a:lnTo>
                    <a:pt x="260" y="14915"/>
                  </a:lnTo>
                  <a:lnTo>
                    <a:pt x="364" y="15288"/>
                  </a:lnTo>
                  <a:lnTo>
                    <a:pt x="485" y="15667"/>
                  </a:lnTo>
                  <a:lnTo>
                    <a:pt x="623" y="16040"/>
                  </a:lnTo>
                  <a:lnTo>
                    <a:pt x="778" y="16414"/>
                  </a:lnTo>
                  <a:lnTo>
                    <a:pt x="934" y="16787"/>
                  </a:lnTo>
                  <a:lnTo>
                    <a:pt x="1124" y="17160"/>
                  </a:lnTo>
                  <a:lnTo>
                    <a:pt x="1314" y="17533"/>
                  </a:lnTo>
                  <a:lnTo>
                    <a:pt x="1522" y="17906"/>
                  </a:lnTo>
                  <a:lnTo>
                    <a:pt x="1747" y="18274"/>
                  </a:lnTo>
                  <a:lnTo>
                    <a:pt x="1989" y="18647"/>
                  </a:lnTo>
                  <a:lnTo>
                    <a:pt x="2248" y="19020"/>
                  </a:lnTo>
                  <a:lnTo>
                    <a:pt x="2507" y="19387"/>
                  </a:lnTo>
                  <a:lnTo>
                    <a:pt x="2784" y="19755"/>
                  </a:lnTo>
                  <a:lnTo>
                    <a:pt x="3061" y="20122"/>
                  </a:lnTo>
                  <a:lnTo>
                    <a:pt x="3355" y="20489"/>
                  </a:lnTo>
                  <a:lnTo>
                    <a:pt x="3666" y="20856"/>
                  </a:lnTo>
                  <a:lnTo>
                    <a:pt x="3994" y="21218"/>
                  </a:lnTo>
                  <a:lnTo>
                    <a:pt x="4323" y="21579"/>
                  </a:lnTo>
                  <a:lnTo>
                    <a:pt x="4669" y="21941"/>
                  </a:lnTo>
                  <a:lnTo>
                    <a:pt x="5014" y="22302"/>
                  </a:lnTo>
                  <a:lnTo>
                    <a:pt x="5378" y="22658"/>
                  </a:lnTo>
                  <a:lnTo>
                    <a:pt x="6121" y="23364"/>
                  </a:lnTo>
                  <a:lnTo>
                    <a:pt x="6916" y="24069"/>
                  </a:lnTo>
                  <a:lnTo>
                    <a:pt x="7729" y="24757"/>
                  </a:lnTo>
                  <a:lnTo>
                    <a:pt x="8559" y="25439"/>
                  </a:lnTo>
                  <a:lnTo>
                    <a:pt x="9423" y="26116"/>
                  </a:lnTo>
                  <a:lnTo>
                    <a:pt x="10322" y="26774"/>
                  </a:lnTo>
                  <a:lnTo>
                    <a:pt x="11222" y="27422"/>
                  </a:lnTo>
                  <a:lnTo>
                    <a:pt x="12155" y="28057"/>
                  </a:lnTo>
                  <a:lnTo>
                    <a:pt x="13089" y="28675"/>
                  </a:lnTo>
                  <a:lnTo>
                    <a:pt x="14144" y="29346"/>
                  </a:lnTo>
                  <a:lnTo>
                    <a:pt x="15233" y="30010"/>
                  </a:lnTo>
                  <a:lnTo>
                    <a:pt x="16357" y="30681"/>
                  </a:lnTo>
                  <a:lnTo>
                    <a:pt x="17532" y="31346"/>
                  </a:lnTo>
                  <a:lnTo>
                    <a:pt x="18743" y="32010"/>
                  </a:lnTo>
                  <a:lnTo>
                    <a:pt x="20005" y="32675"/>
                  </a:lnTo>
                  <a:lnTo>
                    <a:pt x="21302" y="33328"/>
                  </a:lnTo>
                  <a:lnTo>
                    <a:pt x="21959" y="33654"/>
                  </a:lnTo>
                  <a:lnTo>
                    <a:pt x="22633" y="33981"/>
                  </a:lnTo>
                  <a:lnTo>
                    <a:pt x="23307" y="34308"/>
                  </a:lnTo>
                  <a:lnTo>
                    <a:pt x="23999" y="34628"/>
                  </a:lnTo>
                  <a:lnTo>
                    <a:pt x="24708" y="34949"/>
                  </a:lnTo>
                  <a:lnTo>
                    <a:pt x="25417" y="35264"/>
                  </a:lnTo>
                  <a:lnTo>
                    <a:pt x="26125" y="35584"/>
                  </a:lnTo>
                  <a:lnTo>
                    <a:pt x="26852" y="35899"/>
                  </a:lnTo>
                  <a:lnTo>
                    <a:pt x="27595" y="36208"/>
                  </a:lnTo>
                  <a:lnTo>
                    <a:pt x="28339" y="36517"/>
                  </a:lnTo>
                  <a:lnTo>
                    <a:pt x="29099" y="36826"/>
                  </a:lnTo>
                  <a:lnTo>
                    <a:pt x="29877" y="37129"/>
                  </a:lnTo>
                  <a:lnTo>
                    <a:pt x="30655" y="37433"/>
                  </a:lnTo>
                  <a:lnTo>
                    <a:pt x="31433" y="37736"/>
                  </a:lnTo>
                  <a:lnTo>
                    <a:pt x="32229" y="38027"/>
                  </a:lnTo>
                  <a:lnTo>
                    <a:pt x="33041" y="38325"/>
                  </a:lnTo>
                  <a:lnTo>
                    <a:pt x="33854" y="38610"/>
                  </a:lnTo>
                  <a:lnTo>
                    <a:pt x="34667" y="38902"/>
                  </a:lnTo>
                  <a:lnTo>
                    <a:pt x="35497" y="39182"/>
                  </a:lnTo>
                  <a:lnTo>
                    <a:pt x="36344" y="39462"/>
                  </a:lnTo>
                  <a:lnTo>
                    <a:pt x="37191" y="39742"/>
                  </a:lnTo>
                  <a:lnTo>
                    <a:pt x="38055" y="40016"/>
                  </a:lnTo>
                  <a:lnTo>
                    <a:pt x="38920" y="40284"/>
                  </a:lnTo>
                  <a:lnTo>
                    <a:pt x="39802" y="40546"/>
                  </a:lnTo>
                  <a:lnTo>
                    <a:pt x="40684" y="40809"/>
                  </a:lnTo>
                  <a:lnTo>
                    <a:pt x="41583" y="41065"/>
                  </a:lnTo>
                  <a:lnTo>
                    <a:pt x="42482" y="41316"/>
                  </a:lnTo>
                  <a:lnTo>
                    <a:pt x="43398" y="41566"/>
                  </a:lnTo>
                  <a:lnTo>
                    <a:pt x="44332" y="41806"/>
                  </a:lnTo>
                  <a:lnTo>
                    <a:pt x="45248" y="42045"/>
                  </a:lnTo>
                  <a:lnTo>
                    <a:pt x="46199" y="42278"/>
                  </a:lnTo>
                  <a:lnTo>
                    <a:pt x="47150" y="42511"/>
                  </a:lnTo>
                  <a:lnTo>
                    <a:pt x="48101" y="42733"/>
                  </a:lnTo>
                  <a:lnTo>
                    <a:pt x="49069" y="42948"/>
                  </a:lnTo>
                  <a:lnTo>
                    <a:pt x="50037" y="43164"/>
                  </a:lnTo>
                  <a:lnTo>
                    <a:pt x="51023" y="43374"/>
                  </a:lnTo>
                  <a:lnTo>
                    <a:pt x="52008" y="43572"/>
                  </a:lnTo>
                  <a:lnTo>
                    <a:pt x="53011" y="43770"/>
                  </a:lnTo>
                  <a:lnTo>
                    <a:pt x="54014" y="43963"/>
                  </a:lnTo>
                  <a:lnTo>
                    <a:pt x="55034" y="44144"/>
                  </a:lnTo>
                  <a:lnTo>
                    <a:pt x="56054" y="44324"/>
                  </a:lnTo>
                  <a:lnTo>
                    <a:pt x="57092" y="44499"/>
                  </a:lnTo>
                  <a:lnTo>
                    <a:pt x="58129" y="44663"/>
                  </a:lnTo>
                  <a:lnTo>
                    <a:pt x="59184" y="44826"/>
                  </a:lnTo>
                  <a:lnTo>
                    <a:pt x="60238" y="44977"/>
                  </a:lnTo>
                  <a:lnTo>
                    <a:pt x="61293" y="45129"/>
                  </a:lnTo>
                  <a:lnTo>
                    <a:pt x="62365" y="45269"/>
                  </a:lnTo>
                  <a:lnTo>
                    <a:pt x="63454" y="45403"/>
                  </a:lnTo>
                  <a:lnTo>
                    <a:pt x="64544" y="45525"/>
                  </a:lnTo>
                  <a:lnTo>
                    <a:pt x="65633" y="45648"/>
                  </a:lnTo>
                  <a:lnTo>
                    <a:pt x="66324" y="45718"/>
                  </a:lnTo>
                  <a:lnTo>
                    <a:pt x="67016" y="45782"/>
                  </a:lnTo>
                  <a:lnTo>
                    <a:pt x="68347" y="45893"/>
                  </a:lnTo>
                  <a:lnTo>
                    <a:pt x="69627" y="45998"/>
                  </a:lnTo>
                  <a:lnTo>
                    <a:pt x="70906" y="46103"/>
                  </a:lnTo>
                  <a:lnTo>
                    <a:pt x="71529" y="46155"/>
                  </a:lnTo>
                  <a:lnTo>
                    <a:pt x="72134" y="46213"/>
                  </a:lnTo>
                  <a:lnTo>
                    <a:pt x="72756" y="46278"/>
                  </a:lnTo>
                  <a:lnTo>
                    <a:pt x="73361" y="46348"/>
                  </a:lnTo>
                  <a:lnTo>
                    <a:pt x="73984" y="46423"/>
                  </a:lnTo>
                  <a:lnTo>
                    <a:pt x="74589" y="46511"/>
                  </a:lnTo>
                  <a:lnTo>
                    <a:pt x="75194" y="46604"/>
                  </a:lnTo>
                  <a:lnTo>
                    <a:pt x="75799" y="46715"/>
                  </a:lnTo>
                  <a:lnTo>
                    <a:pt x="76301" y="46808"/>
                  </a:lnTo>
                  <a:lnTo>
                    <a:pt x="76785" y="46913"/>
                  </a:lnTo>
                  <a:lnTo>
                    <a:pt x="77269" y="47024"/>
                  </a:lnTo>
                  <a:lnTo>
                    <a:pt x="77736" y="47135"/>
                  </a:lnTo>
                  <a:lnTo>
                    <a:pt x="78220" y="47251"/>
                  </a:lnTo>
                  <a:lnTo>
                    <a:pt x="78687" y="47374"/>
                  </a:lnTo>
                  <a:lnTo>
                    <a:pt x="79603" y="47624"/>
                  </a:lnTo>
                  <a:lnTo>
                    <a:pt x="80519" y="47881"/>
                  </a:lnTo>
                  <a:lnTo>
                    <a:pt x="81419" y="48143"/>
                  </a:lnTo>
                  <a:lnTo>
                    <a:pt x="82318" y="48394"/>
                  </a:lnTo>
                  <a:lnTo>
                    <a:pt x="83217" y="48633"/>
                  </a:lnTo>
                  <a:lnTo>
                    <a:pt x="98536" y="52592"/>
                  </a:lnTo>
                  <a:lnTo>
                    <a:pt x="98466" y="52370"/>
                  </a:lnTo>
                  <a:lnTo>
                    <a:pt x="98363" y="52143"/>
                  </a:lnTo>
                  <a:lnTo>
                    <a:pt x="98155" y="51665"/>
                  </a:lnTo>
                  <a:lnTo>
                    <a:pt x="97878" y="51164"/>
                  </a:lnTo>
                  <a:lnTo>
                    <a:pt x="97585" y="50639"/>
                  </a:lnTo>
                  <a:lnTo>
                    <a:pt x="96962" y="49548"/>
                  </a:lnTo>
                  <a:lnTo>
                    <a:pt x="96651" y="48989"/>
                  </a:lnTo>
                  <a:lnTo>
                    <a:pt x="96340" y="48429"/>
                  </a:lnTo>
                  <a:lnTo>
                    <a:pt x="96080" y="47869"/>
                  </a:lnTo>
                  <a:lnTo>
                    <a:pt x="95959" y="47589"/>
                  </a:lnTo>
                  <a:lnTo>
                    <a:pt x="95856" y="47315"/>
                  </a:lnTo>
                  <a:lnTo>
                    <a:pt x="95752" y="47041"/>
                  </a:lnTo>
                  <a:lnTo>
                    <a:pt x="95665" y="46767"/>
                  </a:lnTo>
                  <a:lnTo>
                    <a:pt x="95596" y="46499"/>
                  </a:lnTo>
                  <a:lnTo>
                    <a:pt x="95562" y="46237"/>
                  </a:lnTo>
                  <a:lnTo>
                    <a:pt x="95527" y="45980"/>
                  </a:lnTo>
                  <a:lnTo>
                    <a:pt x="95510" y="45724"/>
                  </a:lnTo>
                  <a:lnTo>
                    <a:pt x="95527" y="45473"/>
                  </a:lnTo>
                  <a:lnTo>
                    <a:pt x="95562" y="45234"/>
                  </a:lnTo>
                  <a:lnTo>
                    <a:pt x="95631" y="45001"/>
                  </a:lnTo>
                  <a:lnTo>
                    <a:pt x="95717" y="44767"/>
                  </a:lnTo>
                  <a:lnTo>
                    <a:pt x="95821" y="44552"/>
                  </a:lnTo>
                  <a:lnTo>
                    <a:pt x="95977" y="44336"/>
                  </a:lnTo>
                  <a:lnTo>
                    <a:pt x="96098" y="44190"/>
                  </a:lnTo>
                  <a:lnTo>
                    <a:pt x="96236" y="44044"/>
                  </a:lnTo>
                  <a:lnTo>
                    <a:pt x="96426" y="43899"/>
                  </a:lnTo>
                  <a:lnTo>
                    <a:pt x="96616" y="43753"/>
                  </a:lnTo>
                  <a:lnTo>
                    <a:pt x="96841" y="43607"/>
                  </a:lnTo>
                  <a:lnTo>
                    <a:pt x="97066" y="43461"/>
                  </a:lnTo>
                  <a:lnTo>
                    <a:pt x="97325" y="43310"/>
                  </a:lnTo>
                  <a:lnTo>
                    <a:pt x="97602" y="43164"/>
                  </a:lnTo>
                  <a:lnTo>
                    <a:pt x="97878" y="43012"/>
                  </a:lnTo>
                  <a:lnTo>
                    <a:pt x="98172" y="42867"/>
                  </a:lnTo>
                  <a:lnTo>
                    <a:pt x="98812" y="42564"/>
                  </a:lnTo>
                  <a:lnTo>
                    <a:pt x="99469" y="42260"/>
                  </a:lnTo>
                  <a:lnTo>
                    <a:pt x="100161" y="41957"/>
                  </a:lnTo>
                  <a:lnTo>
                    <a:pt x="100852" y="41648"/>
                  </a:lnTo>
                  <a:lnTo>
                    <a:pt x="101527" y="41339"/>
                  </a:lnTo>
                  <a:lnTo>
                    <a:pt x="102201" y="41024"/>
                  </a:lnTo>
                  <a:lnTo>
                    <a:pt x="102841" y="40709"/>
                  </a:lnTo>
                  <a:lnTo>
                    <a:pt x="103135" y="40546"/>
                  </a:lnTo>
                  <a:lnTo>
                    <a:pt x="103429" y="40389"/>
                  </a:lnTo>
                  <a:lnTo>
                    <a:pt x="103705" y="40225"/>
                  </a:lnTo>
                  <a:lnTo>
                    <a:pt x="103965" y="40062"/>
                  </a:lnTo>
                  <a:lnTo>
                    <a:pt x="104207" y="39899"/>
                  </a:lnTo>
                  <a:lnTo>
                    <a:pt x="104431" y="39736"/>
                  </a:lnTo>
                  <a:lnTo>
                    <a:pt x="104639" y="39572"/>
                  </a:lnTo>
                  <a:lnTo>
                    <a:pt x="104812" y="39409"/>
                  </a:lnTo>
                  <a:lnTo>
                    <a:pt x="105088" y="39141"/>
                  </a:lnTo>
                  <a:lnTo>
                    <a:pt x="105330" y="38867"/>
                  </a:lnTo>
                  <a:lnTo>
                    <a:pt x="105572" y="38599"/>
                  </a:lnTo>
                  <a:lnTo>
                    <a:pt x="105797" y="38325"/>
                  </a:lnTo>
                  <a:lnTo>
                    <a:pt x="106005" y="38051"/>
                  </a:lnTo>
                  <a:lnTo>
                    <a:pt x="106195" y="37777"/>
                  </a:lnTo>
                  <a:lnTo>
                    <a:pt x="106368" y="37503"/>
                  </a:lnTo>
                  <a:lnTo>
                    <a:pt x="106523" y="37223"/>
                  </a:lnTo>
                  <a:lnTo>
                    <a:pt x="106679" y="36949"/>
                  </a:lnTo>
                  <a:lnTo>
                    <a:pt x="106817" y="36669"/>
                  </a:lnTo>
                  <a:lnTo>
                    <a:pt x="106938" y="36389"/>
                  </a:lnTo>
                  <a:lnTo>
                    <a:pt x="107042" y="36109"/>
                  </a:lnTo>
                  <a:lnTo>
                    <a:pt x="107146" y="35823"/>
                  </a:lnTo>
                  <a:lnTo>
                    <a:pt x="107215" y="35544"/>
                  </a:lnTo>
                  <a:lnTo>
                    <a:pt x="107301" y="35264"/>
                  </a:lnTo>
                  <a:lnTo>
                    <a:pt x="107353" y="34978"/>
                  </a:lnTo>
                  <a:lnTo>
                    <a:pt x="107405" y="34692"/>
                  </a:lnTo>
                  <a:lnTo>
                    <a:pt x="107440" y="34412"/>
                  </a:lnTo>
                  <a:lnTo>
                    <a:pt x="107474" y="34127"/>
                  </a:lnTo>
                  <a:lnTo>
                    <a:pt x="107492" y="33841"/>
                  </a:lnTo>
                  <a:lnTo>
                    <a:pt x="107492" y="33275"/>
                  </a:lnTo>
                  <a:lnTo>
                    <a:pt x="107457" y="32710"/>
                  </a:lnTo>
                  <a:lnTo>
                    <a:pt x="107371" y="32144"/>
                  </a:lnTo>
                  <a:lnTo>
                    <a:pt x="107267" y="31579"/>
                  </a:lnTo>
                  <a:lnTo>
                    <a:pt x="107129" y="31019"/>
                  </a:lnTo>
                  <a:lnTo>
                    <a:pt x="106956" y="30459"/>
                  </a:lnTo>
                  <a:lnTo>
                    <a:pt x="106783" y="29946"/>
                  </a:lnTo>
                  <a:lnTo>
                    <a:pt x="106575" y="29427"/>
                  </a:lnTo>
                  <a:lnTo>
                    <a:pt x="106333" y="28914"/>
                  </a:lnTo>
                  <a:lnTo>
                    <a:pt x="106074" y="28395"/>
                  </a:lnTo>
                  <a:lnTo>
                    <a:pt x="105797" y="27882"/>
                  </a:lnTo>
                  <a:lnTo>
                    <a:pt x="105486" y="27363"/>
                  </a:lnTo>
                  <a:lnTo>
                    <a:pt x="105158" y="26850"/>
                  </a:lnTo>
                  <a:lnTo>
                    <a:pt x="104812" y="26331"/>
                  </a:lnTo>
                  <a:lnTo>
                    <a:pt x="104431" y="25818"/>
                  </a:lnTo>
                  <a:lnTo>
                    <a:pt x="104034" y="25299"/>
                  </a:lnTo>
                  <a:lnTo>
                    <a:pt x="103619" y="24786"/>
                  </a:lnTo>
                  <a:lnTo>
                    <a:pt x="103169" y="24273"/>
                  </a:lnTo>
                  <a:lnTo>
                    <a:pt x="102702" y="23754"/>
                  </a:lnTo>
                  <a:lnTo>
                    <a:pt x="102218" y="23247"/>
                  </a:lnTo>
                  <a:lnTo>
                    <a:pt x="101700" y="22734"/>
                  </a:lnTo>
                  <a:lnTo>
                    <a:pt x="101181" y="22221"/>
                  </a:lnTo>
                  <a:lnTo>
                    <a:pt x="100628" y="21714"/>
                  </a:lnTo>
                  <a:lnTo>
                    <a:pt x="100040" y="21206"/>
                  </a:lnTo>
                  <a:lnTo>
                    <a:pt x="99452" y="20705"/>
                  </a:lnTo>
                  <a:lnTo>
                    <a:pt x="98829" y="20198"/>
                  </a:lnTo>
                  <a:lnTo>
                    <a:pt x="98190" y="19696"/>
                  </a:lnTo>
                  <a:lnTo>
                    <a:pt x="97533" y="19201"/>
                  </a:lnTo>
                  <a:lnTo>
                    <a:pt x="96858" y="18705"/>
                  </a:lnTo>
                  <a:lnTo>
                    <a:pt x="96149" y="18209"/>
                  </a:lnTo>
                  <a:lnTo>
                    <a:pt x="95441" y="17720"/>
                  </a:lnTo>
                  <a:lnTo>
                    <a:pt x="94697" y="17230"/>
                  </a:lnTo>
                  <a:lnTo>
                    <a:pt x="93936" y="16746"/>
                  </a:lnTo>
                  <a:lnTo>
                    <a:pt x="93158" y="16262"/>
                  </a:lnTo>
                  <a:lnTo>
                    <a:pt x="92363" y="15784"/>
                  </a:lnTo>
                  <a:lnTo>
                    <a:pt x="91550" y="15306"/>
                  </a:lnTo>
                  <a:lnTo>
                    <a:pt x="90720" y="14834"/>
                  </a:lnTo>
                  <a:lnTo>
                    <a:pt x="89856" y="14367"/>
                  </a:lnTo>
                  <a:lnTo>
                    <a:pt x="88991" y="13907"/>
                  </a:lnTo>
                  <a:lnTo>
                    <a:pt x="88092" y="13446"/>
                  </a:lnTo>
                  <a:lnTo>
                    <a:pt x="87193" y="12991"/>
                  </a:lnTo>
                  <a:lnTo>
                    <a:pt x="86260" y="12536"/>
                  </a:lnTo>
                  <a:lnTo>
                    <a:pt x="85326" y="12093"/>
                  </a:lnTo>
                  <a:lnTo>
                    <a:pt x="84358" y="11650"/>
                  </a:lnTo>
                  <a:lnTo>
                    <a:pt x="83390" y="11213"/>
                  </a:lnTo>
                  <a:lnTo>
                    <a:pt x="82404" y="10781"/>
                  </a:lnTo>
                  <a:lnTo>
                    <a:pt x="81384" y="10356"/>
                  </a:lnTo>
                  <a:lnTo>
                    <a:pt x="80364" y="9930"/>
                  </a:lnTo>
                  <a:lnTo>
                    <a:pt x="79326" y="9516"/>
                  </a:lnTo>
                  <a:lnTo>
                    <a:pt x="78254" y="9108"/>
                  </a:lnTo>
                  <a:lnTo>
                    <a:pt x="77182" y="8700"/>
                  </a:lnTo>
                  <a:lnTo>
                    <a:pt x="76093" y="8303"/>
                  </a:lnTo>
                  <a:lnTo>
                    <a:pt x="74987" y="7913"/>
                  </a:lnTo>
                  <a:lnTo>
                    <a:pt x="73880" y="7522"/>
                  </a:lnTo>
                  <a:lnTo>
                    <a:pt x="72739" y="7143"/>
                  </a:lnTo>
                  <a:lnTo>
                    <a:pt x="71581" y="6770"/>
                  </a:lnTo>
                  <a:lnTo>
                    <a:pt x="70422" y="6403"/>
                  </a:lnTo>
                  <a:lnTo>
                    <a:pt x="69246" y="6047"/>
                  </a:lnTo>
                  <a:lnTo>
                    <a:pt x="68053" y="5691"/>
                  </a:lnTo>
                  <a:lnTo>
                    <a:pt x="66843" y="5347"/>
                  </a:lnTo>
                  <a:lnTo>
                    <a:pt x="65633" y="5009"/>
                  </a:lnTo>
                  <a:lnTo>
                    <a:pt x="64388" y="4677"/>
                  </a:lnTo>
                  <a:lnTo>
                    <a:pt x="63143" y="4356"/>
                  </a:lnTo>
                  <a:lnTo>
                    <a:pt x="61881" y="4041"/>
                  </a:lnTo>
                  <a:lnTo>
                    <a:pt x="60619" y="3732"/>
                  </a:lnTo>
                  <a:lnTo>
                    <a:pt x="59339" y="3435"/>
                  </a:lnTo>
                  <a:lnTo>
                    <a:pt x="58025" y="3143"/>
                  </a:lnTo>
                  <a:lnTo>
                    <a:pt x="56729" y="2858"/>
                  </a:lnTo>
                  <a:lnTo>
                    <a:pt x="55397" y="2589"/>
                  </a:lnTo>
                  <a:lnTo>
                    <a:pt x="54066" y="2321"/>
                  </a:lnTo>
                  <a:lnTo>
                    <a:pt x="53236" y="2164"/>
                  </a:lnTo>
                  <a:lnTo>
                    <a:pt x="52389" y="2006"/>
                  </a:lnTo>
                  <a:lnTo>
                    <a:pt x="51542" y="1855"/>
                  </a:lnTo>
                  <a:lnTo>
                    <a:pt x="50677" y="1715"/>
                  </a:lnTo>
                  <a:lnTo>
                    <a:pt x="49813" y="1575"/>
                  </a:lnTo>
                  <a:lnTo>
                    <a:pt x="48948" y="1441"/>
                  </a:lnTo>
                  <a:lnTo>
                    <a:pt x="48066" y="1313"/>
                  </a:lnTo>
                  <a:lnTo>
                    <a:pt x="47185" y="1184"/>
                  </a:lnTo>
                  <a:lnTo>
                    <a:pt x="46303" y="1068"/>
                  </a:lnTo>
                  <a:lnTo>
                    <a:pt x="45421" y="957"/>
                  </a:lnTo>
                  <a:lnTo>
                    <a:pt x="44522" y="852"/>
                  </a:lnTo>
                  <a:lnTo>
                    <a:pt x="43623" y="747"/>
                  </a:lnTo>
                  <a:lnTo>
                    <a:pt x="42724" y="654"/>
                  </a:lnTo>
                  <a:lnTo>
                    <a:pt x="41825" y="566"/>
                  </a:lnTo>
                  <a:lnTo>
                    <a:pt x="40926" y="485"/>
                  </a:lnTo>
                  <a:lnTo>
                    <a:pt x="40027" y="403"/>
                  </a:lnTo>
                  <a:lnTo>
                    <a:pt x="39127" y="333"/>
                  </a:lnTo>
                  <a:lnTo>
                    <a:pt x="38211" y="275"/>
                  </a:lnTo>
                  <a:lnTo>
                    <a:pt x="37312" y="216"/>
                  </a:lnTo>
                  <a:lnTo>
                    <a:pt x="36413" y="164"/>
                  </a:lnTo>
                  <a:lnTo>
                    <a:pt x="35497" y="117"/>
                  </a:lnTo>
                  <a:lnTo>
                    <a:pt x="34597" y="82"/>
                  </a:lnTo>
                  <a:lnTo>
                    <a:pt x="33698" y="53"/>
                  </a:lnTo>
                  <a:lnTo>
                    <a:pt x="32799" y="30"/>
                  </a:lnTo>
                  <a:lnTo>
                    <a:pt x="31900" y="12"/>
                  </a:lnTo>
                  <a:lnTo>
                    <a:pt x="310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8;p16">
              <a:extLst>
                <a:ext uri="{FF2B5EF4-FFF2-40B4-BE49-F238E27FC236}">
                  <a16:creationId xmlns:a16="http://schemas.microsoft.com/office/drawing/2014/main" id="{E3AD0EA2-7764-E593-4FF0-318B448ED05D}"/>
                </a:ext>
              </a:extLst>
            </p:cNvPr>
            <p:cNvSpPr/>
            <p:nvPr/>
          </p:nvSpPr>
          <p:spPr>
            <a:xfrm flipH="1">
              <a:off x="4287874" y="2720169"/>
              <a:ext cx="1165535" cy="1599648"/>
            </a:xfrm>
            <a:custGeom>
              <a:avLst/>
              <a:gdLst/>
              <a:ahLst/>
              <a:cxnLst/>
              <a:rect l="l" t="t" r="r" b="b"/>
              <a:pathLst>
                <a:path w="110034" h="55839" extrusionOk="0">
                  <a:moveTo>
                    <a:pt x="31987" y="0"/>
                  </a:moveTo>
                  <a:lnTo>
                    <a:pt x="31123" y="12"/>
                  </a:lnTo>
                  <a:lnTo>
                    <a:pt x="30258" y="29"/>
                  </a:lnTo>
                  <a:lnTo>
                    <a:pt x="29394" y="58"/>
                  </a:lnTo>
                  <a:lnTo>
                    <a:pt x="28529" y="93"/>
                  </a:lnTo>
                  <a:lnTo>
                    <a:pt x="27682" y="134"/>
                  </a:lnTo>
                  <a:lnTo>
                    <a:pt x="26818" y="187"/>
                  </a:lnTo>
                  <a:lnTo>
                    <a:pt x="25970" y="251"/>
                  </a:lnTo>
                  <a:lnTo>
                    <a:pt x="25123" y="327"/>
                  </a:lnTo>
                  <a:lnTo>
                    <a:pt x="24276" y="402"/>
                  </a:lnTo>
                  <a:lnTo>
                    <a:pt x="23446" y="496"/>
                  </a:lnTo>
                  <a:lnTo>
                    <a:pt x="22599" y="595"/>
                  </a:lnTo>
                  <a:lnTo>
                    <a:pt x="21769" y="706"/>
                  </a:lnTo>
                  <a:lnTo>
                    <a:pt x="20939" y="828"/>
                  </a:lnTo>
                  <a:lnTo>
                    <a:pt x="20109" y="962"/>
                  </a:lnTo>
                  <a:lnTo>
                    <a:pt x="19297" y="1102"/>
                  </a:lnTo>
                  <a:lnTo>
                    <a:pt x="18484" y="1260"/>
                  </a:lnTo>
                  <a:lnTo>
                    <a:pt x="16409" y="1668"/>
                  </a:lnTo>
                  <a:lnTo>
                    <a:pt x="14144" y="2128"/>
                  </a:lnTo>
                  <a:lnTo>
                    <a:pt x="9251" y="3125"/>
                  </a:lnTo>
                  <a:lnTo>
                    <a:pt x="4358" y="4128"/>
                  </a:lnTo>
                  <a:lnTo>
                    <a:pt x="2076" y="4583"/>
                  </a:lnTo>
                  <a:lnTo>
                    <a:pt x="1" y="4997"/>
                  </a:lnTo>
                  <a:lnTo>
                    <a:pt x="744" y="4857"/>
                  </a:lnTo>
                  <a:lnTo>
                    <a:pt x="1505" y="4723"/>
                  </a:lnTo>
                  <a:lnTo>
                    <a:pt x="2266" y="4595"/>
                  </a:lnTo>
                  <a:lnTo>
                    <a:pt x="3044" y="4478"/>
                  </a:lnTo>
                  <a:lnTo>
                    <a:pt x="3822" y="4373"/>
                  </a:lnTo>
                  <a:lnTo>
                    <a:pt x="4617" y="4268"/>
                  </a:lnTo>
                  <a:lnTo>
                    <a:pt x="5413" y="4175"/>
                  </a:lnTo>
                  <a:lnTo>
                    <a:pt x="6225" y="4093"/>
                  </a:lnTo>
                  <a:lnTo>
                    <a:pt x="7038" y="4012"/>
                  </a:lnTo>
                  <a:lnTo>
                    <a:pt x="7851" y="3942"/>
                  </a:lnTo>
                  <a:lnTo>
                    <a:pt x="8681" y="3877"/>
                  </a:lnTo>
                  <a:lnTo>
                    <a:pt x="9510" y="3819"/>
                  </a:lnTo>
                  <a:lnTo>
                    <a:pt x="10358" y="3772"/>
                  </a:lnTo>
                  <a:lnTo>
                    <a:pt x="11188" y="3726"/>
                  </a:lnTo>
                  <a:lnTo>
                    <a:pt x="12035" y="3691"/>
                  </a:lnTo>
                  <a:lnTo>
                    <a:pt x="12882" y="3662"/>
                  </a:lnTo>
                  <a:lnTo>
                    <a:pt x="13746" y="3638"/>
                  </a:lnTo>
                  <a:lnTo>
                    <a:pt x="14594" y="3621"/>
                  </a:lnTo>
                  <a:lnTo>
                    <a:pt x="15458" y="3615"/>
                  </a:lnTo>
                  <a:lnTo>
                    <a:pt x="16323" y="3609"/>
                  </a:lnTo>
                  <a:lnTo>
                    <a:pt x="17187" y="3609"/>
                  </a:lnTo>
                  <a:lnTo>
                    <a:pt x="18052" y="3621"/>
                  </a:lnTo>
                  <a:lnTo>
                    <a:pt x="18916" y="3633"/>
                  </a:lnTo>
                  <a:lnTo>
                    <a:pt x="19798" y="3656"/>
                  </a:lnTo>
                  <a:lnTo>
                    <a:pt x="20662" y="3679"/>
                  </a:lnTo>
                  <a:lnTo>
                    <a:pt x="21527" y="3708"/>
                  </a:lnTo>
                  <a:lnTo>
                    <a:pt x="22409" y="3749"/>
                  </a:lnTo>
                  <a:lnTo>
                    <a:pt x="23273" y="3790"/>
                  </a:lnTo>
                  <a:lnTo>
                    <a:pt x="24138" y="3837"/>
                  </a:lnTo>
                  <a:lnTo>
                    <a:pt x="25019" y="3889"/>
                  </a:lnTo>
                  <a:lnTo>
                    <a:pt x="25884" y="3947"/>
                  </a:lnTo>
                  <a:lnTo>
                    <a:pt x="26748" y="4012"/>
                  </a:lnTo>
                  <a:lnTo>
                    <a:pt x="27613" y="4076"/>
                  </a:lnTo>
                  <a:lnTo>
                    <a:pt x="28460" y="4146"/>
                  </a:lnTo>
                  <a:lnTo>
                    <a:pt x="29325" y="4227"/>
                  </a:lnTo>
                  <a:lnTo>
                    <a:pt x="30172" y="4303"/>
                  </a:lnTo>
                  <a:lnTo>
                    <a:pt x="31019" y="4391"/>
                  </a:lnTo>
                  <a:lnTo>
                    <a:pt x="31866" y="4478"/>
                  </a:lnTo>
                  <a:lnTo>
                    <a:pt x="32713" y="4571"/>
                  </a:lnTo>
                  <a:lnTo>
                    <a:pt x="33543" y="4670"/>
                  </a:lnTo>
                  <a:lnTo>
                    <a:pt x="34373" y="4769"/>
                  </a:lnTo>
                  <a:lnTo>
                    <a:pt x="35203" y="4874"/>
                  </a:lnTo>
                  <a:lnTo>
                    <a:pt x="36016" y="4985"/>
                  </a:lnTo>
                  <a:lnTo>
                    <a:pt x="36828" y="5096"/>
                  </a:lnTo>
                  <a:lnTo>
                    <a:pt x="37641" y="5213"/>
                  </a:lnTo>
                  <a:lnTo>
                    <a:pt x="38436" y="5335"/>
                  </a:lnTo>
                  <a:lnTo>
                    <a:pt x="39232" y="5457"/>
                  </a:lnTo>
                  <a:lnTo>
                    <a:pt x="40010" y="5580"/>
                  </a:lnTo>
                  <a:lnTo>
                    <a:pt x="40788" y="5708"/>
                  </a:lnTo>
                  <a:lnTo>
                    <a:pt x="41549" y="5842"/>
                  </a:lnTo>
                  <a:lnTo>
                    <a:pt x="42309" y="5976"/>
                  </a:lnTo>
                  <a:lnTo>
                    <a:pt x="43053" y="6111"/>
                  </a:lnTo>
                  <a:lnTo>
                    <a:pt x="43796" y="6250"/>
                  </a:lnTo>
                  <a:lnTo>
                    <a:pt x="44522" y="6390"/>
                  </a:lnTo>
                  <a:lnTo>
                    <a:pt x="45231" y="6536"/>
                  </a:lnTo>
                  <a:lnTo>
                    <a:pt x="45940" y="6682"/>
                  </a:lnTo>
                  <a:lnTo>
                    <a:pt x="46632" y="6828"/>
                  </a:lnTo>
                  <a:lnTo>
                    <a:pt x="47306" y="6979"/>
                  </a:lnTo>
                  <a:lnTo>
                    <a:pt x="47980" y="7131"/>
                  </a:lnTo>
                  <a:lnTo>
                    <a:pt x="48637" y="7282"/>
                  </a:lnTo>
                  <a:lnTo>
                    <a:pt x="49277" y="7440"/>
                  </a:lnTo>
                  <a:lnTo>
                    <a:pt x="49917" y="7597"/>
                  </a:lnTo>
                  <a:lnTo>
                    <a:pt x="50522" y="7755"/>
                  </a:lnTo>
                  <a:lnTo>
                    <a:pt x="51127" y="7918"/>
                  </a:lnTo>
                  <a:lnTo>
                    <a:pt x="52562" y="8309"/>
                  </a:lnTo>
                  <a:lnTo>
                    <a:pt x="53980" y="8711"/>
                  </a:lnTo>
                  <a:lnTo>
                    <a:pt x="55381" y="9125"/>
                  </a:lnTo>
                  <a:lnTo>
                    <a:pt x="56746" y="9545"/>
                  </a:lnTo>
                  <a:lnTo>
                    <a:pt x="58095" y="9970"/>
                  </a:lnTo>
                  <a:lnTo>
                    <a:pt x="59426" y="10408"/>
                  </a:lnTo>
                  <a:lnTo>
                    <a:pt x="60740" y="10857"/>
                  </a:lnTo>
                  <a:lnTo>
                    <a:pt x="62020" y="11306"/>
                  </a:lnTo>
                  <a:lnTo>
                    <a:pt x="63282" y="11766"/>
                  </a:lnTo>
                  <a:lnTo>
                    <a:pt x="64527" y="12233"/>
                  </a:lnTo>
                  <a:lnTo>
                    <a:pt x="65754" y="12711"/>
                  </a:lnTo>
                  <a:lnTo>
                    <a:pt x="66947" y="13189"/>
                  </a:lnTo>
                  <a:lnTo>
                    <a:pt x="68123" y="13679"/>
                  </a:lnTo>
                  <a:lnTo>
                    <a:pt x="69282" y="14174"/>
                  </a:lnTo>
                  <a:lnTo>
                    <a:pt x="70423" y="14676"/>
                  </a:lnTo>
                  <a:lnTo>
                    <a:pt x="71529" y="15183"/>
                  </a:lnTo>
                  <a:lnTo>
                    <a:pt x="72601" y="15690"/>
                  </a:lnTo>
                  <a:lnTo>
                    <a:pt x="73673" y="16209"/>
                  </a:lnTo>
                  <a:lnTo>
                    <a:pt x="74711" y="16734"/>
                  </a:lnTo>
                  <a:lnTo>
                    <a:pt x="75731" y="17264"/>
                  </a:lnTo>
                  <a:lnTo>
                    <a:pt x="76716" y="17795"/>
                  </a:lnTo>
                  <a:lnTo>
                    <a:pt x="77684" y="18331"/>
                  </a:lnTo>
                  <a:lnTo>
                    <a:pt x="78635" y="18874"/>
                  </a:lnTo>
                  <a:lnTo>
                    <a:pt x="79552" y="19422"/>
                  </a:lnTo>
                  <a:lnTo>
                    <a:pt x="80451" y="19970"/>
                  </a:lnTo>
                  <a:lnTo>
                    <a:pt x="81333" y="20524"/>
                  </a:lnTo>
                  <a:lnTo>
                    <a:pt x="82180" y="21083"/>
                  </a:lnTo>
                  <a:lnTo>
                    <a:pt x="83010" y="21643"/>
                  </a:lnTo>
                  <a:lnTo>
                    <a:pt x="83805" y="22209"/>
                  </a:lnTo>
                  <a:lnTo>
                    <a:pt x="84583" y="22774"/>
                  </a:lnTo>
                  <a:lnTo>
                    <a:pt x="85327" y="23340"/>
                  </a:lnTo>
                  <a:lnTo>
                    <a:pt x="86053" y="23917"/>
                  </a:lnTo>
                  <a:lnTo>
                    <a:pt x="86762" y="24488"/>
                  </a:lnTo>
                  <a:lnTo>
                    <a:pt x="87436" y="25071"/>
                  </a:lnTo>
                  <a:lnTo>
                    <a:pt x="88093" y="25660"/>
                  </a:lnTo>
                  <a:lnTo>
                    <a:pt x="88733" y="26255"/>
                  </a:lnTo>
                  <a:lnTo>
                    <a:pt x="89355" y="26861"/>
                  </a:lnTo>
                  <a:lnTo>
                    <a:pt x="89943" y="27474"/>
                  </a:lnTo>
                  <a:lnTo>
                    <a:pt x="90496" y="28092"/>
                  </a:lnTo>
                  <a:lnTo>
                    <a:pt x="91015" y="28715"/>
                  </a:lnTo>
                  <a:lnTo>
                    <a:pt x="91516" y="29339"/>
                  </a:lnTo>
                  <a:lnTo>
                    <a:pt x="91966" y="29969"/>
                  </a:lnTo>
                  <a:lnTo>
                    <a:pt x="92398" y="30605"/>
                  </a:lnTo>
                  <a:lnTo>
                    <a:pt x="92779" y="31246"/>
                  </a:lnTo>
                  <a:lnTo>
                    <a:pt x="92951" y="31561"/>
                  </a:lnTo>
                  <a:lnTo>
                    <a:pt x="93124" y="31881"/>
                  </a:lnTo>
                  <a:lnTo>
                    <a:pt x="93280" y="32202"/>
                  </a:lnTo>
                  <a:lnTo>
                    <a:pt x="93418" y="32529"/>
                  </a:lnTo>
                  <a:lnTo>
                    <a:pt x="93557" y="32849"/>
                  </a:lnTo>
                  <a:lnTo>
                    <a:pt x="93678" y="33170"/>
                  </a:lnTo>
                  <a:lnTo>
                    <a:pt x="93781" y="33491"/>
                  </a:lnTo>
                  <a:lnTo>
                    <a:pt x="93868" y="33817"/>
                  </a:lnTo>
                  <a:lnTo>
                    <a:pt x="93954" y="34138"/>
                  </a:lnTo>
                  <a:lnTo>
                    <a:pt x="94023" y="34458"/>
                  </a:lnTo>
                  <a:lnTo>
                    <a:pt x="94093" y="34785"/>
                  </a:lnTo>
                  <a:lnTo>
                    <a:pt x="94144" y="35106"/>
                  </a:lnTo>
                  <a:lnTo>
                    <a:pt x="94162" y="35426"/>
                  </a:lnTo>
                  <a:lnTo>
                    <a:pt x="94196" y="35747"/>
                  </a:lnTo>
                  <a:lnTo>
                    <a:pt x="94196" y="36068"/>
                  </a:lnTo>
                  <a:lnTo>
                    <a:pt x="94179" y="36394"/>
                  </a:lnTo>
                  <a:lnTo>
                    <a:pt x="94162" y="36715"/>
                  </a:lnTo>
                  <a:lnTo>
                    <a:pt x="94127" y="37036"/>
                  </a:lnTo>
                  <a:lnTo>
                    <a:pt x="94075" y="37350"/>
                  </a:lnTo>
                  <a:lnTo>
                    <a:pt x="94006" y="37671"/>
                  </a:lnTo>
                  <a:lnTo>
                    <a:pt x="93920" y="37992"/>
                  </a:lnTo>
                  <a:lnTo>
                    <a:pt x="93816" y="38307"/>
                  </a:lnTo>
                  <a:lnTo>
                    <a:pt x="93712" y="38621"/>
                  </a:lnTo>
                  <a:lnTo>
                    <a:pt x="93574" y="38936"/>
                  </a:lnTo>
                  <a:lnTo>
                    <a:pt x="93436" y="39251"/>
                  </a:lnTo>
                  <a:lnTo>
                    <a:pt x="93263" y="39566"/>
                  </a:lnTo>
                  <a:lnTo>
                    <a:pt x="93090" y="39881"/>
                  </a:lnTo>
                  <a:lnTo>
                    <a:pt x="92882" y="40190"/>
                  </a:lnTo>
                  <a:lnTo>
                    <a:pt x="92675" y="40499"/>
                  </a:lnTo>
                  <a:lnTo>
                    <a:pt x="92433" y="40808"/>
                  </a:lnTo>
                  <a:lnTo>
                    <a:pt x="92191" y="41117"/>
                  </a:lnTo>
                  <a:lnTo>
                    <a:pt x="91914" y="41420"/>
                  </a:lnTo>
                  <a:lnTo>
                    <a:pt x="91620" y="41723"/>
                  </a:lnTo>
                  <a:lnTo>
                    <a:pt x="91326" y="42027"/>
                  </a:lnTo>
                  <a:lnTo>
                    <a:pt x="90998" y="42330"/>
                  </a:lnTo>
                  <a:lnTo>
                    <a:pt x="90652" y="42627"/>
                  </a:lnTo>
                  <a:lnTo>
                    <a:pt x="90289" y="42924"/>
                  </a:lnTo>
                  <a:lnTo>
                    <a:pt x="89908" y="43222"/>
                  </a:lnTo>
                  <a:lnTo>
                    <a:pt x="89511" y="43513"/>
                  </a:lnTo>
                  <a:lnTo>
                    <a:pt x="89079" y="43805"/>
                  </a:lnTo>
                  <a:lnTo>
                    <a:pt x="88767" y="44003"/>
                  </a:lnTo>
                  <a:lnTo>
                    <a:pt x="88421" y="44213"/>
                  </a:lnTo>
                  <a:lnTo>
                    <a:pt x="88024" y="44435"/>
                  </a:lnTo>
                  <a:lnTo>
                    <a:pt x="87609" y="44662"/>
                  </a:lnTo>
                  <a:lnTo>
                    <a:pt x="86710" y="45140"/>
                  </a:lnTo>
                  <a:lnTo>
                    <a:pt x="85776" y="45630"/>
                  </a:lnTo>
                  <a:lnTo>
                    <a:pt x="84860" y="46120"/>
                  </a:lnTo>
                  <a:lnTo>
                    <a:pt x="84445" y="46359"/>
                  </a:lnTo>
                  <a:lnTo>
                    <a:pt x="84047" y="46586"/>
                  </a:lnTo>
                  <a:lnTo>
                    <a:pt x="83684" y="46813"/>
                  </a:lnTo>
                  <a:lnTo>
                    <a:pt x="83356" y="47023"/>
                  </a:lnTo>
                  <a:lnTo>
                    <a:pt x="83096" y="47222"/>
                  </a:lnTo>
                  <a:lnTo>
                    <a:pt x="82871" y="47408"/>
                  </a:lnTo>
                  <a:lnTo>
                    <a:pt x="82750" y="47536"/>
                  </a:lnTo>
                  <a:lnTo>
                    <a:pt x="82647" y="47688"/>
                  </a:lnTo>
                  <a:lnTo>
                    <a:pt x="82526" y="47851"/>
                  </a:lnTo>
                  <a:lnTo>
                    <a:pt x="82422" y="48032"/>
                  </a:lnTo>
                  <a:lnTo>
                    <a:pt x="82318" y="48219"/>
                  </a:lnTo>
                  <a:lnTo>
                    <a:pt x="82232" y="48417"/>
                  </a:lnTo>
                  <a:lnTo>
                    <a:pt x="82059" y="48825"/>
                  </a:lnTo>
                  <a:lnTo>
                    <a:pt x="81938" y="49233"/>
                  </a:lnTo>
                  <a:lnTo>
                    <a:pt x="81903" y="49431"/>
                  </a:lnTo>
                  <a:lnTo>
                    <a:pt x="81869" y="49624"/>
                  </a:lnTo>
                  <a:lnTo>
                    <a:pt x="81851" y="49799"/>
                  </a:lnTo>
                  <a:lnTo>
                    <a:pt x="81851" y="49968"/>
                  </a:lnTo>
                  <a:lnTo>
                    <a:pt x="81851" y="50113"/>
                  </a:lnTo>
                  <a:lnTo>
                    <a:pt x="81886" y="50242"/>
                  </a:lnTo>
                  <a:lnTo>
                    <a:pt x="81955" y="50422"/>
                  </a:lnTo>
                  <a:lnTo>
                    <a:pt x="82024" y="50603"/>
                  </a:lnTo>
                  <a:lnTo>
                    <a:pt x="82197" y="50959"/>
                  </a:lnTo>
                  <a:lnTo>
                    <a:pt x="82387" y="51309"/>
                  </a:lnTo>
                  <a:lnTo>
                    <a:pt x="82612" y="51659"/>
                  </a:lnTo>
                  <a:lnTo>
                    <a:pt x="82871" y="52008"/>
                  </a:lnTo>
                  <a:lnTo>
                    <a:pt x="83131" y="52352"/>
                  </a:lnTo>
                  <a:lnTo>
                    <a:pt x="83684" y="53040"/>
                  </a:lnTo>
                  <a:lnTo>
                    <a:pt x="84255" y="53728"/>
                  </a:lnTo>
                  <a:lnTo>
                    <a:pt x="84514" y="54072"/>
                  </a:lnTo>
                  <a:lnTo>
                    <a:pt x="84756" y="54422"/>
                  </a:lnTo>
                  <a:lnTo>
                    <a:pt x="84998" y="54772"/>
                  </a:lnTo>
                  <a:lnTo>
                    <a:pt x="85188" y="55122"/>
                  </a:lnTo>
                  <a:lnTo>
                    <a:pt x="85361" y="55478"/>
                  </a:lnTo>
                  <a:lnTo>
                    <a:pt x="85430" y="55658"/>
                  </a:lnTo>
                  <a:lnTo>
                    <a:pt x="85500" y="55839"/>
                  </a:lnTo>
                  <a:lnTo>
                    <a:pt x="86278" y="55699"/>
                  </a:lnTo>
                  <a:lnTo>
                    <a:pt x="87194" y="55542"/>
                  </a:lnTo>
                  <a:lnTo>
                    <a:pt x="88214" y="55373"/>
                  </a:lnTo>
                  <a:lnTo>
                    <a:pt x="89321" y="55192"/>
                  </a:lnTo>
                  <a:lnTo>
                    <a:pt x="91707" y="54807"/>
                  </a:lnTo>
                  <a:lnTo>
                    <a:pt x="92934" y="54603"/>
                  </a:lnTo>
                  <a:lnTo>
                    <a:pt x="94162" y="54393"/>
                  </a:lnTo>
                  <a:lnTo>
                    <a:pt x="95372" y="54177"/>
                  </a:lnTo>
                  <a:lnTo>
                    <a:pt x="95943" y="54067"/>
                  </a:lnTo>
                  <a:lnTo>
                    <a:pt x="96513" y="53950"/>
                  </a:lnTo>
                  <a:lnTo>
                    <a:pt x="97066" y="53839"/>
                  </a:lnTo>
                  <a:lnTo>
                    <a:pt x="97585" y="53723"/>
                  </a:lnTo>
                  <a:lnTo>
                    <a:pt x="98087" y="53612"/>
                  </a:lnTo>
                  <a:lnTo>
                    <a:pt x="98553" y="53495"/>
                  </a:lnTo>
                  <a:lnTo>
                    <a:pt x="99003" y="53379"/>
                  </a:lnTo>
                  <a:lnTo>
                    <a:pt x="99418" y="53262"/>
                  </a:lnTo>
                  <a:lnTo>
                    <a:pt x="99781" y="53139"/>
                  </a:lnTo>
                  <a:lnTo>
                    <a:pt x="100109" y="53023"/>
                  </a:lnTo>
                  <a:lnTo>
                    <a:pt x="100403" y="52906"/>
                  </a:lnTo>
                  <a:lnTo>
                    <a:pt x="100663" y="52784"/>
                  </a:lnTo>
                  <a:lnTo>
                    <a:pt x="100766" y="52726"/>
                  </a:lnTo>
                  <a:lnTo>
                    <a:pt x="100853" y="52667"/>
                  </a:lnTo>
                  <a:lnTo>
                    <a:pt x="100939" y="52609"/>
                  </a:lnTo>
                  <a:lnTo>
                    <a:pt x="101009" y="52551"/>
                  </a:lnTo>
                  <a:lnTo>
                    <a:pt x="101112" y="52440"/>
                  </a:lnTo>
                  <a:lnTo>
                    <a:pt x="101199" y="52329"/>
                  </a:lnTo>
                  <a:lnTo>
                    <a:pt x="101285" y="52218"/>
                  </a:lnTo>
                  <a:lnTo>
                    <a:pt x="101354" y="52107"/>
                  </a:lnTo>
                  <a:lnTo>
                    <a:pt x="101406" y="51991"/>
                  </a:lnTo>
                  <a:lnTo>
                    <a:pt x="101458" y="51874"/>
                  </a:lnTo>
                  <a:lnTo>
                    <a:pt x="101475" y="51758"/>
                  </a:lnTo>
                  <a:lnTo>
                    <a:pt x="101510" y="51641"/>
                  </a:lnTo>
                  <a:lnTo>
                    <a:pt x="101527" y="51402"/>
                  </a:lnTo>
                  <a:lnTo>
                    <a:pt x="101510" y="51157"/>
                  </a:lnTo>
                  <a:lnTo>
                    <a:pt x="101441" y="50906"/>
                  </a:lnTo>
                  <a:lnTo>
                    <a:pt x="101372" y="50656"/>
                  </a:lnTo>
                  <a:lnTo>
                    <a:pt x="101251" y="50405"/>
                  </a:lnTo>
                  <a:lnTo>
                    <a:pt x="101112" y="50148"/>
                  </a:lnTo>
                  <a:lnTo>
                    <a:pt x="100957" y="49886"/>
                  </a:lnTo>
                  <a:lnTo>
                    <a:pt x="100784" y="49624"/>
                  </a:lnTo>
                  <a:lnTo>
                    <a:pt x="100594" y="49361"/>
                  </a:lnTo>
                  <a:lnTo>
                    <a:pt x="100386" y="49099"/>
                  </a:lnTo>
                  <a:lnTo>
                    <a:pt x="99971" y="48568"/>
                  </a:lnTo>
                  <a:lnTo>
                    <a:pt x="99539" y="48038"/>
                  </a:lnTo>
                  <a:lnTo>
                    <a:pt x="99124" y="47507"/>
                  </a:lnTo>
                  <a:lnTo>
                    <a:pt x="98934" y="47245"/>
                  </a:lnTo>
                  <a:lnTo>
                    <a:pt x="98761" y="46982"/>
                  </a:lnTo>
                  <a:lnTo>
                    <a:pt x="98605" y="46720"/>
                  </a:lnTo>
                  <a:lnTo>
                    <a:pt x="98467" y="46464"/>
                  </a:lnTo>
                  <a:lnTo>
                    <a:pt x="98363" y="46213"/>
                  </a:lnTo>
                  <a:lnTo>
                    <a:pt x="98277" y="45956"/>
                  </a:lnTo>
                  <a:lnTo>
                    <a:pt x="98225" y="45711"/>
                  </a:lnTo>
                  <a:lnTo>
                    <a:pt x="98190" y="45467"/>
                  </a:lnTo>
                  <a:lnTo>
                    <a:pt x="98208" y="45227"/>
                  </a:lnTo>
                  <a:lnTo>
                    <a:pt x="98242" y="45105"/>
                  </a:lnTo>
                  <a:lnTo>
                    <a:pt x="98277" y="44988"/>
                  </a:lnTo>
                  <a:lnTo>
                    <a:pt x="98311" y="44872"/>
                  </a:lnTo>
                  <a:lnTo>
                    <a:pt x="98363" y="44755"/>
                  </a:lnTo>
                  <a:lnTo>
                    <a:pt x="98432" y="44644"/>
                  </a:lnTo>
                  <a:lnTo>
                    <a:pt x="98519" y="44534"/>
                  </a:lnTo>
                  <a:lnTo>
                    <a:pt x="98623" y="44411"/>
                  </a:lnTo>
                  <a:lnTo>
                    <a:pt x="98744" y="44295"/>
                  </a:lnTo>
                  <a:lnTo>
                    <a:pt x="98899" y="44172"/>
                  </a:lnTo>
                  <a:lnTo>
                    <a:pt x="99055" y="44050"/>
                  </a:lnTo>
                  <a:lnTo>
                    <a:pt x="99245" y="43927"/>
                  </a:lnTo>
                  <a:lnTo>
                    <a:pt x="99452" y="43799"/>
                  </a:lnTo>
                  <a:lnTo>
                    <a:pt x="99677" y="43677"/>
                  </a:lnTo>
                  <a:lnTo>
                    <a:pt x="99919" y="43554"/>
                  </a:lnTo>
                  <a:lnTo>
                    <a:pt x="100421" y="43298"/>
                  </a:lnTo>
                  <a:lnTo>
                    <a:pt x="100991" y="43041"/>
                  </a:lnTo>
                  <a:lnTo>
                    <a:pt x="101579" y="42784"/>
                  </a:lnTo>
                  <a:lnTo>
                    <a:pt x="102184" y="42528"/>
                  </a:lnTo>
                  <a:lnTo>
                    <a:pt x="103412" y="42003"/>
                  </a:lnTo>
                  <a:lnTo>
                    <a:pt x="104017" y="41741"/>
                  </a:lnTo>
                  <a:lnTo>
                    <a:pt x="104605" y="41478"/>
                  </a:lnTo>
                  <a:lnTo>
                    <a:pt x="105141" y="41210"/>
                  </a:lnTo>
                  <a:lnTo>
                    <a:pt x="105400" y="41082"/>
                  </a:lnTo>
                  <a:lnTo>
                    <a:pt x="105642" y="40948"/>
                  </a:lnTo>
                  <a:lnTo>
                    <a:pt x="105867" y="40814"/>
                  </a:lnTo>
                  <a:lnTo>
                    <a:pt x="106074" y="40685"/>
                  </a:lnTo>
                  <a:lnTo>
                    <a:pt x="106265" y="40551"/>
                  </a:lnTo>
                  <a:lnTo>
                    <a:pt x="106438" y="40417"/>
                  </a:lnTo>
                  <a:lnTo>
                    <a:pt x="106680" y="40219"/>
                  </a:lnTo>
                  <a:lnTo>
                    <a:pt x="106922" y="40021"/>
                  </a:lnTo>
                  <a:lnTo>
                    <a:pt x="107354" y="39619"/>
                  </a:lnTo>
                  <a:lnTo>
                    <a:pt x="107752" y="39210"/>
                  </a:lnTo>
                  <a:lnTo>
                    <a:pt x="108115" y="38802"/>
                  </a:lnTo>
                  <a:lnTo>
                    <a:pt x="108443" y="38388"/>
                  </a:lnTo>
                  <a:lnTo>
                    <a:pt x="108720" y="37968"/>
                  </a:lnTo>
                  <a:lnTo>
                    <a:pt x="108979" y="37549"/>
                  </a:lnTo>
                  <a:lnTo>
                    <a:pt x="109221" y="37129"/>
                  </a:lnTo>
                  <a:lnTo>
                    <a:pt x="109411" y="36703"/>
                  </a:lnTo>
                  <a:lnTo>
                    <a:pt x="109584" y="36278"/>
                  </a:lnTo>
                  <a:lnTo>
                    <a:pt x="109723" y="35852"/>
                  </a:lnTo>
                  <a:lnTo>
                    <a:pt x="109826" y="35421"/>
                  </a:lnTo>
                  <a:lnTo>
                    <a:pt x="109913" y="34995"/>
                  </a:lnTo>
                  <a:lnTo>
                    <a:pt x="109982" y="34563"/>
                  </a:lnTo>
                  <a:lnTo>
                    <a:pt x="110017" y="34138"/>
                  </a:lnTo>
                  <a:lnTo>
                    <a:pt x="110034" y="33712"/>
                  </a:lnTo>
                  <a:lnTo>
                    <a:pt x="110017" y="33351"/>
                  </a:lnTo>
                  <a:lnTo>
                    <a:pt x="109999" y="32983"/>
                  </a:lnTo>
                  <a:lnTo>
                    <a:pt x="109965" y="32622"/>
                  </a:lnTo>
                  <a:lnTo>
                    <a:pt x="109913" y="32260"/>
                  </a:lnTo>
                  <a:lnTo>
                    <a:pt x="109844" y="31899"/>
                  </a:lnTo>
                  <a:lnTo>
                    <a:pt x="109775" y="31532"/>
                  </a:lnTo>
                  <a:lnTo>
                    <a:pt x="109671" y="31170"/>
                  </a:lnTo>
                  <a:lnTo>
                    <a:pt x="109567" y="30809"/>
                  </a:lnTo>
                  <a:lnTo>
                    <a:pt x="109446" y="30447"/>
                  </a:lnTo>
                  <a:lnTo>
                    <a:pt x="109308" y="30086"/>
                  </a:lnTo>
                  <a:lnTo>
                    <a:pt x="109152" y="29730"/>
                  </a:lnTo>
                  <a:lnTo>
                    <a:pt x="108996" y="29368"/>
                  </a:lnTo>
                  <a:lnTo>
                    <a:pt x="108824" y="29007"/>
                  </a:lnTo>
                  <a:lnTo>
                    <a:pt x="108633" y="28651"/>
                  </a:lnTo>
                  <a:lnTo>
                    <a:pt x="108426" y="28290"/>
                  </a:lnTo>
                  <a:lnTo>
                    <a:pt x="108218" y="27934"/>
                  </a:lnTo>
                  <a:lnTo>
                    <a:pt x="107994" y="27578"/>
                  </a:lnTo>
                  <a:lnTo>
                    <a:pt x="107769" y="27223"/>
                  </a:lnTo>
                  <a:lnTo>
                    <a:pt x="107510" y="26867"/>
                  </a:lnTo>
                  <a:lnTo>
                    <a:pt x="107250" y="26511"/>
                  </a:lnTo>
                  <a:lnTo>
                    <a:pt x="106991" y="26162"/>
                  </a:lnTo>
                  <a:lnTo>
                    <a:pt x="106714" y="25806"/>
                  </a:lnTo>
                  <a:lnTo>
                    <a:pt x="106420" y="25456"/>
                  </a:lnTo>
                  <a:lnTo>
                    <a:pt x="106126" y="25106"/>
                  </a:lnTo>
                  <a:lnTo>
                    <a:pt x="105487" y="24407"/>
                  </a:lnTo>
                  <a:lnTo>
                    <a:pt x="104830" y="23719"/>
                  </a:lnTo>
                  <a:lnTo>
                    <a:pt x="104121" y="23031"/>
                  </a:lnTo>
                  <a:lnTo>
                    <a:pt x="103395" y="22349"/>
                  </a:lnTo>
                  <a:lnTo>
                    <a:pt x="102738" y="21765"/>
                  </a:lnTo>
                  <a:lnTo>
                    <a:pt x="102046" y="21182"/>
                  </a:lnTo>
                  <a:lnTo>
                    <a:pt x="101337" y="20605"/>
                  </a:lnTo>
                  <a:lnTo>
                    <a:pt x="100594" y="20028"/>
                  </a:lnTo>
                  <a:lnTo>
                    <a:pt x="99833" y="19451"/>
                  </a:lnTo>
                  <a:lnTo>
                    <a:pt x="99037" y="18879"/>
                  </a:lnTo>
                  <a:lnTo>
                    <a:pt x="98225" y="18314"/>
                  </a:lnTo>
                  <a:lnTo>
                    <a:pt x="97378" y="17748"/>
                  </a:lnTo>
                  <a:lnTo>
                    <a:pt x="96513" y="17188"/>
                  </a:lnTo>
                  <a:lnTo>
                    <a:pt x="95631" y="16629"/>
                  </a:lnTo>
                  <a:lnTo>
                    <a:pt x="94715" y="16075"/>
                  </a:lnTo>
                  <a:lnTo>
                    <a:pt x="93764" y="15527"/>
                  </a:lnTo>
                  <a:lnTo>
                    <a:pt x="92796" y="14985"/>
                  </a:lnTo>
                  <a:lnTo>
                    <a:pt x="91810" y="14448"/>
                  </a:lnTo>
                  <a:lnTo>
                    <a:pt x="90790" y="13912"/>
                  </a:lnTo>
                  <a:lnTo>
                    <a:pt x="89753" y="13381"/>
                  </a:lnTo>
                  <a:lnTo>
                    <a:pt x="88698" y="12856"/>
                  </a:lnTo>
                  <a:lnTo>
                    <a:pt x="87609" y="12343"/>
                  </a:lnTo>
                  <a:lnTo>
                    <a:pt x="86502" y="11830"/>
                  </a:lnTo>
                  <a:lnTo>
                    <a:pt x="85361" y="11323"/>
                  </a:lnTo>
                  <a:lnTo>
                    <a:pt x="84220" y="10827"/>
                  </a:lnTo>
                  <a:lnTo>
                    <a:pt x="83044" y="10332"/>
                  </a:lnTo>
                  <a:lnTo>
                    <a:pt x="81834" y="9848"/>
                  </a:lnTo>
                  <a:lnTo>
                    <a:pt x="80624" y="9370"/>
                  </a:lnTo>
                  <a:lnTo>
                    <a:pt x="79379" y="8898"/>
                  </a:lnTo>
                  <a:lnTo>
                    <a:pt x="78099" y="8431"/>
                  </a:lnTo>
                  <a:lnTo>
                    <a:pt x="76820" y="7976"/>
                  </a:lnTo>
                  <a:lnTo>
                    <a:pt x="75506" y="7527"/>
                  </a:lnTo>
                  <a:lnTo>
                    <a:pt x="74175" y="7084"/>
                  </a:lnTo>
                  <a:lnTo>
                    <a:pt x="72826" y="6653"/>
                  </a:lnTo>
                  <a:lnTo>
                    <a:pt x="71460" y="6227"/>
                  </a:lnTo>
                  <a:lnTo>
                    <a:pt x="70077" y="5813"/>
                  </a:lnTo>
                  <a:lnTo>
                    <a:pt x="68815" y="5452"/>
                  </a:lnTo>
                  <a:lnTo>
                    <a:pt x="67518" y="5090"/>
                  </a:lnTo>
                  <a:lnTo>
                    <a:pt x="66187" y="4735"/>
                  </a:lnTo>
                  <a:lnTo>
                    <a:pt x="64804" y="4379"/>
                  </a:lnTo>
                  <a:lnTo>
                    <a:pt x="63368" y="4023"/>
                  </a:lnTo>
                  <a:lnTo>
                    <a:pt x="61916" y="3679"/>
                  </a:lnTo>
                  <a:lnTo>
                    <a:pt x="60429" y="3335"/>
                  </a:lnTo>
                  <a:lnTo>
                    <a:pt x="58908" y="3009"/>
                  </a:lnTo>
                  <a:lnTo>
                    <a:pt x="58130" y="2845"/>
                  </a:lnTo>
                  <a:lnTo>
                    <a:pt x="57352" y="2682"/>
                  </a:lnTo>
                  <a:lnTo>
                    <a:pt x="56574" y="2525"/>
                  </a:lnTo>
                  <a:lnTo>
                    <a:pt x="55778" y="2373"/>
                  </a:lnTo>
                  <a:lnTo>
                    <a:pt x="54983" y="2222"/>
                  </a:lnTo>
                  <a:lnTo>
                    <a:pt x="54170" y="2076"/>
                  </a:lnTo>
                  <a:lnTo>
                    <a:pt x="53358" y="1930"/>
                  </a:lnTo>
                  <a:lnTo>
                    <a:pt x="52545" y="1790"/>
                  </a:lnTo>
                  <a:lnTo>
                    <a:pt x="51715" y="1656"/>
                  </a:lnTo>
                  <a:lnTo>
                    <a:pt x="50885" y="1522"/>
                  </a:lnTo>
                  <a:lnTo>
                    <a:pt x="50055" y="1394"/>
                  </a:lnTo>
                  <a:lnTo>
                    <a:pt x="49225" y="1271"/>
                  </a:lnTo>
                  <a:lnTo>
                    <a:pt x="48378" y="1155"/>
                  </a:lnTo>
                  <a:lnTo>
                    <a:pt x="47531" y="1038"/>
                  </a:lnTo>
                  <a:lnTo>
                    <a:pt x="46684" y="933"/>
                  </a:lnTo>
                  <a:lnTo>
                    <a:pt x="45836" y="828"/>
                  </a:lnTo>
                  <a:lnTo>
                    <a:pt x="44989" y="729"/>
                  </a:lnTo>
                  <a:lnTo>
                    <a:pt x="44125" y="636"/>
                  </a:lnTo>
                  <a:lnTo>
                    <a:pt x="43260" y="548"/>
                  </a:lnTo>
                  <a:lnTo>
                    <a:pt x="42413" y="467"/>
                  </a:lnTo>
                  <a:lnTo>
                    <a:pt x="41549" y="391"/>
                  </a:lnTo>
                  <a:lnTo>
                    <a:pt x="40684" y="321"/>
                  </a:lnTo>
                  <a:lnTo>
                    <a:pt x="39802" y="257"/>
                  </a:lnTo>
                  <a:lnTo>
                    <a:pt x="38938" y="198"/>
                  </a:lnTo>
                  <a:lnTo>
                    <a:pt x="38073" y="152"/>
                  </a:lnTo>
                  <a:lnTo>
                    <a:pt x="37209" y="105"/>
                  </a:lnTo>
                  <a:lnTo>
                    <a:pt x="36327" y="70"/>
                  </a:lnTo>
                  <a:lnTo>
                    <a:pt x="35463" y="41"/>
                  </a:lnTo>
                  <a:lnTo>
                    <a:pt x="34598" y="18"/>
                  </a:lnTo>
                  <a:lnTo>
                    <a:pt x="33716" y="6"/>
                  </a:lnTo>
                  <a:lnTo>
                    <a:pt x="328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9;p16">
              <a:extLst>
                <a:ext uri="{FF2B5EF4-FFF2-40B4-BE49-F238E27FC236}">
                  <a16:creationId xmlns:a16="http://schemas.microsoft.com/office/drawing/2014/main" id="{8FDFD161-E237-02CF-CF53-1E383A472261}"/>
                </a:ext>
              </a:extLst>
            </p:cNvPr>
            <p:cNvSpPr/>
            <p:nvPr/>
          </p:nvSpPr>
          <p:spPr>
            <a:xfrm flipH="1">
              <a:off x="4791335" y="3579365"/>
              <a:ext cx="122163" cy="155355"/>
            </a:xfrm>
            <a:custGeom>
              <a:avLst/>
              <a:gdLst/>
              <a:ahLst/>
              <a:cxnLst/>
              <a:rect l="l" t="t" r="r" b="b"/>
              <a:pathLst>
                <a:path w="11533" h="5423" extrusionOk="0">
                  <a:moveTo>
                    <a:pt x="2940" y="0"/>
                  </a:moveTo>
                  <a:lnTo>
                    <a:pt x="2663" y="6"/>
                  </a:lnTo>
                  <a:lnTo>
                    <a:pt x="2404" y="12"/>
                  </a:lnTo>
                  <a:lnTo>
                    <a:pt x="2162" y="35"/>
                  </a:lnTo>
                  <a:lnTo>
                    <a:pt x="1920" y="59"/>
                  </a:lnTo>
                  <a:lnTo>
                    <a:pt x="1712" y="94"/>
                  </a:lnTo>
                  <a:lnTo>
                    <a:pt x="1505" y="134"/>
                  </a:lnTo>
                  <a:lnTo>
                    <a:pt x="1315" y="181"/>
                  </a:lnTo>
                  <a:lnTo>
                    <a:pt x="1124" y="234"/>
                  </a:lnTo>
                  <a:lnTo>
                    <a:pt x="969" y="292"/>
                  </a:lnTo>
                  <a:lnTo>
                    <a:pt x="813" y="362"/>
                  </a:lnTo>
                  <a:lnTo>
                    <a:pt x="675" y="432"/>
                  </a:lnTo>
                  <a:lnTo>
                    <a:pt x="554" y="508"/>
                  </a:lnTo>
                  <a:lnTo>
                    <a:pt x="433" y="595"/>
                  </a:lnTo>
                  <a:lnTo>
                    <a:pt x="346" y="682"/>
                  </a:lnTo>
                  <a:lnTo>
                    <a:pt x="260" y="776"/>
                  </a:lnTo>
                  <a:lnTo>
                    <a:pt x="173" y="869"/>
                  </a:lnTo>
                  <a:lnTo>
                    <a:pt x="122" y="974"/>
                  </a:lnTo>
                  <a:lnTo>
                    <a:pt x="70" y="1079"/>
                  </a:lnTo>
                  <a:lnTo>
                    <a:pt x="35" y="1184"/>
                  </a:lnTo>
                  <a:lnTo>
                    <a:pt x="1" y="1295"/>
                  </a:lnTo>
                  <a:lnTo>
                    <a:pt x="1" y="1411"/>
                  </a:lnTo>
                  <a:lnTo>
                    <a:pt x="1" y="1528"/>
                  </a:lnTo>
                  <a:lnTo>
                    <a:pt x="1" y="1650"/>
                  </a:lnTo>
                  <a:lnTo>
                    <a:pt x="18" y="1773"/>
                  </a:lnTo>
                  <a:lnTo>
                    <a:pt x="52" y="1895"/>
                  </a:lnTo>
                  <a:lnTo>
                    <a:pt x="104" y="2024"/>
                  </a:lnTo>
                  <a:lnTo>
                    <a:pt x="208" y="2274"/>
                  </a:lnTo>
                  <a:lnTo>
                    <a:pt x="381" y="2537"/>
                  </a:lnTo>
                  <a:lnTo>
                    <a:pt x="571" y="2793"/>
                  </a:lnTo>
                  <a:lnTo>
                    <a:pt x="813" y="3056"/>
                  </a:lnTo>
                  <a:lnTo>
                    <a:pt x="1090" y="3306"/>
                  </a:lnTo>
                  <a:lnTo>
                    <a:pt x="1401" y="3557"/>
                  </a:lnTo>
                  <a:lnTo>
                    <a:pt x="1574" y="3679"/>
                  </a:lnTo>
                  <a:lnTo>
                    <a:pt x="1747" y="3796"/>
                  </a:lnTo>
                  <a:lnTo>
                    <a:pt x="1937" y="3918"/>
                  </a:lnTo>
                  <a:lnTo>
                    <a:pt x="2127" y="4029"/>
                  </a:lnTo>
                  <a:lnTo>
                    <a:pt x="2335" y="4140"/>
                  </a:lnTo>
                  <a:lnTo>
                    <a:pt x="2559" y="4251"/>
                  </a:lnTo>
                  <a:lnTo>
                    <a:pt x="2767" y="4356"/>
                  </a:lnTo>
                  <a:lnTo>
                    <a:pt x="2992" y="4455"/>
                  </a:lnTo>
                  <a:lnTo>
                    <a:pt x="3234" y="4548"/>
                  </a:lnTo>
                  <a:lnTo>
                    <a:pt x="3476" y="4641"/>
                  </a:lnTo>
                  <a:lnTo>
                    <a:pt x="3735" y="4729"/>
                  </a:lnTo>
                  <a:lnTo>
                    <a:pt x="3995" y="4810"/>
                  </a:lnTo>
                  <a:lnTo>
                    <a:pt x="4254" y="4892"/>
                  </a:lnTo>
                  <a:lnTo>
                    <a:pt x="4531" y="4962"/>
                  </a:lnTo>
                  <a:lnTo>
                    <a:pt x="4807" y="5026"/>
                  </a:lnTo>
                  <a:lnTo>
                    <a:pt x="5084" y="5085"/>
                  </a:lnTo>
                  <a:lnTo>
                    <a:pt x="5378" y="5137"/>
                  </a:lnTo>
                  <a:lnTo>
                    <a:pt x="5672" y="5184"/>
                  </a:lnTo>
                  <a:lnTo>
                    <a:pt x="6121" y="5248"/>
                  </a:lnTo>
                  <a:lnTo>
                    <a:pt x="6553" y="5300"/>
                  </a:lnTo>
                  <a:lnTo>
                    <a:pt x="6968" y="5341"/>
                  </a:lnTo>
                  <a:lnTo>
                    <a:pt x="7366" y="5376"/>
                  </a:lnTo>
                  <a:lnTo>
                    <a:pt x="7729" y="5399"/>
                  </a:lnTo>
                  <a:lnTo>
                    <a:pt x="8075" y="5417"/>
                  </a:lnTo>
                  <a:lnTo>
                    <a:pt x="8421" y="5423"/>
                  </a:lnTo>
                  <a:lnTo>
                    <a:pt x="8732" y="5423"/>
                  </a:lnTo>
                  <a:lnTo>
                    <a:pt x="9026" y="5417"/>
                  </a:lnTo>
                  <a:lnTo>
                    <a:pt x="9303" y="5405"/>
                  </a:lnTo>
                  <a:lnTo>
                    <a:pt x="9562" y="5382"/>
                  </a:lnTo>
                  <a:lnTo>
                    <a:pt x="9804" y="5353"/>
                  </a:lnTo>
                  <a:lnTo>
                    <a:pt x="10029" y="5318"/>
                  </a:lnTo>
                  <a:lnTo>
                    <a:pt x="10236" y="5271"/>
                  </a:lnTo>
                  <a:lnTo>
                    <a:pt x="10426" y="5224"/>
                  </a:lnTo>
                  <a:lnTo>
                    <a:pt x="10599" y="5172"/>
                  </a:lnTo>
                  <a:lnTo>
                    <a:pt x="10755" y="5108"/>
                  </a:lnTo>
                  <a:lnTo>
                    <a:pt x="10911" y="5044"/>
                  </a:lnTo>
                  <a:lnTo>
                    <a:pt x="11032" y="4974"/>
                  </a:lnTo>
                  <a:lnTo>
                    <a:pt x="11135" y="4898"/>
                  </a:lnTo>
                  <a:lnTo>
                    <a:pt x="11239" y="4816"/>
                  </a:lnTo>
                  <a:lnTo>
                    <a:pt x="11325" y="4729"/>
                  </a:lnTo>
                  <a:lnTo>
                    <a:pt x="11395" y="4641"/>
                  </a:lnTo>
                  <a:lnTo>
                    <a:pt x="11446" y="4542"/>
                  </a:lnTo>
                  <a:lnTo>
                    <a:pt x="11481" y="4449"/>
                  </a:lnTo>
                  <a:lnTo>
                    <a:pt x="11516" y="4344"/>
                  </a:lnTo>
                  <a:lnTo>
                    <a:pt x="11533" y="4239"/>
                  </a:lnTo>
                  <a:lnTo>
                    <a:pt x="11533" y="4134"/>
                  </a:lnTo>
                  <a:lnTo>
                    <a:pt x="11516" y="4023"/>
                  </a:lnTo>
                  <a:lnTo>
                    <a:pt x="11498" y="3913"/>
                  </a:lnTo>
                  <a:lnTo>
                    <a:pt x="11464" y="3796"/>
                  </a:lnTo>
                  <a:lnTo>
                    <a:pt x="11429" y="3679"/>
                  </a:lnTo>
                  <a:lnTo>
                    <a:pt x="11291" y="3440"/>
                  </a:lnTo>
                  <a:lnTo>
                    <a:pt x="11135" y="3190"/>
                  </a:lnTo>
                  <a:lnTo>
                    <a:pt x="10928" y="2945"/>
                  </a:lnTo>
                  <a:lnTo>
                    <a:pt x="10686" y="2694"/>
                  </a:lnTo>
                  <a:lnTo>
                    <a:pt x="10392" y="2443"/>
                  </a:lnTo>
                  <a:lnTo>
                    <a:pt x="10081" y="2198"/>
                  </a:lnTo>
                  <a:lnTo>
                    <a:pt x="9752" y="1959"/>
                  </a:lnTo>
                  <a:lnTo>
                    <a:pt x="9372" y="1720"/>
                  </a:lnTo>
                  <a:lnTo>
                    <a:pt x="8974" y="1499"/>
                  </a:lnTo>
                  <a:lnTo>
                    <a:pt x="8559" y="1277"/>
                  </a:lnTo>
                  <a:lnTo>
                    <a:pt x="8127" y="1079"/>
                  </a:lnTo>
                  <a:lnTo>
                    <a:pt x="7902" y="980"/>
                  </a:lnTo>
                  <a:lnTo>
                    <a:pt x="7677" y="887"/>
                  </a:lnTo>
                  <a:lnTo>
                    <a:pt x="7435" y="799"/>
                  </a:lnTo>
                  <a:lnTo>
                    <a:pt x="7193" y="717"/>
                  </a:lnTo>
                  <a:lnTo>
                    <a:pt x="6951" y="636"/>
                  </a:lnTo>
                  <a:lnTo>
                    <a:pt x="6709" y="560"/>
                  </a:lnTo>
                  <a:lnTo>
                    <a:pt x="6467" y="496"/>
                  </a:lnTo>
                  <a:lnTo>
                    <a:pt x="6225" y="432"/>
                  </a:lnTo>
                  <a:lnTo>
                    <a:pt x="5966" y="373"/>
                  </a:lnTo>
                  <a:lnTo>
                    <a:pt x="5706" y="321"/>
                  </a:lnTo>
                  <a:lnTo>
                    <a:pt x="5309" y="245"/>
                  </a:lnTo>
                  <a:lnTo>
                    <a:pt x="4928" y="181"/>
                  </a:lnTo>
                  <a:lnTo>
                    <a:pt x="4565" y="129"/>
                  </a:lnTo>
                  <a:lnTo>
                    <a:pt x="4202" y="82"/>
                  </a:lnTo>
                  <a:lnTo>
                    <a:pt x="3874" y="47"/>
                  </a:lnTo>
                  <a:lnTo>
                    <a:pt x="3545" y="24"/>
                  </a:lnTo>
                  <a:lnTo>
                    <a:pt x="3234" y="12"/>
                  </a:lnTo>
                  <a:lnTo>
                    <a:pt x="2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0;p16">
              <a:extLst>
                <a:ext uri="{FF2B5EF4-FFF2-40B4-BE49-F238E27FC236}">
                  <a16:creationId xmlns:a16="http://schemas.microsoft.com/office/drawing/2014/main" id="{9704FE69-ECC4-1213-7E2B-84BC1FC0E519}"/>
                </a:ext>
              </a:extLst>
            </p:cNvPr>
            <p:cNvSpPr/>
            <p:nvPr/>
          </p:nvSpPr>
          <p:spPr>
            <a:xfrm flipH="1">
              <a:off x="4791335" y="3579365"/>
              <a:ext cx="122163" cy="155355"/>
            </a:xfrm>
            <a:custGeom>
              <a:avLst/>
              <a:gdLst/>
              <a:ahLst/>
              <a:cxnLst/>
              <a:rect l="l" t="t" r="r" b="b"/>
              <a:pathLst>
                <a:path w="11533" h="5423" fill="none" extrusionOk="0">
                  <a:moveTo>
                    <a:pt x="5706" y="321"/>
                  </a:moveTo>
                  <a:lnTo>
                    <a:pt x="5706" y="321"/>
                  </a:lnTo>
                  <a:lnTo>
                    <a:pt x="5966" y="373"/>
                  </a:lnTo>
                  <a:lnTo>
                    <a:pt x="6225" y="432"/>
                  </a:lnTo>
                  <a:lnTo>
                    <a:pt x="6467" y="496"/>
                  </a:lnTo>
                  <a:lnTo>
                    <a:pt x="6709" y="560"/>
                  </a:lnTo>
                  <a:lnTo>
                    <a:pt x="6951" y="636"/>
                  </a:lnTo>
                  <a:lnTo>
                    <a:pt x="7193" y="717"/>
                  </a:lnTo>
                  <a:lnTo>
                    <a:pt x="7435" y="799"/>
                  </a:lnTo>
                  <a:lnTo>
                    <a:pt x="7677" y="887"/>
                  </a:lnTo>
                  <a:lnTo>
                    <a:pt x="7902" y="980"/>
                  </a:lnTo>
                  <a:lnTo>
                    <a:pt x="8127" y="1079"/>
                  </a:lnTo>
                  <a:lnTo>
                    <a:pt x="8559" y="1277"/>
                  </a:lnTo>
                  <a:lnTo>
                    <a:pt x="8974" y="1499"/>
                  </a:lnTo>
                  <a:lnTo>
                    <a:pt x="9372" y="1720"/>
                  </a:lnTo>
                  <a:lnTo>
                    <a:pt x="9752" y="1959"/>
                  </a:lnTo>
                  <a:lnTo>
                    <a:pt x="10081" y="2198"/>
                  </a:lnTo>
                  <a:lnTo>
                    <a:pt x="10392" y="2443"/>
                  </a:lnTo>
                  <a:lnTo>
                    <a:pt x="10686" y="2694"/>
                  </a:lnTo>
                  <a:lnTo>
                    <a:pt x="10928" y="2945"/>
                  </a:lnTo>
                  <a:lnTo>
                    <a:pt x="11135" y="3190"/>
                  </a:lnTo>
                  <a:lnTo>
                    <a:pt x="11291" y="3440"/>
                  </a:lnTo>
                  <a:lnTo>
                    <a:pt x="11429" y="3679"/>
                  </a:lnTo>
                  <a:lnTo>
                    <a:pt x="11464" y="3796"/>
                  </a:lnTo>
                  <a:lnTo>
                    <a:pt x="11498" y="3913"/>
                  </a:lnTo>
                  <a:lnTo>
                    <a:pt x="11516" y="4023"/>
                  </a:lnTo>
                  <a:lnTo>
                    <a:pt x="11533" y="4134"/>
                  </a:lnTo>
                  <a:lnTo>
                    <a:pt x="11533" y="4239"/>
                  </a:lnTo>
                  <a:lnTo>
                    <a:pt x="11516" y="4344"/>
                  </a:lnTo>
                  <a:lnTo>
                    <a:pt x="11481" y="4449"/>
                  </a:lnTo>
                  <a:lnTo>
                    <a:pt x="11446" y="4542"/>
                  </a:lnTo>
                  <a:lnTo>
                    <a:pt x="11395" y="4641"/>
                  </a:lnTo>
                  <a:lnTo>
                    <a:pt x="11325" y="4729"/>
                  </a:lnTo>
                  <a:lnTo>
                    <a:pt x="11239" y="4816"/>
                  </a:lnTo>
                  <a:lnTo>
                    <a:pt x="11135" y="4898"/>
                  </a:lnTo>
                  <a:lnTo>
                    <a:pt x="11032" y="4974"/>
                  </a:lnTo>
                  <a:lnTo>
                    <a:pt x="10911" y="5044"/>
                  </a:lnTo>
                  <a:lnTo>
                    <a:pt x="10755" y="5108"/>
                  </a:lnTo>
                  <a:lnTo>
                    <a:pt x="10599" y="5172"/>
                  </a:lnTo>
                  <a:lnTo>
                    <a:pt x="10426" y="5224"/>
                  </a:lnTo>
                  <a:lnTo>
                    <a:pt x="10236" y="5271"/>
                  </a:lnTo>
                  <a:lnTo>
                    <a:pt x="10029" y="5318"/>
                  </a:lnTo>
                  <a:lnTo>
                    <a:pt x="9804" y="5353"/>
                  </a:lnTo>
                  <a:lnTo>
                    <a:pt x="9562" y="5382"/>
                  </a:lnTo>
                  <a:lnTo>
                    <a:pt x="9303" y="5405"/>
                  </a:lnTo>
                  <a:lnTo>
                    <a:pt x="9026" y="5417"/>
                  </a:lnTo>
                  <a:lnTo>
                    <a:pt x="8732" y="5423"/>
                  </a:lnTo>
                  <a:lnTo>
                    <a:pt x="8421" y="5423"/>
                  </a:lnTo>
                  <a:lnTo>
                    <a:pt x="8075" y="5417"/>
                  </a:lnTo>
                  <a:lnTo>
                    <a:pt x="7729" y="5399"/>
                  </a:lnTo>
                  <a:lnTo>
                    <a:pt x="7366" y="5376"/>
                  </a:lnTo>
                  <a:lnTo>
                    <a:pt x="6968" y="5341"/>
                  </a:lnTo>
                  <a:lnTo>
                    <a:pt x="6553" y="5300"/>
                  </a:lnTo>
                  <a:lnTo>
                    <a:pt x="6121" y="5248"/>
                  </a:lnTo>
                  <a:lnTo>
                    <a:pt x="5672" y="5184"/>
                  </a:lnTo>
                  <a:lnTo>
                    <a:pt x="5672" y="5184"/>
                  </a:lnTo>
                  <a:lnTo>
                    <a:pt x="5378" y="5137"/>
                  </a:lnTo>
                  <a:lnTo>
                    <a:pt x="5084" y="5085"/>
                  </a:lnTo>
                  <a:lnTo>
                    <a:pt x="4807" y="5026"/>
                  </a:lnTo>
                  <a:lnTo>
                    <a:pt x="4531" y="4962"/>
                  </a:lnTo>
                  <a:lnTo>
                    <a:pt x="4254" y="4892"/>
                  </a:lnTo>
                  <a:lnTo>
                    <a:pt x="3995" y="4810"/>
                  </a:lnTo>
                  <a:lnTo>
                    <a:pt x="3735" y="4729"/>
                  </a:lnTo>
                  <a:lnTo>
                    <a:pt x="3476" y="4641"/>
                  </a:lnTo>
                  <a:lnTo>
                    <a:pt x="3234" y="4548"/>
                  </a:lnTo>
                  <a:lnTo>
                    <a:pt x="2992" y="4455"/>
                  </a:lnTo>
                  <a:lnTo>
                    <a:pt x="2767" y="4356"/>
                  </a:lnTo>
                  <a:lnTo>
                    <a:pt x="2559" y="4251"/>
                  </a:lnTo>
                  <a:lnTo>
                    <a:pt x="2335" y="4140"/>
                  </a:lnTo>
                  <a:lnTo>
                    <a:pt x="2127" y="4029"/>
                  </a:lnTo>
                  <a:lnTo>
                    <a:pt x="1937" y="3918"/>
                  </a:lnTo>
                  <a:lnTo>
                    <a:pt x="1747" y="3796"/>
                  </a:lnTo>
                  <a:lnTo>
                    <a:pt x="1574" y="3679"/>
                  </a:lnTo>
                  <a:lnTo>
                    <a:pt x="1401" y="3557"/>
                  </a:lnTo>
                  <a:lnTo>
                    <a:pt x="1090" y="3306"/>
                  </a:lnTo>
                  <a:lnTo>
                    <a:pt x="813" y="3056"/>
                  </a:lnTo>
                  <a:lnTo>
                    <a:pt x="571" y="2793"/>
                  </a:lnTo>
                  <a:lnTo>
                    <a:pt x="381" y="2537"/>
                  </a:lnTo>
                  <a:lnTo>
                    <a:pt x="208" y="2274"/>
                  </a:lnTo>
                  <a:lnTo>
                    <a:pt x="104" y="2024"/>
                  </a:lnTo>
                  <a:lnTo>
                    <a:pt x="52" y="1895"/>
                  </a:lnTo>
                  <a:lnTo>
                    <a:pt x="18" y="1773"/>
                  </a:lnTo>
                  <a:lnTo>
                    <a:pt x="1" y="1650"/>
                  </a:lnTo>
                  <a:lnTo>
                    <a:pt x="1" y="1528"/>
                  </a:lnTo>
                  <a:lnTo>
                    <a:pt x="1" y="1411"/>
                  </a:lnTo>
                  <a:lnTo>
                    <a:pt x="1" y="1295"/>
                  </a:lnTo>
                  <a:lnTo>
                    <a:pt x="35" y="1184"/>
                  </a:lnTo>
                  <a:lnTo>
                    <a:pt x="70" y="1079"/>
                  </a:lnTo>
                  <a:lnTo>
                    <a:pt x="122" y="974"/>
                  </a:lnTo>
                  <a:lnTo>
                    <a:pt x="173" y="869"/>
                  </a:lnTo>
                  <a:lnTo>
                    <a:pt x="260" y="776"/>
                  </a:lnTo>
                  <a:lnTo>
                    <a:pt x="346" y="682"/>
                  </a:lnTo>
                  <a:lnTo>
                    <a:pt x="433" y="595"/>
                  </a:lnTo>
                  <a:lnTo>
                    <a:pt x="554" y="508"/>
                  </a:lnTo>
                  <a:lnTo>
                    <a:pt x="675" y="432"/>
                  </a:lnTo>
                  <a:lnTo>
                    <a:pt x="813" y="362"/>
                  </a:lnTo>
                  <a:lnTo>
                    <a:pt x="969" y="292"/>
                  </a:lnTo>
                  <a:lnTo>
                    <a:pt x="1124" y="234"/>
                  </a:lnTo>
                  <a:lnTo>
                    <a:pt x="1315" y="181"/>
                  </a:lnTo>
                  <a:lnTo>
                    <a:pt x="1505" y="134"/>
                  </a:lnTo>
                  <a:lnTo>
                    <a:pt x="1712" y="94"/>
                  </a:lnTo>
                  <a:lnTo>
                    <a:pt x="1920" y="59"/>
                  </a:lnTo>
                  <a:lnTo>
                    <a:pt x="2162" y="35"/>
                  </a:lnTo>
                  <a:lnTo>
                    <a:pt x="2404" y="12"/>
                  </a:lnTo>
                  <a:lnTo>
                    <a:pt x="2663" y="6"/>
                  </a:lnTo>
                  <a:lnTo>
                    <a:pt x="2940" y="0"/>
                  </a:lnTo>
                  <a:lnTo>
                    <a:pt x="3234" y="12"/>
                  </a:lnTo>
                  <a:lnTo>
                    <a:pt x="3545" y="24"/>
                  </a:lnTo>
                  <a:lnTo>
                    <a:pt x="3874" y="47"/>
                  </a:lnTo>
                  <a:lnTo>
                    <a:pt x="4202" y="82"/>
                  </a:lnTo>
                  <a:lnTo>
                    <a:pt x="4565" y="129"/>
                  </a:lnTo>
                  <a:lnTo>
                    <a:pt x="4928" y="181"/>
                  </a:lnTo>
                  <a:lnTo>
                    <a:pt x="5309" y="245"/>
                  </a:lnTo>
                  <a:lnTo>
                    <a:pt x="5706" y="32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1;p16">
              <a:extLst>
                <a:ext uri="{FF2B5EF4-FFF2-40B4-BE49-F238E27FC236}">
                  <a16:creationId xmlns:a16="http://schemas.microsoft.com/office/drawing/2014/main" id="{34941330-367E-37E8-B76A-6A4F51D86E4D}"/>
                </a:ext>
              </a:extLst>
            </p:cNvPr>
            <p:cNvSpPr/>
            <p:nvPr/>
          </p:nvSpPr>
          <p:spPr>
            <a:xfrm flipH="1">
              <a:off x="5024656" y="3423178"/>
              <a:ext cx="122354" cy="155384"/>
            </a:xfrm>
            <a:custGeom>
              <a:avLst/>
              <a:gdLst/>
              <a:ahLst/>
              <a:cxnLst/>
              <a:rect l="l" t="t" r="r" b="b"/>
              <a:pathLst>
                <a:path w="11551" h="5424" extrusionOk="0">
                  <a:moveTo>
                    <a:pt x="2681" y="1"/>
                  </a:moveTo>
                  <a:lnTo>
                    <a:pt x="2422" y="12"/>
                  </a:lnTo>
                  <a:lnTo>
                    <a:pt x="2162" y="30"/>
                  </a:lnTo>
                  <a:lnTo>
                    <a:pt x="1937" y="59"/>
                  </a:lnTo>
                  <a:lnTo>
                    <a:pt x="1713" y="88"/>
                  </a:lnTo>
                  <a:lnTo>
                    <a:pt x="1505" y="129"/>
                  </a:lnTo>
                  <a:lnTo>
                    <a:pt x="1315" y="176"/>
                  </a:lnTo>
                  <a:lnTo>
                    <a:pt x="1142" y="234"/>
                  </a:lnTo>
                  <a:lnTo>
                    <a:pt x="969" y="292"/>
                  </a:lnTo>
                  <a:lnTo>
                    <a:pt x="831" y="356"/>
                  </a:lnTo>
                  <a:lnTo>
                    <a:pt x="693" y="432"/>
                  </a:lnTo>
                  <a:lnTo>
                    <a:pt x="572" y="508"/>
                  </a:lnTo>
                  <a:lnTo>
                    <a:pt x="451" y="590"/>
                  </a:lnTo>
                  <a:lnTo>
                    <a:pt x="347" y="677"/>
                  </a:lnTo>
                  <a:lnTo>
                    <a:pt x="260" y="770"/>
                  </a:lnTo>
                  <a:lnTo>
                    <a:pt x="191" y="870"/>
                  </a:lnTo>
                  <a:lnTo>
                    <a:pt x="139" y="969"/>
                  </a:lnTo>
                  <a:lnTo>
                    <a:pt x="87" y="1074"/>
                  </a:lnTo>
                  <a:lnTo>
                    <a:pt x="53" y="1184"/>
                  </a:lnTo>
                  <a:lnTo>
                    <a:pt x="18" y="1295"/>
                  </a:lnTo>
                  <a:lnTo>
                    <a:pt x="1" y="1412"/>
                  </a:lnTo>
                  <a:lnTo>
                    <a:pt x="1" y="1528"/>
                  </a:lnTo>
                  <a:lnTo>
                    <a:pt x="18" y="1645"/>
                  </a:lnTo>
                  <a:lnTo>
                    <a:pt x="36" y="1767"/>
                  </a:lnTo>
                  <a:lnTo>
                    <a:pt x="70" y="1896"/>
                  </a:lnTo>
                  <a:lnTo>
                    <a:pt x="105" y="2018"/>
                  </a:lnTo>
                  <a:lnTo>
                    <a:pt x="226" y="2275"/>
                  </a:lnTo>
                  <a:lnTo>
                    <a:pt x="381" y="2531"/>
                  </a:lnTo>
                  <a:lnTo>
                    <a:pt x="589" y="2794"/>
                  </a:lnTo>
                  <a:lnTo>
                    <a:pt x="831" y="3050"/>
                  </a:lnTo>
                  <a:lnTo>
                    <a:pt x="1108" y="3307"/>
                  </a:lnTo>
                  <a:lnTo>
                    <a:pt x="1419" y="3557"/>
                  </a:lnTo>
                  <a:lnTo>
                    <a:pt x="1592" y="3680"/>
                  </a:lnTo>
                  <a:lnTo>
                    <a:pt x="1765" y="3796"/>
                  </a:lnTo>
                  <a:lnTo>
                    <a:pt x="1955" y="3913"/>
                  </a:lnTo>
                  <a:lnTo>
                    <a:pt x="2145" y="4030"/>
                  </a:lnTo>
                  <a:lnTo>
                    <a:pt x="2352" y="4140"/>
                  </a:lnTo>
                  <a:lnTo>
                    <a:pt x="2560" y="4245"/>
                  </a:lnTo>
                  <a:lnTo>
                    <a:pt x="2785" y="4350"/>
                  </a:lnTo>
                  <a:lnTo>
                    <a:pt x="3009" y="4455"/>
                  </a:lnTo>
                  <a:lnTo>
                    <a:pt x="3251" y="4549"/>
                  </a:lnTo>
                  <a:lnTo>
                    <a:pt x="3494" y="4642"/>
                  </a:lnTo>
                  <a:lnTo>
                    <a:pt x="3736" y="4729"/>
                  </a:lnTo>
                  <a:lnTo>
                    <a:pt x="3995" y="4811"/>
                  </a:lnTo>
                  <a:lnTo>
                    <a:pt x="4254" y="4887"/>
                  </a:lnTo>
                  <a:lnTo>
                    <a:pt x="4531" y="4957"/>
                  </a:lnTo>
                  <a:lnTo>
                    <a:pt x="4808" y="5027"/>
                  </a:lnTo>
                  <a:lnTo>
                    <a:pt x="5102" y="5085"/>
                  </a:lnTo>
                  <a:lnTo>
                    <a:pt x="5395" y="5137"/>
                  </a:lnTo>
                  <a:lnTo>
                    <a:pt x="5689" y="5184"/>
                  </a:lnTo>
                  <a:lnTo>
                    <a:pt x="6139" y="5242"/>
                  </a:lnTo>
                  <a:lnTo>
                    <a:pt x="6571" y="5295"/>
                  </a:lnTo>
                  <a:lnTo>
                    <a:pt x="6986" y="5342"/>
                  </a:lnTo>
                  <a:lnTo>
                    <a:pt x="7366" y="5377"/>
                  </a:lnTo>
                  <a:lnTo>
                    <a:pt x="7747" y="5400"/>
                  </a:lnTo>
                  <a:lnTo>
                    <a:pt x="8093" y="5417"/>
                  </a:lnTo>
                  <a:lnTo>
                    <a:pt x="8421" y="5423"/>
                  </a:lnTo>
                  <a:lnTo>
                    <a:pt x="8732" y="5423"/>
                  </a:lnTo>
                  <a:lnTo>
                    <a:pt x="9044" y="5417"/>
                  </a:lnTo>
                  <a:lnTo>
                    <a:pt x="9320" y="5400"/>
                  </a:lnTo>
                  <a:lnTo>
                    <a:pt x="9580" y="5377"/>
                  </a:lnTo>
                  <a:lnTo>
                    <a:pt x="9822" y="5347"/>
                  </a:lnTo>
                  <a:lnTo>
                    <a:pt x="10046" y="5312"/>
                  </a:lnTo>
                  <a:lnTo>
                    <a:pt x="10254" y="5272"/>
                  </a:lnTo>
                  <a:lnTo>
                    <a:pt x="10444" y="5225"/>
                  </a:lnTo>
                  <a:lnTo>
                    <a:pt x="10617" y="5167"/>
                  </a:lnTo>
                  <a:lnTo>
                    <a:pt x="10773" y="5108"/>
                  </a:lnTo>
                  <a:lnTo>
                    <a:pt x="10911" y="5044"/>
                  </a:lnTo>
                  <a:lnTo>
                    <a:pt x="11049" y="4968"/>
                  </a:lnTo>
                  <a:lnTo>
                    <a:pt x="11153" y="4893"/>
                  </a:lnTo>
                  <a:lnTo>
                    <a:pt x="11257" y="4811"/>
                  </a:lnTo>
                  <a:lnTo>
                    <a:pt x="11343" y="4729"/>
                  </a:lnTo>
                  <a:lnTo>
                    <a:pt x="11395" y="4636"/>
                  </a:lnTo>
                  <a:lnTo>
                    <a:pt x="11464" y="4543"/>
                  </a:lnTo>
                  <a:lnTo>
                    <a:pt x="11499" y="4444"/>
                  </a:lnTo>
                  <a:lnTo>
                    <a:pt x="11533" y="4345"/>
                  </a:lnTo>
                  <a:lnTo>
                    <a:pt x="11551" y="4240"/>
                  </a:lnTo>
                  <a:lnTo>
                    <a:pt x="11551" y="4135"/>
                  </a:lnTo>
                  <a:lnTo>
                    <a:pt x="11533" y="4024"/>
                  </a:lnTo>
                  <a:lnTo>
                    <a:pt x="11516" y="3907"/>
                  </a:lnTo>
                  <a:lnTo>
                    <a:pt x="11481" y="3791"/>
                  </a:lnTo>
                  <a:lnTo>
                    <a:pt x="11430" y="3674"/>
                  </a:lnTo>
                  <a:lnTo>
                    <a:pt x="11309" y="3435"/>
                  </a:lnTo>
                  <a:lnTo>
                    <a:pt x="11136" y="3190"/>
                  </a:lnTo>
                  <a:lnTo>
                    <a:pt x="10928" y="2945"/>
                  </a:lnTo>
                  <a:lnTo>
                    <a:pt x="10686" y="2694"/>
                  </a:lnTo>
                  <a:lnTo>
                    <a:pt x="10409" y="2444"/>
                  </a:lnTo>
                  <a:lnTo>
                    <a:pt x="10098" y="2199"/>
                  </a:lnTo>
                  <a:lnTo>
                    <a:pt x="9752" y="1954"/>
                  </a:lnTo>
                  <a:lnTo>
                    <a:pt x="9389" y="1721"/>
                  </a:lnTo>
                  <a:lnTo>
                    <a:pt x="8992" y="1493"/>
                  </a:lnTo>
                  <a:lnTo>
                    <a:pt x="8577" y="1278"/>
                  </a:lnTo>
                  <a:lnTo>
                    <a:pt x="8145" y="1074"/>
                  </a:lnTo>
                  <a:lnTo>
                    <a:pt x="7902" y="980"/>
                  </a:lnTo>
                  <a:lnTo>
                    <a:pt x="7678" y="887"/>
                  </a:lnTo>
                  <a:lnTo>
                    <a:pt x="7453" y="800"/>
                  </a:lnTo>
                  <a:lnTo>
                    <a:pt x="7211" y="712"/>
                  </a:lnTo>
                  <a:lnTo>
                    <a:pt x="6969" y="636"/>
                  </a:lnTo>
                  <a:lnTo>
                    <a:pt x="6727" y="561"/>
                  </a:lnTo>
                  <a:lnTo>
                    <a:pt x="6485" y="491"/>
                  </a:lnTo>
                  <a:lnTo>
                    <a:pt x="6225" y="426"/>
                  </a:lnTo>
                  <a:lnTo>
                    <a:pt x="5983" y="368"/>
                  </a:lnTo>
                  <a:lnTo>
                    <a:pt x="5724" y="316"/>
                  </a:lnTo>
                  <a:lnTo>
                    <a:pt x="5326" y="246"/>
                  </a:lnTo>
                  <a:lnTo>
                    <a:pt x="4946" y="182"/>
                  </a:lnTo>
                  <a:lnTo>
                    <a:pt x="4566" y="123"/>
                  </a:lnTo>
                  <a:lnTo>
                    <a:pt x="4220" y="82"/>
                  </a:lnTo>
                  <a:lnTo>
                    <a:pt x="3874" y="47"/>
                  </a:lnTo>
                  <a:lnTo>
                    <a:pt x="3563" y="24"/>
                  </a:lnTo>
                  <a:lnTo>
                    <a:pt x="3251" y="7"/>
                  </a:lnTo>
                  <a:lnTo>
                    <a:pt x="29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2;p16">
              <a:extLst>
                <a:ext uri="{FF2B5EF4-FFF2-40B4-BE49-F238E27FC236}">
                  <a16:creationId xmlns:a16="http://schemas.microsoft.com/office/drawing/2014/main" id="{DA1ACEA7-C84E-094A-5F0A-60F0A91AF447}"/>
                </a:ext>
              </a:extLst>
            </p:cNvPr>
            <p:cNvSpPr/>
            <p:nvPr/>
          </p:nvSpPr>
          <p:spPr>
            <a:xfrm flipH="1">
              <a:off x="5024656" y="3423178"/>
              <a:ext cx="122354" cy="155384"/>
            </a:xfrm>
            <a:custGeom>
              <a:avLst/>
              <a:gdLst/>
              <a:ahLst/>
              <a:cxnLst/>
              <a:rect l="l" t="t" r="r" b="b"/>
              <a:pathLst>
                <a:path w="11551" h="5424" fill="none" extrusionOk="0">
                  <a:moveTo>
                    <a:pt x="5724" y="316"/>
                  </a:moveTo>
                  <a:lnTo>
                    <a:pt x="5724" y="316"/>
                  </a:lnTo>
                  <a:lnTo>
                    <a:pt x="5983" y="368"/>
                  </a:lnTo>
                  <a:lnTo>
                    <a:pt x="6225" y="426"/>
                  </a:lnTo>
                  <a:lnTo>
                    <a:pt x="6485" y="491"/>
                  </a:lnTo>
                  <a:lnTo>
                    <a:pt x="6727" y="561"/>
                  </a:lnTo>
                  <a:lnTo>
                    <a:pt x="6969" y="636"/>
                  </a:lnTo>
                  <a:lnTo>
                    <a:pt x="7211" y="712"/>
                  </a:lnTo>
                  <a:lnTo>
                    <a:pt x="7453" y="800"/>
                  </a:lnTo>
                  <a:lnTo>
                    <a:pt x="7678" y="887"/>
                  </a:lnTo>
                  <a:lnTo>
                    <a:pt x="7902" y="980"/>
                  </a:lnTo>
                  <a:lnTo>
                    <a:pt x="8145" y="1074"/>
                  </a:lnTo>
                  <a:lnTo>
                    <a:pt x="8577" y="1278"/>
                  </a:lnTo>
                  <a:lnTo>
                    <a:pt x="8992" y="1493"/>
                  </a:lnTo>
                  <a:lnTo>
                    <a:pt x="9389" y="1721"/>
                  </a:lnTo>
                  <a:lnTo>
                    <a:pt x="9752" y="1954"/>
                  </a:lnTo>
                  <a:lnTo>
                    <a:pt x="10098" y="2199"/>
                  </a:lnTo>
                  <a:lnTo>
                    <a:pt x="10409" y="2444"/>
                  </a:lnTo>
                  <a:lnTo>
                    <a:pt x="10686" y="2694"/>
                  </a:lnTo>
                  <a:lnTo>
                    <a:pt x="10928" y="2945"/>
                  </a:lnTo>
                  <a:lnTo>
                    <a:pt x="11136" y="3190"/>
                  </a:lnTo>
                  <a:lnTo>
                    <a:pt x="11309" y="3435"/>
                  </a:lnTo>
                  <a:lnTo>
                    <a:pt x="11430" y="3674"/>
                  </a:lnTo>
                  <a:lnTo>
                    <a:pt x="11481" y="3791"/>
                  </a:lnTo>
                  <a:lnTo>
                    <a:pt x="11516" y="3907"/>
                  </a:lnTo>
                  <a:lnTo>
                    <a:pt x="11533" y="4024"/>
                  </a:lnTo>
                  <a:lnTo>
                    <a:pt x="11551" y="4135"/>
                  </a:lnTo>
                  <a:lnTo>
                    <a:pt x="11551" y="4240"/>
                  </a:lnTo>
                  <a:lnTo>
                    <a:pt x="11533" y="4345"/>
                  </a:lnTo>
                  <a:lnTo>
                    <a:pt x="11499" y="4444"/>
                  </a:lnTo>
                  <a:lnTo>
                    <a:pt x="11464" y="4543"/>
                  </a:lnTo>
                  <a:lnTo>
                    <a:pt x="11395" y="4636"/>
                  </a:lnTo>
                  <a:lnTo>
                    <a:pt x="11343" y="4729"/>
                  </a:lnTo>
                  <a:lnTo>
                    <a:pt x="11257" y="4811"/>
                  </a:lnTo>
                  <a:lnTo>
                    <a:pt x="11153" y="4893"/>
                  </a:lnTo>
                  <a:lnTo>
                    <a:pt x="11049" y="4968"/>
                  </a:lnTo>
                  <a:lnTo>
                    <a:pt x="10911" y="5044"/>
                  </a:lnTo>
                  <a:lnTo>
                    <a:pt x="10773" y="5108"/>
                  </a:lnTo>
                  <a:lnTo>
                    <a:pt x="10617" y="5167"/>
                  </a:lnTo>
                  <a:lnTo>
                    <a:pt x="10444" y="5225"/>
                  </a:lnTo>
                  <a:lnTo>
                    <a:pt x="10254" y="5272"/>
                  </a:lnTo>
                  <a:lnTo>
                    <a:pt x="10046" y="5312"/>
                  </a:lnTo>
                  <a:lnTo>
                    <a:pt x="9822" y="5347"/>
                  </a:lnTo>
                  <a:lnTo>
                    <a:pt x="9580" y="5377"/>
                  </a:lnTo>
                  <a:lnTo>
                    <a:pt x="9320" y="5400"/>
                  </a:lnTo>
                  <a:lnTo>
                    <a:pt x="9044" y="5417"/>
                  </a:lnTo>
                  <a:lnTo>
                    <a:pt x="8732" y="5423"/>
                  </a:lnTo>
                  <a:lnTo>
                    <a:pt x="8421" y="5423"/>
                  </a:lnTo>
                  <a:lnTo>
                    <a:pt x="8093" y="5417"/>
                  </a:lnTo>
                  <a:lnTo>
                    <a:pt x="7747" y="5400"/>
                  </a:lnTo>
                  <a:lnTo>
                    <a:pt x="7366" y="5377"/>
                  </a:lnTo>
                  <a:lnTo>
                    <a:pt x="6986" y="5342"/>
                  </a:lnTo>
                  <a:lnTo>
                    <a:pt x="6571" y="5295"/>
                  </a:lnTo>
                  <a:lnTo>
                    <a:pt x="6139" y="5242"/>
                  </a:lnTo>
                  <a:lnTo>
                    <a:pt x="5689" y="5184"/>
                  </a:lnTo>
                  <a:lnTo>
                    <a:pt x="5689" y="5184"/>
                  </a:lnTo>
                  <a:lnTo>
                    <a:pt x="5395" y="5137"/>
                  </a:lnTo>
                  <a:lnTo>
                    <a:pt x="5102" y="5085"/>
                  </a:lnTo>
                  <a:lnTo>
                    <a:pt x="4808" y="5027"/>
                  </a:lnTo>
                  <a:lnTo>
                    <a:pt x="4531" y="4957"/>
                  </a:lnTo>
                  <a:lnTo>
                    <a:pt x="4254" y="4887"/>
                  </a:lnTo>
                  <a:lnTo>
                    <a:pt x="3995" y="4811"/>
                  </a:lnTo>
                  <a:lnTo>
                    <a:pt x="3736" y="4729"/>
                  </a:lnTo>
                  <a:lnTo>
                    <a:pt x="3494" y="4642"/>
                  </a:lnTo>
                  <a:lnTo>
                    <a:pt x="3251" y="4549"/>
                  </a:lnTo>
                  <a:lnTo>
                    <a:pt x="3009" y="4455"/>
                  </a:lnTo>
                  <a:lnTo>
                    <a:pt x="2785" y="4350"/>
                  </a:lnTo>
                  <a:lnTo>
                    <a:pt x="2560" y="4245"/>
                  </a:lnTo>
                  <a:lnTo>
                    <a:pt x="2352" y="4140"/>
                  </a:lnTo>
                  <a:lnTo>
                    <a:pt x="2145" y="4030"/>
                  </a:lnTo>
                  <a:lnTo>
                    <a:pt x="1955" y="3913"/>
                  </a:lnTo>
                  <a:lnTo>
                    <a:pt x="1765" y="3796"/>
                  </a:lnTo>
                  <a:lnTo>
                    <a:pt x="1592" y="3680"/>
                  </a:lnTo>
                  <a:lnTo>
                    <a:pt x="1419" y="3557"/>
                  </a:lnTo>
                  <a:lnTo>
                    <a:pt x="1108" y="3307"/>
                  </a:lnTo>
                  <a:lnTo>
                    <a:pt x="831" y="3050"/>
                  </a:lnTo>
                  <a:lnTo>
                    <a:pt x="589" y="2794"/>
                  </a:lnTo>
                  <a:lnTo>
                    <a:pt x="381" y="2531"/>
                  </a:lnTo>
                  <a:lnTo>
                    <a:pt x="226" y="2275"/>
                  </a:lnTo>
                  <a:lnTo>
                    <a:pt x="105" y="2018"/>
                  </a:lnTo>
                  <a:lnTo>
                    <a:pt x="70" y="1896"/>
                  </a:lnTo>
                  <a:lnTo>
                    <a:pt x="36" y="1767"/>
                  </a:lnTo>
                  <a:lnTo>
                    <a:pt x="18" y="1645"/>
                  </a:lnTo>
                  <a:lnTo>
                    <a:pt x="1" y="1528"/>
                  </a:lnTo>
                  <a:lnTo>
                    <a:pt x="1" y="1412"/>
                  </a:lnTo>
                  <a:lnTo>
                    <a:pt x="18" y="1295"/>
                  </a:lnTo>
                  <a:lnTo>
                    <a:pt x="53" y="1184"/>
                  </a:lnTo>
                  <a:lnTo>
                    <a:pt x="87" y="1074"/>
                  </a:lnTo>
                  <a:lnTo>
                    <a:pt x="139" y="969"/>
                  </a:lnTo>
                  <a:lnTo>
                    <a:pt x="191" y="870"/>
                  </a:lnTo>
                  <a:lnTo>
                    <a:pt x="260" y="770"/>
                  </a:lnTo>
                  <a:lnTo>
                    <a:pt x="347" y="677"/>
                  </a:lnTo>
                  <a:lnTo>
                    <a:pt x="451" y="590"/>
                  </a:lnTo>
                  <a:lnTo>
                    <a:pt x="572" y="508"/>
                  </a:lnTo>
                  <a:lnTo>
                    <a:pt x="693" y="432"/>
                  </a:lnTo>
                  <a:lnTo>
                    <a:pt x="831" y="356"/>
                  </a:lnTo>
                  <a:lnTo>
                    <a:pt x="969" y="292"/>
                  </a:lnTo>
                  <a:lnTo>
                    <a:pt x="1142" y="234"/>
                  </a:lnTo>
                  <a:lnTo>
                    <a:pt x="1315" y="176"/>
                  </a:lnTo>
                  <a:lnTo>
                    <a:pt x="1505" y="129"/>
                  </a:lnTo>
                  <a:lnTo>
                    <a:pt x="1713" y="88"/>
                  </a:lnTo>
                  <a:lnTo>
                    <a:pt x="1937" y="59"/>
                  </a:lnTo>
                  <a:lnTo>
                    <a:pt x="2162" y="30"/>
                  </a:lnTo>
                  <a:lnTo>
                    <a:pt x="2422" y="12"/>
                  </a:lnTo>
                  <a:lnTo>
                    <a:pt x="2681" y="1"/>
                  </a:lnTo>
                  <a:lnTo>
                    <a:pt x="2958" y="1"/>
                  </a:lnTo>
                  <a:lnTo>
                    <a:pt x="3251" y="7"/>
                  </a:lnTo>
                  <a:lnTo>
                    <a:pt x="3563" y="24"/>
                  </a:lnTo>
                  <a:lnTo>
                    <a:pt x="3874" y="47"/>
                  </a:lnTo>
                  <a:lnTo>
                    <a:pt x="4220" y="82"/>
                  </a:lnTo>
                  <a:lnTo>
                    <a:pt x="4566" y="123"/>
                  </a:lnTo>
                  <a:lnTo>
                    <a:pt x="4946" y="182"/>
                  </a:lnTo>
                  <a:lnTo>
                    <a:pt x="5326" y="246"/>
                  </a:lnTo>
                  <a:lnTo>
                    <a:pt x="5724" y="31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3;p16">
              <a:extLst>
                <a:ext uri="{FF2B5EF4-FFF2-40B4-BE49-F238E27FC236}">
                  <a16:creationId xmlns:a16="http://schemas.microsoft.com/office/drawing/2014/main" id="{9F283A33-06D3-68B1-0C01-BDDDBEDAA54A}"/>
                </a:ext>
              </a:extLst>
            </p:cNvPr>
            <p:cNvSpPr/>
            <p:nvPr/>
          </p:nvSpPr>
          <p:spPr>
            <a:xfrm flipH="1">
              <a:off x="5247353" y="3278709"/>
              <a:ext cx="122354" cy="155355"/>
            </a:xfrm>
            <a:custGeom>
              <a:avLst/>
              <a:gdLst/>
              <a:ahLst/>
              <a:cxnLst/>
              <a:rect l="l" t="t" r="r" b="b"/>
              <a:pathLst>
                <a:path w="11551" h="5423" extrusionOk="0">
                  <a:moveTo>
                    <a:pt x="2680" y="0"/>
                  </a:moveTo>
                  <a:lnTo>
                    <a:pt x="2421" y="12"/>
                  </a:lnTo>
                  <a:lnTo>
                    <a:pt x="2162" y="30"/>
                  </a:lnTo>
                  <a:lnTo>
                    <a:pt x="1937" y="53"/>
                  </a:lnTo>
                  <a:lnTo>
                    <a:pt x="1712" y="88"/>
                  </a:lnTo>
                  <a:lnTo>
                    <a:pt x="1505" y="129"/>
                  </a:lnTo>
                  <a:lnTo>
                    <a:pt x="1315" y="175"/>
                  </a:lnTo>
                  <a:lnTo>
                    <a:pt x="1142" y="234"/>
                  </a:lnTo>
                  <a:lnTo>
                    <a:pt x="969" y="292"/>
                  </a:lnTo>
                  <a:lnTo>
                    <a:pt x="830" y="356"/>
                  </a:lnTo>
                  <a:lnTo>
                    <a:pt x="692" y="432"/>
                  </a:lnTo>
                  <a:lnTo>
                    <a:pt x="571" y="508"/>
                  </a:lnTo>
                  <a:lnTo>
                    <a:pt x="450" y="589"/>
                  </a:lnTo>
                  <a:lnTo>
                    <a:pt x="346" y="677"/>
                  </a:lnTo>
                  <a:lnTo>
                    <a:pt x="260" y="770"/>
                  </a:lnTo>
                  <a:lnTo>
                    <a:pt x="191" y="869"/>
                  </a:lnTo>
                  <a:lnTo>
                    <a:pt x="139" y="968"/>
                  </a:lnTo>
                  <a:lnTo>
                    <a:pt x="87" y="1073"/>
                  </a:lnTo>
                  <a:lnTo>
                    <a:pt x="52" y="1184"/>
                  </a:lnTo>
                  <a:lnTo>
                    <a:pt x="18" y="1295"/>
                  </a:lnTo>
                  <a:lnTo>
                    <a:pt x="0" y="1406"/>
                  </a:lnTo>
                  <a:lnTo>
                    <a:pt x="0" y="1528"/>
                  </a:lnTo>
                  <a:lnTo>
                    <a:pt x="18" y="1645"/>
                  </a:lnTo>
                  <a:lnTo>
                    <a:pt x="35" y="1767"/>
                  </a:lnTo>
                  <a:lnTo>
                    <a:pt x="70" y="1889"/>
                  </a:lnTo>
                  <a:lnTo>
                    <a:pt x="104" y="2018"/>
                  </a:lnTo>
                  <a:lnTo>
                    <a:pt x="225" y="2274"/>
                  </a:lnTo>
                  <a:lnTo>
                    <a:pt x="381" y="2531"/>
                  </a:lnTo>
                  <a:lnTo>
                    <a:pt x="588" y="2793"/>
                  </a:lnTo>
                  <a:lnTo>
                    <a:pt x="830" y="3050"/>
                  </a:lnTo>
                  <a:lnTo>
                    <a:pt x="1107" y="3306"/>
                  </a:lnTo>
                  <a:lnTo>
                    <a:pt x="1418" y="3551"/>
                  </a:lnTo>
                  <a:lnTo>
                    <a:pt x="1591" y="3674"/>
                  </a:lnTo>
                  <a:lnTo>
                    <a:pt x="1764" y="3796"/>
                  </a:lnTo>
                  <a:lnTo>
                    <a:pt x="1954" y="3913"/>
                  </a:lnTo>
                  <a:lnTo>
                    <a:pt x="2144" y="4029"/>
                  </a:lnTo>
                  <a:lnTo>
                    <a:pt x="2352" y="4140"/>
                  </a:lnTo>
                  <a:lnTo>
                    <a:pt x="2559" y="4245"/>
                  </a:lnTo>
                  <a:lnTo>
                    <a:pt x="2784" y="4350"/>
                  </a:lnTo>
                  <a:lnTo>
                    <a:pt x="3009" y="4449"/>
                  </a:lnTo>
                  <a:lnTo>
                    <a:pt x="3251" y="4548"/>
                  </a:lnTo>
                  <a:lnTo>
                    <a:pt x="3493" y="4641"/>
                  </a:lnTo>
                  <a:lnTo>
                    <a:pt x="3735" y="4729"/>
                  </a:lnTo>
                  <a:lnTo>
                    <a:pt x="3994" y="4811"/>
                  </a:lnTo>
                  <a:lnTo>
                    <a:pt x="4254" y="4886"/>
                  </a:lnTo>
                  <a:lnTo>
                    <a:pt x="4530" y="4956"/>
                  </a:lnTo>
                  <a:lnTo>
                    <a:pt x="4807" y="5020"/>
                  </a:lnTo>
                  <a:lnTo>
                    <a:pt x="5101" y="5085"/>
                  </a:lnTo>
                  <a:lnTo>
                    <a:pt x="5395" y="5137"/>
                  </a:lnTo>
                  <a:lnTo>
                    <a:pt x="5689" y="5184"/>
                  </a:lnTo>
                  <a:lnTo>
                    <a:pt x="6138" y="5242"/>
                  </a:lnTo>
                  <a:lnTo>
                    <a:pt x="6571" y="5294"/>
                  </a:lnTo>
                  <a:lnTo>
                    <a:pt x="6986" y="5341"/>
                  </a:lnTo>
                  <a:lnTo>
                    <a:pt x="7366" y="5370"/>
                  </a:lnTo>
                  <a:lnTo>
                    <a:pt x="7746" y="5399"/>
                  </a:lnTo>
                  <a:lnTo>
                    <a:pt x="8092" y="5411"/>
                  </a:lnTo>
                  <a:lnTo>
                    <a:pt x="8421" y="5423"/>
                  </a:lnTo>
                  <a:lnTo>
                    <a:pt x="8732" y="5423"/>
                  </a:lnTo>
                  <a:lnTo>
                    <a:pt x="9043" y="5417"/>
                  </a:lnTo>
                  <a:lnTo>
                    <a:pt x="9320" y="5399"/>
                  </a:lnTo>
                  <a:lnTo>
                    <a:pt x="9579" y="5376"/>
                  </a:lnTo>
                  <a:lnTo>
                    <a:pt x="9821" y="5347"/>
                  </a:lnTo>
                  <a:lnTo>
                    <a:pt x="10046" y="5312"/>
                  </a:lnTo>
                  <a:lnTo>
                    <a:pt x="10253" y="5271"/>
                  </a:lnTo>
                  <a:lnTo>
                    <a:pt x="10444" y="5219"/>
                  </a:lnTo>
                  <a:lnTo>
                    <a:pt x="10616" y="5166"/>
                  </a:lnTo>
                  <a:lnTo>
                    <a:pt x="10772" y="5108"/>
                  </a:lnTo>
                  <a:lnTo>
                    <a:pt x="10910" y="5038"/>
                  </a:lnTo>
                  <a:lnTo>
                    <a:pt x="11049" y="4968"/>
                  </a:lnTo>
                  <a:lnTo>
                    <a:pt x="11152" y="4892"/>
                  </a:lnTo>
                  <a:lnTo>
                    <a:pt x="11256" y="4811"/>
                  </a:lnTo>
                  <a:lnTo>
                    <a:pt x="11343" y="4723"/>
                  </a:lnTo>
                  <a:lnTo>
                    <a:pt x="11412" y="4636"/>
                  </a:lnTo>
                  <a:lnTo>
                    <a:pt x="11464" y="4542"/>
                  </a:lnTo>
                  <a:lnTo>
                    <a:pt x="11498" y="4443"/>
                  </a:lnTo>
                  <a:lnTo>
                    <a:pt x="11533" y="4344"/>
                  </a:lnTo>
                  <a:lnTo>
                    <a:pt x="11550" y="4239"/>
                  </a:lnTo>
                  <a:lnTo>
                    <a:pt x="11550" y="4128"/>
                  </a:lnTo>
                  <a:lnTo>
                    <a:pt x="11533" y="4018"/>
                  </a:lnTo>
                  <a:lnTo>
                    <a:pt x="11516" y="3907"/>
                  </a:lnTo>
                  <a:lnTo>
                    <a:pt x="11481" y="3790"/>
                  </a:lnTo>
                  <a:lnTo>
                    <a:pt x="11429" y="3674"/>
                  </a:lnTo>
                  <a:lnTo>
                    <a:pt x="11308" y="3435"/>
                  </a:lnTo>
                  <a:lnTo>
                    <a:pt x="11135" y="3190"/>
                  </a:lnTo>
                  <a:lnTo>
                    <a:pt x="10928" y="2939"/>
                  </a:lnTo>
                  <a:lnTo>
                    <a:pt x="10686" y="2688"/>
                  </a:lnTo>
                  <a:lnTo>
                    <a:pt x="10409" y="2443"/>
                  </a:lnTo>
                  <a:lnTo>
                    <a:pt x="10098" y="2198"/>
                  </a:lnTo>
                  <a:lnTo>
                    <a:pt x="9752" y="1954"/>
                  </a:lnTo>
                  <a:lnTo>
                    <a:pt x="9389" y="1720"/>
                  </a:lnTo>
                  <a:lnTo>
                    <a:pt x="8991" y="1493"/>
                  </a:lnTo>
                  <a:lnTo>
                    <a:pt x="8576" y="1277"/>
                  </a:lnTo>
                  <a:lnTo>
                    <a:pt x="8144" y="1073"/>
                  </a:lnTo>
                  <a:lnTo>
                    <a:pt x="7919" y="980"/>
                  </a:lnTo>
                  <a:lnTo>
                    <a:pt x="7677" y="887"/>
                  </a:lnTo>
                  <a:lnTo>
                    <a:pt x="7452" y="799"/>
                  </a:lnTo>
                  <a:lnTo>
                    <a:pt x="7210" y="712"/>
                  </a:lnTo>
                  <a:lnTo>
                    <a:pt x="6968" y="636"/>
                  </a:lnTo>
                  <a:lnTo>
                    <a:pt x="6726" y="560"/>
                  </a:lnTo>
                  <a:lnTo>
                    <a:pt x="6484" y="490"/>
                  </a:lnTo>
                  <a:lnTo>
                    <a:pt x="6225" y="426"/>
                  </a:lnTo>
                  <a:lnTo>
                    <a:pt x="5983" y="368"/>
                  </a:lnTo>
                  <a:lnTo>
                    <a:pt x="5723" y="315"/>
                  </a:lnTo>
                  <a:lnTo>
                    <a:pt x="5326" y="239"/>
                  </a:lnTo>
                  <a:lnTo>
                    <a:pt x="4945" y="175"/>
                  </a:lnTo>
                  <a:lnTo>
                    <a:pt x="4565" y="123"/>
                  </a:lnTo>
                  <a:lnTo>
                    <a:pt x="4219" y="82"/>
                  </a:lnTo>
                  <a:lnTo>
                    <a:pt x="3873" y="47"/>
                  </a:lnTo>
                  <a:lnTo>
                    <a:pt x="3562" y="24"/>
                  </a:lnTo>
                  <a:lnTo>
                    <a:pt x="3251" y="6"/>
                  </a:lnTo>
                  <a:lnTo>
                    <a:pt x="29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4;p16">
              <a:extLst>
                <a:ext uri="{FF2B5EF4-FFF2-40B4-BE49-F238E27FC236}">
                  <a16:creationId xmlns:a16="http://schemas.microsoft.com/office/drawing/2014/main" id="{3459752F-C47F-7003-7784-4C44565BD64E}"/>
                </a:ext>
              </a:extLst>
            </p:cNvPr>
            <p:cNvSpPr/>
            <p:nvPr/>
          </p:nvSpPr>
          <p:spPr>
            <a:xfrm flipH="1">
              <a:off x="5247353" y="3278709"/>
              <a:ext cx="122354" cy="155355"/>
            </a:xfrm>
            <a:custGeom>
              <a:avLst/>
              <a:gdLst/>
              <a:ahLst/>
              <a:cxnLst/>
              <a:rect l="l" t="t" r="r" b="b"/>
              <a:pathLst>
                <a:path w="11551" h="5423" fill="none" extrusionOk="0">
                  <a:moveTo>
                    <a:pt x="5723" y="315"/>
                  </a:moveTo>
                  <a:lnTo>
                    <a:pt x="5723" y="315"/>
                  </a:lnTo>
                  <a:lnTo>
                    <a:pt x="5983" y="368"/>
                  </a:lnTo>
                  <a:lnTo>
                    <a:pt x="6225" y="426"/>
                  </a:lnTo>
                  <a:lnTo>
                    <a:pt x="6484" y="490"/>
                  </a:lnTo>
                  <a:lnTo>
                    <a:pt x="6726" y="560"/>
                  </a:lnTo>
                  <a:lnTo>
                    <a:pt x="6968" y="636"/>
                  </a:lnTo>
                  <a:lnTo>
                    <a:pt x="7210" y="712"/>
                  </a:lnTo>
                  <a:lnTo>
                    <a:pt x="7452" y="799"/>
                  </a:lnTo>
                  <a:lnTo>
                    <a:pt x="7677" y="887"/>
                  </a:lnTo>
                  <a:lnTo>
                    <a:pt x="7919" y="980"/>
                  </a:lnTo>
                  <a:lnTo>
                    <a:pt x="8144" y="1073"/>
                  </a:lnTo>
                  <a:lnTo>
                    <a:pt x="8576" y="1277"/>
                  </a:lnTo>
                  <a:lnTo>
                    <a:pt x="8991" y="1493"/>
                  </a:lnTo>
                  <a:lnTo>
                    <a:pt x="9389" y="1720"/>
                  </a:lnTo>
                  <a:lnTo>
                    <a:pt x="9752" y="1954"/>
                  </a:lnTo>
                  <a:lnTo>
                    <a:pt x="10098" y="2198"/>
                  </a:lnTo>
                  <a:lnTo>
                    <a:pt x="10409" y="2443"/>
                  </a:lnTo>
                  <a:lnTo>
                    <a:pt x="10686" y="2688"/>
                  </a:lnTo>
                  <a:lnTo>
                    <a:pt x="10928" y="2939"/>
                  </a:lnTo>
                  <a:lnTo>
                    <a:pt x="11135" y="3190"/>
                  </a:lnTo>
                  <a:lnTo>
                    <a:pt x="11308" y="3435"/>
                  </a:lnTo>
                  <a:lnTo>
                    <a:pt x="11429" y="3674"/>
                  </a:lnTo>
                  <a:lnTo>
                    <a:pt x="11481" y="3790"/>
                  </a:lnTo>
                  <a:lnTo>
                    <a:pt x="11516" y="3907"/>
                  </a:lnTo>
                  <a:lnTo>
                    <a:pt x="11533" y="4018"/>
                  </a:lnTo>
                  <a:lnTo>
                    <a:pt x="11550" y="4128"/>
                  </a:lnTo>
                  <a:lnTo>
                    <a:pt x="11550" y="4239"/>
                  </a:lnTo>
                  <a:lnTo>
                    <a:pt x="11533" y="4344"/>
                  </a:lnTo>
                  <a:lnTo>
                    <a:pt x="11498" y="4443"/>
                  </a:lnTo>
                  <a:lnTo>
                    <a:pt x="11464" y="4542"/>
                  </a:lnTo>
                  <a:lnTo>
                    <a:pt x="11412" y="4636"/>
                  </a:lnTo>
                  <a:lnTo>
                    <a:pt x="11343" y="4723"/>
                  </a:lnTo>
                  <a:lnTo>
                    <a:pt x="11256" y="4811"/>
                  </a:lnTo>
                  <a:lnTo>
                    <a:pt x="11152" y="4892"/>
                  </a:lnTo>
                  <a:lnTo>
                    <a:pt x="11049" y="4968"/>
                  </a:lnTo>
                  <a:lnTo>
                    <a:pt x="10910" y="5038"/>
                  </a:lnTo>
                  <a:lnTo>
                    <a:pt x="10772" y="5108"/>
                  </a:lnTo>
                  <a:lnTo>
                    <a:pt x="10616" y="5166"/>
                  </a:lnTo>
                  <a:lnTo>
                    <a:pt x="10444" y="5219"/>
                  </a:lnTo>
                  <a:lnTo>
                    <a:pt x="10253" y="5271"/>
                  </a:lnTo>
                  <a:lnTo>
                    <a:pt x="10046" y="5312"/>
                  </a:lnTo>
                  <a:lnTo>
                    <a:pt x="9821" y="5347"/>
                  </a:lnTo>
                  <a:lnTo>
                    <a:pt x="9579" y="5376"/>
                  </a:lnTo>
                  <a:lnTo>
                    <a:pt x="9320" y="5399"/>
                  </a:lnTo>
                  <a:lnTo>
                    <a:pt x="9043" y="5417"/>
                  </a:lnTo>
                  <a:lnTo>
                    <a:pt x="8732" y="5423"/>
                  </a:lnTo>
                  <a:lnTo>
                    <a:pt x="8421" y="5423"/>
                  </a:lnTo>
                  <a:lnTo>
                    <a:pt x="8092" y="5411"/>
                  </a:lnTo>
                  <a:lnTo>
                    <a:pt x="7746" y="5399"/>
                  </a:lnTo>
                  <a:lnTo>
                    <a:pt x="7366" y="5370"/>
                  </a:lnTo>
                  <a:lnTo>
                    <a:pt x="6986" y="5341"/>
                  </a:lnTo>
                  <a:lnTo>
                    <a:pt x="6571" y="5294"/>
                  </a:lnTo>
                  <a:lnTo>
                    <a:pt x="6138" y="5242"/>
                  </a:lnTo>
                  <a:lnTo>
                    <a:pt x="5689" y="5184"/>
                  </a:lnTo>
                  <a:lnTo>
                    <a:pt x="5689" y="5184"/>
                  </a:lnTo>
                  <a:lnTo>
                    <a:pt x="5395" y="5137"/>
                  </a:lnTo>
                  <a:lnTo>
                    <a:pt x="5101" y="5085"/>
                  </a:lnTo>
                  <a:lnTo>
                    <a:pt x="4807" y="5020"/>
                  </a:lnTo>
                  <a:lnTo>
                    <a:pt x="4530" y="4956"/>
                  </a:lnTo>
                  <a:lnTo>
                    <a:pt x="4254" y="4886"/>
                  </a:lnTo>
                  <a:lnTo>
                    <a:pt x="3994" y="4811"/>
                  </a:lnTo>
                  <a:lnTo>
                    <a:pt x="3735" y="4729"/>
                  </a:lnTo>
                  <a:lnTo>
                    <a:pt x="3493" y="4641"/>
                  </a:lnTo>
                  <a:lnTo>
                    <a:pt x="3251" y="4548"/>
                  </a:lnTo>
                  <a:lnTo>
                    <a:pt x="3009" y="4449"/>
                  </a:lnTo>
                  <a:lnTo>
                    <a:pt x="2784" y="4350"/>
                  </a:lnTo>
                  <a:lnTo>
                    <a:pt x="2559" y="4245"/>
                  </a:lnTo>
                  <a:lnTo>
                    <a:pt x="2352" y="4140"/>
                  </a:lnTo>
                  <a:lnTo>
                    <a:pt x="2144" y="4029"/>
                  </a:lnTo>
                  <a:lnTo>
                    <a:pt x="1954" y="3913"/>
                  </a:lnTo>
                  <a:lnTo>
                    <a:pt x="1764" y="3796"/>
                  </a:lnTo>
                  <a:lnTo>
                    <a:pt x="1591" y="3674"/>
                  </a:lnTo>
                  <a:lnTo>
                    <a:pt x="1418" y="3551"/>
                  </a:lnTo>
                  <a:lnTo>
                    <a:pt x="1107" y="3306"/>
                  </a:lnTo>
                  <a:lnTo>
                    <a:pt x="830" y="3050"/>
                  </a:lnTo>
                  <a:lnTo>
                    <a:pt x="588" y="2793"/>
                  </a:lnTo>
                  <a:lnTo>
                    <a:pt x="381" y="2531"/>
                  </a:lnTo>
                  <a:lnTo>
                    <a:pt x="225" y="2274"/>
                  </a:lnTo>
                  <a:lnTo>
                    <a:pt x="104" y="2018"/>
                  </a:lnTo>
                  <a:lnTo>
                    <a:pt x="70" y="1889"/>
                  </a:lnTo>
                  <a:lnTo>
                    <a:pt x="35" y="1767"/>
                  </a:lnTo>
                  <a:lnTo>
                    <a:pt x="18" y="1645"/>
                  </a:lnTo>
                  <a:lnTo>
                    <a:pt x="0" y="1528"/>
                  </a:lnTo>
                  <a:lnTo>
                    <a:pt x="0" y="1406"/>
                  </a:lnTo>
                  <a:lnTo>
                    <a:pt x="18" y="1295"/>
                  </a:lnTo>
                  <a:lnTo>
                    <a:pt x="52" y="1184"/>
                  </a:lnTo>
                  <a:lnTo>
                    <a:pt x="87" y="1073"/>
                  </a:lnTo>
                  <a:lnTo>
                    <a:pt x="139" y="968"/>
                  </a:lnTo>
                  <a:lnTo>
                    <a:pt x="191" y="869"/>
                  </a:lnTo>
                  <a:lnTo>
                    <a:pt x="260" y="770"/>
                  </a:lnTo>
                  <a:lnTo>
                    <a:pt x="346" y="677"/>
                  </a:lnTo>
                  <a:lnTo>
                    <a:pt x="450" y="589"/>
                  </a:lnTo>
                  <a:lnTo>
                    <a:pt x="571" y="508"/>
                  </a:lnTo>
                  <a:lnTo>
                    <a:pt x="692" y="432"/>
                  </a:lnTo>
                  <a:lnTo>
                    <a:pt x="830" y="356"/>
                  </a:lnTo>
                  <a:lnTo>
                    <a:pt x="969" y="292"/>
                  </a:lnTo>
                  <a:lnTo>
                    <a:pt x="1142" y="234"/>
                  </a:lnTo>
                  <a:lnTo>
                    <a:pt x="1315" y="175"/>
                  </a:lnTo>
                  <a:lnTo>
                    <a:pt x="1505" y="129"/>
                  </a:lnTo>
                  <a:lnTo>
                    <a:pt x="1712" y="88"/>
                  </a:lnTo>
                  <a:lnTo>
                    <a:pt x="1937" y="53"/>
                  </a:lnTo>
                  <a:lnTo>
                    <a:pt x="2162" y="30"/>
                  </a:lnTo>
                  <a:lnTo>
                    <a:pt x="2421" y="12"/>
                  </a:lnTo>
                  <a:lnTo>
                    <a:pt x="2680" y="0"/>
                  </a:lnTo>
                  <a:lnTo>
                    <a:pt x="2957" y="0"/>
                  </a:lnTo>
                  <a:lnTo>
                    <a:pt x="3251" y="6"/>
                  </a:lnTo>
                  <a:lnTo>
                    <a:pt x="3562" y="24"/>
                  </a:lnTo>
                  <a:lnTo>
                    <a:pt x="3873" y="47"/>
                  </a:lnTo>
                  <a:lnTo>
                    <a:pt x="4219" y="82"/>
                  </a:lnTo>
                  <a:lnTo>
                    <a:pt x="4565" y="123"/>
                  </a:lnTo>
                  <a:lnTo>
                    <a:pt x="4945" y="175"/>
                  </a:lnTo>
                  <a:lnTo>
                    <a:pt x="5326" y="239"/>
                  </a:lnTo>
                  <a:lnTo>
                    <a:pt x="5723" y="31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293;p19">
            <a:extLst>
              <a:ext uri="{FF2B5EF4-FFF2-40B4-BE49-F238E27FC236}">
                <a16:creationId xmlns:a16="http://schemas.microsoft.com/office/drawing/2014/main" id="{6F30C5EF-52E5-AE17-63B0-5E8C71D54947}"/>
              </a:ext>
            </a:extLst>
          </p:cNvPr>
          <p:cNvSpPr/>
          <p:nvPr/>
        </p:nvSpPr>
        <p:spPr>
          <a:xfrm>
            <a:off x="627103" y="4180211"/>
            <a:ext cx="6022544" cy="1125118"/>
          </a:xfrm>
          <a:prstGeom prst="roundRect">
            <a:avLst>
              <a:gd name="adj" fmla="val 16667"/>
            </a:avLst>
          </a:prstGeom>
          <a:solidFill>
            <a:srgbClr val="ED7D31"/>
          </a:solidFill>
          <a:ln>
            <a:noFill/>
          </a:ln>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sz="4400" b="1" dirty="0">
                <a:solidFill>
                  <a:schemeClr val="bg1"/>
                </a:solidFill>
              </a:rPr>
              <a:t>Any Questions?</a:t>
            </a:r>
            <a:endParaRPr sz="4400" b="1" dirty="0">
              <a:solidFill>
                <a:schemeClr val="bg1"/>
              </a:solidFill>
            </a:endParaRPr>
          </a:p>
        </p:txBody>
      </p:sp>
    </p:spTree>
    <p:extLst>
      <p:ext uri="{BB962C8B-B14F-4D97-AF65-F5344CB8AC3E}">
        <p14:creationId xmlns:p14="http://schemas.microsoft.com/office/powerpoint/2010/main" val="709203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fade">
                                      <p:cBhvr>
                                        <p:cTn id="7" dur="1000"/>
                                        <p:tgtEl>
                                          <p:spTgt spid="111"/>
                                        </p:tgtEl>
                                      </p:cBhvr>
                                    </p:animEffect>
                                    <p:anim calcmode="lin" valueType="num">
                                      <p:cBhvr>
                                        <p:cTn id="8" dur="1000" fill="hold"/>
                                        <p:tgtEl>
                                          <p:spTgt spid="111"/>
                                        </p:tgtEl>
                                        <p:attrNameLst>
                                          <p:attrName>ppt_x</p:attrName>
                                        </p:attrNameLst>
                                      </p:cBhvr>
                                      <p:tavLst>
                                        <p:tav tm="0">
                                          <p:val>
                                            <p:strVal val="#ppt_x"/>
                                          </p:val>
                                        </p:tav>
                                        <p:tav tm="100000">
                                          <p:val>
                                            <p:strVal val="#ppt_x"/>
                                          </p:val>
                                        </p:tav>
                                      </p:tavLst>
                                    </p:anim>
                                    <p:anim calcmode="lin" valueType="num">
                                      <p:cBhvr>
                                        <p:cTn id="9" dur="1000" fill="hold"/>
                                        <p:tgtEl>
                                          <p:spTgt spid="11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6" presetClass="emph" presetSubtype="0" repeatCount="indefinite" fill="hold" nodeType="afterEffect">
                                  <p:stCondLst>
                                    <p:cond delay="0"/>
                                  </p:stCondLst>
                                  <p:childTnLst>
                                    <p:animEffect transition="out" filter="fade">
                                      <p:cBhvr>
                                        <p:cTn id="17" dur="2000" tmFilter="0, 0; .2, .5; .8, .5; 1, 0"/>
                                        <p:tgtEl>
                                          <p:spTgt spid="2"/>
                                        </p:tgtEl>
                                      </p:cBhvr>
                                    </p:animEffect>
                                    <p:animScale>
                                      <p:cBhvr>
                                        <p:cTn id="18" dur="1000"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10" name="Rectangle 3109">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074" name="Picture 2" descr="aws logo transparent background">
            <a:extLst>
              <a:ext uri="{FF2B5EF4-FFF2-40B4-BE49-F238E27FC236}">
                <a16:creationId xmlns:a16="http://schemas.microsoft.com/office/drawing/2014/main" id="{B3FF94ED-77B6-E684-24EE-A7798C1D2A7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tretch>
            <a:fillRect/>
          </a:stretch>
        </p:blipFill>
        <p:spPr bwMode="auto">
          <a:xfrm>
            <a:off x="81863" y="775849"/>
            <a:ext cx="5112012" cy="4025709"/>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a:noFill/>
          <a:extLst>
            <a:ext uri="{909E8E84-426E-40DD-AFC4-6F175D3DCCD1}">
              <a14:hiddenFill xmlns:a14="http://schemas.microsoft.com/office/drawing/2010/main">
                <a:solidFill>
                  <a:srgbClr val="FFFFFF"/>
                </a:solidFill>
              </a14:hiddenFill>
            </a:ext>
          </a:extLst>
        </p:spPr>
      </p:pic>
      <p:sp>
        <p:nvSpPr>
          <p:cNvPr id="3112" name="Arc 3111">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2593CB5F-48B4-CB3A-078B-07B087AC40E4}"/>
              </a:ext>
            </a:extLst>
          </p:cNvPr>
          <p:cNvSpPr txBox="1"/>
          <p:nvPr/>
        </p:nvSpPr>
        <p:spPr>
          <a:xfrm>
            <a:off x="8138491" y="1536835"/>
            <a:ext cx="3762588" cy="637405"/>
          </a:xfrm>
          <a:prstGeom prst="rect">
            <a:avLst/>
          </a:prstGeom>
        </p:spPr>
        <p:txBody>
          <a:bodyPr vert="horz" lIns="91440" tIns="45720" rIns="91440" bIns="45720" rtlCol="0" anchor="b">
            <a:normAutofit fontScale="47500" lnSpcReduction="20000"/>
          </a:bodyPr>
          <a:lstStyle/>
          <a:p>
            <a:pPr algn="ctr">
              <a:lnSpc>
                <a:spcPct val="90000"/>
              </a:lnSpc>
              <a:spcBef>
                <a:spcPct val="0"/>
              </a:spcBef>
              <a:spcAft>
                <a:spcPts val="600"/>
              </a:spcAft>
            </a:pPr>
            <a:r>
              <a:rPr lang="en-US" sz="10100" b="1" kern="1200" dirty="0">
                <a:solidFill>
                  <a:schemeClr val="tx1">
                    <a:lumMod val="85000"/>
                    <a:lumOff val="15000"/>
                  </a:schemeClr>
                </a:solidFill>
                <a:latin typeface="Abadi" panose="020B0604020104020204" pitchFamily="34" charset="0"/>
                <a:ea typeface="+mj-ea"/>
                <a:cs typeface="+mj-cs"/>
              </a:rPr>
              <a:t>Agenda</a:t>
            </a:r>
            <a:endParaRPr lang="en-US" sz="6000" b="1" kern="1200" dirty="0">
              <a:solidFill>
                <a:schemeClr val="tx1">
                  <a:lumMod val="85000"/>
                  <a:lumOff val="15000"/>
                </a:schemeClr>
              </a:solidFill>
              <a:latin typeface="Abadi" panose="020B0604020104020204" pitchFamily="34" charset="0"/>
              <a:ea typeface="+mj-ea"/>
              <a:cs typeface="+mj-cs"/>
            </a:endParaRPr>
          </a:p>
        </p:txBody>
      </p:sp>
      <p:sp>
        <p:nvSpPr>
          <p:cNvPr id="3114" name="Oval 3113">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7720191-2AC4-8FDB-2D1B-CEFEB6AFDBE6}"/>
              </a:ext>
            </a:extLst>
          </p:cNvPr>
          <p:cNvSpPr/>
          <p:nvPr/>
        </p:nvSpPr>
        <p:spPr>
          <a:xfrm>
            <a:off x="6101824" y="3180081"/>
            <a:ext cx="2117510" cy="1767840"/>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C5B0FC54-8B94-A122-FECF-6AC8FFA29EB6}"/>
              </a:ext>
            </a:extLst>
          </p:cNvPr>
          <p:cNvSpPr/>
          <p:nvPr/>
        </p:nvSpPr>
        <p:spPr>
          <a:xfrm>
            <a:off x="6007421"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97A51095-28D0-F598-B0F6-DBD424DAE3FE}"/>
              </a:ext>
            </a:extLst>
          </p:cNvPr>
          <p:cNvSpPr/>
          <p:nvPr/>
        </p:nvSpPr>
        <p:spPr>
          <a:xfrm>
            <a:off x="10688471" y="5445760"/>
            <a:ext cx="1212608" cy="83312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C77CECA2-D5A0-4DF5-A88A-3333F9F3159F}"/>
              </a:ext>
            </a:extLst>
          </p:cNvPr>
          <p:cNvSpPr txBox="1"/>
          <p:nvPr/>
        </p:nvSpPr>
        <p:spPr>
          <a:xfrm>
            <a:off x="6667610"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02</a:t>
            </a:r>
          </a:p>
        </p:txBody>
      </p:sp>
      <p:sp>
        <p:nvSpPr>
          <p:cNvPr id="3" name="Rectangle 2">
            <a:extLst>
              <a:ext uri="{FF2B5EF4-FFF2-40B4-BE49-F238E27FC236}">
                <a16:creationId xmlns:a16="http://schemas.microsoft.com/office/drawing/2014/main" id="{E842D2FA-8914-D3F3-A4B5-8019BF4C95FB}"/>
              </a:ext>
            </a:extLst>
          </p:cNvPr>
          <p:cNvSpPr/>
          <p:nvPr/>
        </p:nvSpPr>
        <p:spPr>
          <a:xfrm>
            <a:off x="3515360" y="3180080"/>
            <a:ext cx="2117510" cy="2927151"/>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Shape 3">
            <a:extLst>
              <a:ext uri="{FF2B5EF4-FFF2-40B4-BE49-F238E27FC236}">
                <a16:creationId xmlns:a16="http://schemas.microsoft.com/office/drawing/2014/main" id="{DE8C29D9-7D02-9E19-70FA-1751E161FFDA}"/>
              </a:ext>
            </a:extLst>
          </p:cNvPr>
          <p:cNvSpPr/>
          <p:nvPr/>
        </p:nvSpPr>
        <p:spPr>
          <a:xfrm>
            <a:off x="3420957"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extBox 4">
            <a:extLst>
              <a:ext uri="{FF2B5EF4-FFF2-40B4-BE49-F238E27FC236}">
                <a16:creationId xmlns:a16="http://schemas.microsoft.com/office/drawing/2014/main" id="{B84CF6AE-2093-36B1-423D-AB62C93AA4CE}"/>
              </a:ext>
            </a:extLst>
          </p:cNvPr>
          <p:cNvSpPr txBox="1"/>
          <p:nvPr/>
        </p:nvSpPr>
        <p:spPr>
          <a:xfrm>
            <a:off x="4067934"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01</a:t>
            </a:r>
          </a:p>
        </p:txBody>
      </p:sp>
      <p:sp>
        <p:nvSpPr>
          <p:cNvPr id="6" name="TextBox 5">
            <a:extLst>
              <a:ext uri="{FF2B5EF4-FFF2-40B4-BE49-F238E27FC236}">
                <a16:creationId xmlns:a16="http://schemas.microsoft.com/office/drawing/2014/main" id="{63B6FEDD-11D1-4D96-8B78-F0CB9111A454}"/>
              </a:ext>
            </a:extLst>
          </p:cNvPr>
          <p:cNvSpPr txBox="1"/>
          <p:nvPr/>
        </p:nvSpPr>
        <p:spPr>
          <a:xfrm>
            <a:off x="3512401" y="4858396"/>
            <a:ext cx="2214876" cy="646331"/>
          </a:xfrm>
          <a:prstGeom prst="rect">
            <a:avLst/>
          </a:prstGeom>
          <a:noFill/>
        </p:spPr>
        <p:txBody>
          <a:bodyPr wrap="square" rtlCol="0">
            <a:spAutoFit/>
          </a:bodyPr>
          <a:lstStyle/>
          <a:p>
            <a:r>
              <a:rPr lang="en-US" sz="3600" dirty="0">
                <a:latin typeface="Abadi" panose="020B0604020104020204" pitchFamily="34" charset="0"/>
              </a:rPr>
              <a:t>Overview</a:t>
            </a:r>
          </a:p>
        </p:txBody>
      </p:sp>
    </p:spTree>
    <p:extLst>
      <p:ext uri="{BB962C8B-B14F-4D97-AF65-F5344CB8AC3E}">
        <p14:creationId xmlns:p14="http://schemas.microsoft.com/office/powerpoint/2010/main" val="42880577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10" name="Rectangle 3109">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074" name="Picture 2" descr="aws logo transparent background">
            <a:extLst>
              <a:ext uri="{FF2B5EF4-FFF2-40B4-BE49-F238E27FC236}">
                <a16:creationId xmlns:a16="http://schemas.microsoft.com/office/drawing/2014/main" id="{B3FF94ED-77B6-E684-24EE-A7798C1D2A7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tretch>
            <a:fillRect/>
          </a:stretch>
        </p:blipFill>
        <p:spPr bwMode="auto">
          <a:xfrm>
            <a:off x="81863" y="775849"/>
            <a:ext cx="5112012" cy="4025709"/>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a:noFill/>
          <a:extLst>
            <a:ext uri="{909E8E84-426E-40DD-AFC4-6F175D3DCCD1}">
              <a14:hiddenFill xmlns:a14="http://schemas.microsoft.com/office/drawing/2010/main">
                <a:solidFill>
                  <a:srgbClr val="FFFFFF"/>
                </a:solidFill>
              </a14:hiddenFill>
            </a:ext>
          </a:extLst>
        </p:spPr>
      </p:pic>
      <p:sp>
        <p:nvSpPr>
          <p:cNvPr id="3112" name="Arc 3111">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2593CB5F-48B4-CB3A-078B-07B087AC40E4}"/>
              </a:ext>
            </a:extLst>
          </p:cNvPr>
          <p:cNvSpPr txBox="1"/>
          <p:nvPr/>
        </p:nvSpPr>
        <p:spPr>
          <a:xfrm>
            <a:off x="8138491" y="1536835"/>
            <a:ext cx="3762588" cy="637405"/>
          </a:xfrm>
          <a:prstGeom prst="rect">
            <a:avLst/>
          </a:prstGeom>
        </p:spPr>
        <p:txBody>
          <a:bodyPr vert="horz" lIns="91440" tIns="45720" rIns="91440" bIns="45720" rtlCol="0" anchor="b">
            <a:normAutofit fontScale="47500" lnSpcReduction="20000"/>
          </a:bodyPr>
          <a:lstStyle/>
          <a:p>
            <a:pPr algn="ctr">
              <a:lnSpc>
                <a:spcPct val="90000"/>
              </a:lnSpc>
              <a:spcBef>
                <a:spcPct val="0"/>
              </a:spcBef>
              <a:spcAft>
                <a:spcPts val="600"/>
              </a:spcAft>
            </a:pPr>
            <a:r>
              <a:rPr lang="en-US" sz="10100" b="1" kern="1200" dirty="0">
                <a:solidFill>
                  <a:schemeClr val="tx1">
                    <a:lumMod val="85000"/>
                    <a:lumOff val="15000"/>
                  </a:schemeClr>
                </a:solidFill>
                <a:latin typeface="Abadi" panose="020B0604020104020204" pitchFamily="34" charset="0"/>
                <a:ea typeface="+mj-ea"/>
                <a:cs typeface="+mj-cs"/>
              </a:rPr>
              <a:t>Agenda</a:t>
            </a:r>
            <a:endParaRPr lang="en-US" sz="6000" b="1" kern="1200" dirty="0">
              <a:solidFill>
                <a:schemeClr val="tx1">
                  <a:lumMod val="85000"/>
                  <a:lumOff val="15000"/>
                </a:schemeClr>
              </a:solidFill>
              <a:latin typeface="Abadi" panose="020B0604020104020204" pitchFamily="34" charset="0"/>
              <a:ea typeface="+mj-ea"/>
              <a:cs typeface="+mj-cs"/>
            </a:endParaRPr>
          </a:p>
        </p:txBody>
      </p:sp>
      <p:sp>
        <p:nvSpPr>
          <p:cNvPr id="3114" name="Oval 3113">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7720191-2AC4-8FDB-2D1B-CEFEB6AFDBE6}"/>
              </a:ext>
            </a:extLst>
          </p:cNvPr>
          <p:cNvSpPr/>
          <p:nvPr/>
        </p:nvSpPr>
        <p:spPr>
          <a:xfrm>
            <a:off x="6101824" y="3180081"/>
            <a:ext cx="2117510" cy="2927150"/>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C5B0FC54-8B94-A122-FECF-6AC8FFA29EB6}"/>
              </a:ext>
            </a:extLst>
          </p:cNvPr>
          <p:cNvSpPr/>
          <p:nvPr/>
        </p:nvSpPr>
        <p:spPr>
          <a:xfrm>
            <a:off x="6007421"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97A51095-28D0-F598-B0F6-DBD424DAE3FE}"/>
              </a:ext>
            </a:extLst>
          </p:cNvPr>
          <p:cNvSpPr/>
          <p:nvPr/>
        </p:nvSpPr>
        <p:spPr>
          <a:xfrm>
            <a:off x="10688471" y="5445760"/>
            <a:ext cx="1212608" cy="83312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C77CECA2-D5A0-4DF5-A88A-3333F9F3159F}"/>
              </a:ext>
            </a:extLst>
          </p:cNvPr>
          <p:cNvSpPr txBox="1"/>
          <p:nvPr/>
        </p:nvSpPr>
        <p:spPr>
          <a:xfrm>
            <a:off x="6667610"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02</a:t>
            </a:r>
          </a:p>
        </p:txBody>
      </p:sp>
      <p:sp>
        <p:nvSpPr>
          <p:cNvPr id="3" name="Rectangle 2">
            <a:extLst>
              <a:ext uri="{FF2B5EF4-FFF2-40B4-BE49-F238E27FC236}">
                <a16:creationId xmlns:a16="http://schemas.microsoft.com/office/drawing/2014/main" id="{E842D2FA-8914-D3F3-A4B5-8019BF4C95FB}"/>
              </a:ext>
            </a:extLst>
          </p:cNvPr>
          <p:cNvSpPr/>
          <p:nvPr/>
        </p:nvSpPr>
        <p:spPr>
          <a:xfrm>
            <a:off x="3515360" y="3180080"/>
            <a:ext cx="2117510" cy="2927151"/>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Shape 3">
            <a:extLst>
              <a:ext uri="{FF2B5EF4-FFF2-40B4-BE49-F238E27FC236}">
                <a16:creationId xmlns:a16="http://schemas.microsoft.com/office/drawing/2014/main" id="{DE8C29D9-7D02-9E19-70FA-1751E161FFDA}"/>
              </a:ext>
            </a:extLst>
          </p:cNvPr>
          <p:cNvSpPr/>
          <p:nvPr/>
        </p:nvSpPr>
        <p:spPr>
          <a:xfrm>
            <a:off x="3420957"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extBox 4">
            <a:extLst>
              <a:ext uri="{FF2B5EF4-FFF2-40B4-BE49-F238E27FC236}">
                <a16:creationId xmlns:a16="http://schemas.microsoft.com/office/drawing/2014/main" id="{B84CF6AE-2093-36B1-423D-AB62C93AA4CE}"/>
              </a:ext>
            </a:extLst>
          </p:cNvPr>
          <p:cNvSpPr txBox="1"/>
          <p:nvPr/>
        </p:nvSpPr>
        <p:spPr>
          <a:xfrm>
            <a:off x="4067934"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01</a:t>
            </a:r>
          </a:p>
        </p:txBody>
      </p:sp>
      <p:sp>
        <p:nvSpPr>
          <p:cNvPr id="6" name="TextBox 5">
            <a:extLst>
              <a:ext uri="{FF2B5EF4-FFF2-40B4-BE49-F238E27FC236}">
                <a16:creationId xmlns:a16="http://schemas.microsoft.com/office/drawing/2014/main" id="{63B6FEDD-11D1-4D96-8B78-F0CB9111A454}"/>
              </a:ext>
            </a:extLst>
          </p:cNvPr>
          <p:cNvSpPr txBox="1"/>
          <p:nvPr/>
        </p:nvSpPr>
        <p:spPr>
          <a:xfrm>
            <a:off x="3786310" y="4872276"/>
            <a:ext cx="1575609" cy="523220"/>
          </a:xfrm>
          <a:prstGeom prst="rect">
            <a:avLst/>
          </a:prstGeom>
          <a:noFill/>
        </p:spPr>
        <p:txBody>
          <a:bodyPr wrap="square" rtlCol="0">
            <a:spAutoFit/>
          </a:bodyPr>
          <a:lstStyle/>
          <a:p>
            <a:r>
              <a:rPr lang="en-US" sz="2800" dirty="0">
                <a:latin typeface="Abadi" panose="020B0604020104020204" pitchFamily="34" charset="0"/>
              </a:rPr>
              <a:t>Overview</a:t>
            </a:r>
          </a:p>
        </p:txBody>
      </p:sp>
      <p:sp>
        <p:nvSpPr>
          <p:cNvPr id="7" name="TextBox 6">
            <a:extLst>
              <a:ext uri="{FF2B5EF4-FFF2-40B4-BE49-F238E27FC236}">
                <a16:creationId xmlns:a16="http://schemas.microsoft.com/office/drawing/2014/main" id="{3521D7F4-FE32-B82F-38C9-024C5AA89F49}"/>
              </a:ext>
            </a:extLst>
          </p:cNvPr>
          <p:cNvSpPr txBox="1"/>
          <p:nvPr/>
        </p:nvSpPr>
        <p:spPr>
          <a:xfrm>
            <a:off x="6163847" y="4509423"/>
            <a:ext cx="2032567" cy="1384995"/>
          </a:xfrm>
          <a:prstGeom prst="rect">
            <a:avLst/>
          </a:prstGeom>
          <a:noFill/>
        </p:spPr>
        <p:txBody>
          <a:bodyPr wrap="square" rtlCol="0">
            <a:spAutoFit/>
          </a:bodyPr>
          <a:lstStyle/>
          <a:p>
            <a:pPr algn="ctr"/>
            <a:r>
              <a:rPr lang="en-US" sz="2800" dirty="0">
                <a:latin typeface="Abadi" panose="020B0604020104020204" pitchFamily="34" charset="0"/>
              </a:rPr>
              <a:t>Data Engineering Services</a:t>
            </a:r>
          </a:p>
        </p:txBody>
      </p:sp>
    </p:spTree>
    <p:extLst>
      <p:ext uri="{BB962C8B-B14F-4D97-AF65-F5344CB8AC3E}">
        <p14:creationId xmlns:p14="http://schemas.microsoft.com/office/powerpoint/2010/main" val="27585884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10" name="Rectangle 3109">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074" name="Picture 2" descr="aws logo transparent background">
            <a:extLst>
              <a:ext uri="{FF2B5EF4-FFF2-40B4-BE49-F238E27FC236}">
                <a16:creationId xmlns:a16="http://schemas.microsoft.com/office/drawing/2014/main" id="{B3FF94ED-77B6-E684-24EE-A7798C1D2A7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tretch>
            <a:fillRect/>
          </a:stretch>
        </p:blipFill>
        <p:spPr bwMode="auto">
          <a:xfrm>
            <a:off x="81863" y="775849"/>
            <a:ext cx="5112012" cy="4025709"/>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a:noFill/>
          <a:extLst>
            <a:ext uri="{909E8E84-426E-40DD-AFC4-6F175D3DCCD1}">
              <a14:hiddenFill xmlns:a14="http://schemas.microsoft.com/office/drawing/2010/main">
                <a:solidFill>
                  <a:srgbClr val="FFFFFF"/>
                </a:solidFill>
              </a14:hiddenFill>
            </a:ext>
          </a:extLst>
        </p:spPr>
      </p:pic>
      <p:sp>
        <p:nvSpPr>
          <p:cNvPr id="3112" name="Arc 3111">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2593CB5F-48B4-CB3A-078B-07B087AC40E4}"/>
              </a:ext>
            </a:extLst>
          </p:cNvPr>
          <p:cNvSpPr txBox="1"/>
          <p:nvPr/>
        </p:nvSpPr>
        <p:spPr>
          <a:xfrm>
            <a:off x="8138491" y="1536835"/>
            <a:ext cx="3762588" cy="637405"/>
          </a:xfrm>
          <a:prstGeom prst="rect">
            <a:avLst/>
          </a:prstGeom>
        </p:spPr>
        <p:txBody>
          <a:bodyPr vert="horz" lIns="91440" tIns="45720" rIns="91440" bIns="45720" rtlCol="0" anchor="b">
            <a:normAutofit fontScale="47500" lnSpcReduction="20000"/>
          </a:bodyPr>
          <a:lstStyle/>
          <a:p>
            <a:pPr algn="ctr">
              <a:lnSpc>
                <a:spcPct val="90000"/>
              </a:lnSpc>
              <a:spcBef>
                <a:spcPct val="0"/>
              </a:spcBef>
              <a:spcAft>
                <a:spcPts val="600"/>
              </a:spcAft>
            </a:pPr>
            <a:r>
              <a:rPr lang="en-US" sz="10100" b="1" kern="1200" dirty="0">
                <a:solidFill>
                  <a:schemeClr val="tx1">
                    <a:lumMod val="85000"/>
                    <a:lumOff val="15000"/>
                  </a:schemeClr>
                </a:solidFill>
                <a:latin typeface="Abadi" panose="020B0604020104020204" pitchFamily="34" charset="0"/>
                <a:ea typeface="+mj-ea"/>
                <a:cs typeface="+mj-cs"/>
              </a:rPr>
              <a:t>Agenda</a:t>
            </a:r>
            <a:endParaRPr lang="en-US" sz="6000" b="1" kern="1200" dirty="0">
              <a:solidFill>
                <a:schemeClr val="tx1">
                  <a:lumMod val="85000"/>
                  <a:lumOff val="15000"/>
                </a:schemeClr>
              </a:solidFill>
              <a:latin typeface="Abadi" panose="020B0604020104020204" pitchFamily="34" charset="0"/>
              <a:ea typeface="+mj-ea"/>
              <a:cs typeface="+mj-cs"/>
            </a:endParaRPr>
          </a:p>
        </p:txBody>
      </p:sp>
      <p:sp>
        <p:nvSpPr>
          <p:cNvPr id="3114" name="Oval 3113">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2AF8D95D-F0CC-C3FE-3FD1-7C233A1113B1}"/>
              </a:ext>
            </a:extLst>
          </p:cNvPr>
          <p:cNvSpPr/>
          <p:nvPr/>
        </p:nvSpPr>
        <p:spPr>
          <a:xfrm>
            <a:off x="8570961" y="3180081"/>
            <a:ext cx="2117510" cy="1767840"/>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8A6C4B07-48C0-54C6-4730-64E647CE4E3F}"/>
              </a:ext>
            </a:extLst>
          </p:cNvPr>
          <p:cNvSpPr/>
          <p:nvPr/>
        </p:nvSpPr>
        <p:spPr>
          <a:xfrm>
            <a:off x="8476558"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97A51095-28D0-F598-B0F6-DBD424DAE3FE}"/>
              </a:ext>
            </a:extLst>
          </p:cNvPr>
          <p:cNvSpPr/>
          <p:nvPr/>
        </p:nvSpPr>
        <p:spPr>
          <a:xfrm>
            <a:off x="10688471" y="5445760"/>
            <a:ext cx="1212608" cy="83312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033B77A-7F5D-199E-8B79-B0CEB08514DA}"/>
              </a:ext>
            </a:extLst>
          </p:cNvPr>
          <p:cNvSpPr txBox="1"/>
          <p:nvPr/>
        </p:nvSpPr>
        <p:spPr>
          <a:xfrm>
            <a:off x="9107045"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03</a:t>
            </a:r>
          </a:p>
        </p:txBody>
      </p:sp>
      <p:sp>
        <p:nvSpPr>
          <p:cNvPr id="3" name="Rectangle 2">
            <a:extLst>
              <a:ext uri="{FF2B5EF4-FFF2-40B4-BE49-F238E27FC236}">
                <a16:creationId xmlns:a16="http://schemas.microsoft.com/office/drawing/2014/main" id="{C228A4A4-EA4F-7A48-3D39-988331EA2226}"/>
              </a:ext>
            </a:extLst>
          </p:cNvPr>
          <p:cNvSpPr/>
          <p:nvPr/>
        </p:nvSpPr>
        <p:spPr>
          <a:xfrm>
            <a:off x="6101824" y="3180081"/>
            <a:ext cx="2117510" cy="2927150"/>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Shape 3">
            <a:extLst>
              <a:ext uri="{FF2B5EF4-FFF2-40B4-BE49-F238E27FC236}">
                <a16:creationId xmlns:a16="http://schemas.microsoft.com/office/drawing/2014/main" id="{BAA96949-F0A8-F010-7C37-A1A740CC06C5}"/>
              </a:ext>
            </a:extLst>
          </p:cNvPr>
          <p:cNvSpPr/>
          <p:nvPr/>
        </p:nvSpPr>
        <p:spPr>
          <a:xfrm>
            <a:off x="6007421"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extBox 4">
            <a:extLst>
              <a:ext uri="{FF2B5EF4-FFF2-40B4-BE49-F238E27FC236}">
                <a16:creationId xmlns:a16="http://schemas.microsoft.com/office/drawing/2014/main" id="{011EE3BE-853A-82CC-8DA1-4A758B96DE63}"/>
              </a:ext>
            </a:extLst>
          </p:cNvPr>
          <p:cNvSpPr txBox="1"/>
          <p:nvPr/>
        </p:nvSpPr>
        <p:spPr>
          <a:xfrm>
            <a:off x="6667610"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02</a:t>
            </a:r>
          </a:p>
        </p:txBody>
      </p:sp>
      <p:sp>
        <p:nvSpPr>
          <p:cNvPr id="6" name="Rectangle 5">
            <a:extLst>
              <a:ext uri="{FF2B5EF4-FFF2-40B4-BE49-F238E27FC236}">
                <a16:creationId xmlns:a16="http://schemas.microsoft.com/office/drawing/2014/main" id="{8E7AC983-FF16-E94E-1F3D-06A72780385E}"/>
              </a:ext>
            </a:extLst>
          </p:cNvPr>
          <p:cNvSpPr/>
          <p:nvPr/>
        </p:nvSpPr>
        <p:spPr>
          <a:xfrm>
            <a:off x="3515360" y="3180080"/>
            <a:ext cx="2117510" cy="2927151"/>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32B56BF-FA51-06DA-11E4-54A097944642}"/>
              </a:ext>
            </a:extLst>
          </p:cNvPr>
          <p:cNvSpPr/>
          <p:nvPr/>
        </p:nvSpPr>
        <p:spPr>
          <a:xfrm>
            <a:off x="3420957"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TextBox 17">
            <a:extLst>
              <a:ext uri="{FF2B5EF4-FFF2-40B4-BE49-F238E27FC236}">
                <a16:creationId xmlns:a16="http://schemas.microsoft.com/office/drawing/2014/main" id="{69CEDFD7-5BCD-9911-09C9-57E5E923E170}"/>
              </a:ext>
            </a:extLst>
          </p:cNvPr>
          <p:cNvSpPr txBox="1"/>
          <p:nvPr/>
        </p:nvSpPr>
        <p:spPr>
          <a:xfrm>
            <a:off x="4067934"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01</a:t>
            </a:r>
          </a:p>
        </p:txBody>
      </p:sp>
      <p:sp>
        <p:nvSpPr>
          <p:cNvPr id="19" name="TextBox 18">
            <a:extLst>
              <a:ext uri="{FF2B5EF4-FFF2-40B4-BE49-F238E27FC236}">
                <a16:creationId xmlns:a16="http://schemas.microsoft.com/office/drawing/2014/main" id="{58DFB5DF-40B6-AB81-1AE0-AA0C289AEE2C}"/>
              </a:ext>
            </a:extLst>
          </p:cNvPr>
          <p:cNvSpPr txBox="1"/>
          <p:nvPr/>
        </p:nvSpPr>
        <p:spPr>
          <a:xfrm>
            <a:off x="3786310" y="4872276"/>
            <a:ext cx="1575609" cy="523220"/>
          </a:xfrm>
          <a:prstGeom prst="rect">
            <a:avLst/>
          </a:prstGeom>
          <a:noFill/>
        </p:spPr>
        <p:txBody>
          <a:bodyPr wrap="square" rtlCol="0">
            <a:spAutoFit/>
          </a:bodyPr>
          <a:lstStyle/>
          <a:p>
            <a:r>
              <a:rPr lang="en-US" sz="2800" dirty="0">
                <a:latin typeface="Abadi" panose="020B0604020104020204" pitchFamily="34" charset="0"/>
              </a:rPr>
              <a:t>Overview</a:t>
            </a:r>
          </a:p>
        </p:txBody>
      </p:sp>
      <p:sp>
        <p:nvSpPr>
          <p:cNvPr id="20" name="TextBox 19">
            <a:extLst>
              <a:ext uri="{FF2B5EF4-FFF2-40B4-BE49-F238E27FC236}">
                <a16:creationId xmlns:a16="http://schemas.microsoft.com/office/drawing/2014/main" id="{B2F82838-FA4B-CDD2-ABCF-1972BE1D51BD}"/>
              </a:ext>
            </a:extLst>
          </p:cNvPr>
          <p:cNvSpPr txBox="1"/>
          <p:nvPr/>
        </p:nvSpPr>
        <p:spPr>
          <a:xfrm>
            <a:off x="6163847" y="4509423"/>
            <a:ext cx="2032567" cy="1384995"/>
          </a:xfrm>
          <a:prstGeom prst="rect">
            <a:avLst/>
          </a:prstGeom>
          <a:noFill/>
        </p:spPr>
        <p:txBody>
          <a:bodyPr wrap="square" rtlCol="0">
            <a:spAutoFit/>
          </a:bodyPr>
          <a:lstStyle/>
          <a:p>
            <a:pPr algn="ctr"/>
            <a:r>
              <a:rPr lang="en-US" sz="2800" dirty="0">
                <a:latin typeface="Abadi" panose="020B0604020104020204" pitchFamily="34" charset="0"/>
              </a:rPr>
              <a:t>Data Engineering Services</a:t>
            </a:r>
          </a:p>
        </p:txBody>
      </p:sp>
    </p:spTree>
    <p:extLst>
      <p:ext uri="{BB962C8B-B14F-4D97-AF65-F5344CB8AC3E}">
        <p14:creationId xmlns:p14="http://schemas.microsoft.com/office/powerpoint/2010/main" val="30398270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10" name="Rectangle 3109">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074" name="Picture 2" descr="aws logo transparent background">
            <a:extLst>
              <a:ext uri="{FF2B5EF4-FFF2-40B4-BE49-F238E27FC236}">
                <a16:creationId xmlns:a16="http://schemas.microsoft.com/office/drawing/2014/main" id="{B3FF94ED-77B6-E684-24EE-A7798C1D2A7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tretch>
            <a:fillRect/>
          </a:stretch>
        </p:blipFill>
        <p:spPr bwMode="auto">
          <a:xfrm>
            <a:off x="81863" y="775849"/>
            <a:ext cx="5112012" cy="4025709"/>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a:noFill/>
          <a:extLst>
            <a:ext uri="{909E8E84-426E-40DD-AFC4-6F175D3DCCD1}">
              <a14:hiddenFill xmlns:a14="http://schemas.microsoft.com/office/drawing/2010/main">
                <a:solidFill>
                  <a:srgbClr val="FFFFFF"/>
                </a:solidFill>
              </a14:hiddenFill>
            </a:ext>
          </a:extLst>
        </p:spPr>
      </p:pic>
      <p:sp>
        <p:nvSpPr>
          <p:cNvPr id="3112" name="Arc 3111">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2593CB5F-48B4-CB3A-078B-07B087AC40E4}"/>
              </a:ext>
            </a:extLst>
          </p:cNvPr>
          <p:cNvSpPr txBox="1"/>
          <p:nvPr/>
        </p:nvSpPr>
        <p:spPr>
          <a:xfrm>
            <a:off x="8138491" y="1536835"/>
            <a:ext cx="3762588" cy="637405"/>
          </a:xfrm>
          <a:prstGeom prst="rect">
            <a:avLst/>
          </a:prstGeom>
        </p:spPr>
        <p:txBody>
          <a:bodyPr vert="horz" lIns="91440" tIns="45720" rIns="91440" bIns="45720" rtlCol="0" anchor="b">
            <a:normAutofit fontScale="47500" lnSpcReduction="20000"/>
          </a:bodyPr>
          <a:lstStyle/>
          <a:p>
            <a:pPr algn="ctr">
              <a:lnSpc>
                <a:spcPct val="90000"/>
              </a:lnSpc>
              <a:spcBef>
                <a:spcPct val="0"/>
              </a:spcBef>
              <a:spcAft>
                <a:spcPts val="600"/>
              </a:spcAft>
            </a:pPr>
            <a:r>
              <a:rPr lang="en-US" sz="10100" b="1" kern="1200" dirty="0">
                <a:solidFill>
                  <a:schemeClr val="tx1">
                    <a:lumMod val="85000"/>
                    <a:lumOff val="15000"/>
                  </a:schemeClr>
                </a:solidFill>
                <a:latin typeface="Abadi" panose="020B0604020104020204" pitchFamily="34" charset="0"/>
                <a:ea typeface="+mj-ea"/>
                <a:cs typeface="+mj-cs"/>
              </a:rPr>
              <a:t>Agenda</a:t>
            </a:r>
            <a:endParaRPr lang="en-US" sz="6000" b="1" kern="1200" dirty="0">
              <a:solidFill>
                <a:schemeClr val="tx1">
                  <a:lumMod val="85000"/>
                  <a:lumOff val="15000"/>
                </a:schemeClr>
              </a:solidFill>
              <a:latin typeface="Abadi" panose="020B0604020104020204" pitchFamily="34" charset="0"/>
              <a:ea typeface="+mj-ea"/>
              <a:cs typeface="+mj-cs"/>
            </a:endParaRPr>
          </a:p>
        </p:txBody>
      </p:sp>
      <p:sp>
        <p:nvSpPr>
          <p:cNvPr id="3114" name="Oval 3113">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2AF8D95D-F0CC-C3FE-3FD1-7C233A1113B1}"/>
              </a:ext>
            </a:extLst>
          </p:cNvPr>
          <p:cNvSpPr/>
          <p:nvPr/>
        </p:nvSpPr>
        <p:spPr>
          <a:xfrm>
            <a:off x="8570961" y="3180079"/>
            <a:ext cx="2117510" cy="2927149"/>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8A6C4B07-48C0-54C6-4730-64E647CE4E3F}"/>
              </a:ext>
            </a:extLst>
          </p:cNvPr>
          <p:cNvSpPr/>
          <p:nvPr/>
        </p:nvSpPr>
        <p:spPr>
          <a:xfrm>
            <a:off x="8476558"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97A51095-28D0-F598-B0F6-DBD424DAE3FE}"/>
              </a:ext>
            </a:extLst>
          </p:cNvPr>
          <p:cNvSpPr/>
          <p:nvPr/>
        </p:nvSpPr>
        <p:spPr>
          <a:xfrm>
            <a:off x="10688471" y="5445760"/>
            <a:ext cx="1212608" cy="83312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033B77A-7F5D-199E-8B79-B0CEB08514DA}"/>
              </a:ext>
            </a:extLst>
          </p:cNvPr>
          <p:cNvSpPr txBox="1"/>
          <p:nvPr/>
        </p:nvSpPr>
        <p:spPr>
          <a:xfrm>
            <a:off x="9107045"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03</a:t>
            </a:r>
          </a:p>
        </p:txBody>
      </p:sp>
      <p:sp>
        <p:nvSpPr>
          <p:cNvPr id="3" name="Rectangle 2">
            <a:extLst>
              <a:ext uri="{FF2B5EF4-FFF2-40B4-BE49-F238E27FC236}">
                <a16:creationId xmlns:a16="http://schemas.microsoft.com/office/drawing/2014/main" id="{C228A4A4-EA4F-7A48-3D39-988331EA2226}"/>
              </a:ext>
            </a:extLst>
          </p:cNvPr>
          <p:cNvSpPr/>
          <p:nvPr/>
        </p:nvSpPr>
        <p:spPr>
          <a:xfrm>
            <a:off x="6101824" y="3180081"/>
            <a:ext cx="2117510" cy="2927150"/>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Shape 3">
            <a:extLst>
              <a:ext uri="{FF2B5EF4-FFF2-40B4-BE49-F238E27FC236}">
                <a16:creationId xmlns:a16="http://schemas.microsoft.com/office/drawing/2014/main" id="{BAA96949-F0A8-F010-7C37-A1A740CC06C5}"/>
              </a:ext>
            </a:extLst>
          </p:cNvPr>
          <p:cNvSpPr/>
          <p:nvPr/>
        </p:nvSpPr>
        <p:spPr>
          <a:xfrm>
            <a:off x="6007421"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extBox 4">
            <a:extLst>
              <a:ext uri="{FF2B5EF4-FFF2-40B4-BE49-F238E27FC236}">
                <a16:creationId xmlns:a16="http://schemas.microsoft.com/office/drawing/2014/main" id="{011EE3BE-853A-82CC-8DA1-4A758B96DE63}"/>
              </a:ext>
            </a:extLst>
          </p:cNvPr>
          <p:cNvSpPr txBox="1"/>
          <p:nvPr/>
        </p:nvSpPr>
        <p:spPr>
          <a:xfrm>
            <a:off x="6667610"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02</a:t>
            </a:r>
          </a:p>
        </p:txBody>
      </p:sp>
      <p:sp>
        <p:nvSpPr>
          <p:cNvPr id="6" name="Rectangle 5">
            <a:extLst>
              <a:ext uri="{FF2B5EF4-FFF2-40B4-BE49-F238E27FC236}">
                <a16:creationId xmlns:a16="http://schemas.microsoft.com/office/drawing/2014/main" id="{8E7AC983-FF16-E94E-1F3D-06A72780385E}"/>
              </a:ext>
            </a:extLst>
          </p:cNvPr>
          <p:cNvSpPr/>
          <p:nvPr/>
        </p:nvSpPr>
        <p:spPr>
          <a:xfrm>
            <a:off x="3515360" y="3180080"/>
            <a:ext cx="2117510" cy="2927151"/>
          </a:xfrm>
          <a:prstGeom prst="rect">
            <a:avLst/>
          </a:prstGeom>
          <a:solidFill>
            <a:srgbClr val="FFD6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32B56BF-FA51-06DA-11E4-54A097944642}"/>
              </a:ext>
            </a:extLst>
          </p:cNvPr>
          <p:cNvSpPr/>
          <p:nvPr/>
        </p:nvSpPr>
        <p:spPr>
          <a:xfrm>
            <a:off x="3420957" y="3027681"/>
            <a:ext cx="2306320" cy="1656080"/>
          </a:xfrm>
          <a:custGeom>
            <a:avLst/>
            <a:gdLst>
              <a:gd name="connsiteX0" fmla="*/ 0 w 2306320"/>
              <a:gd name="connsiteY0" fmla="*/ 0 h 1656080"/>
              <a:gd name="connsiteX1" fmla="*/ 2306320 w 2306320"/>
              <a:gd name="connsiteY1" fmla="*/ 0 h 1656080"/>
              <a:gd name="connsiteX2" fmla="*/ 2306320 w 2306320"/>
              <a:gd name="connsiteY2" fmla="*/ 1656080 h 1656080"/>
              <a:gd name="connsiteX3" fmla="*/ 2184959 w 2306320"/>
              <a:gd name="connsiteY3" fmla="*/ 1656080 h 1656080"/>
              <a:gd name="connsiteX4" fmla="*/ 2178834 w 2306320"/>
              <a:gd name="connsiteY4" fmla="*/ 1642029 h 1656080"/>
              <a:gd name="connsiteX5" fmla="*/ 1134322 w 2306320"/>
              <a:gd name="connsiteY5" fmla="*/ 1188720 h 1656080"/>
              <a:gd name="connsiteX6" fmla="*/ 89810 w 2306320"/>
              <a:gd name="connsiteY6" fmla="*/ 1642029 h 1656080"/>
              <a:gd name="connsiteX7" fmla="*/ 83685 w 2306320"/>
              <a:gd name="connsiteY7" fmla="*/ 1656080 h 1656080"/>
              <a:gd name="connsiteX8" fmla="*/ 0 w 2306320"/>
              <a:gd name="connsiteY8" fmla="*/ 1656080 h 16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6320" h="1656080">
                <a:moveTo>
                  <a:pt x="0" y="0"/>
                </a:moveTo>
                <a:lnTo>
                  <a:pt x="2306320" y="0"/>
                </a:lnTo>
                <a:lnTo>
                  <a:pt x="2306320" y="1656080"/>
                </a:lnTo>
                <a:lnTo>
                  <a:pt x="2184959" y="1656080"/>
                </a:lnTo>
                <a:lnTo>
                  <a:pt x="2178834" y="1642029"/>
                </a:lnTo>
                <a:cubicBezTo>
                  <a:pt x="2040362" y="1379405"/>
                  <a:pt x="1625092" y="1188720"/>
                  <a:pt x="1134322" y="1188720"/>
                </a:cubicBezTo>
                <a:cubicBezTo>
                  <a:pt x="643553" y="1188720"/>
                  <a:pt x="228283" y="1379405"/>
                  <a:pt x="89810" y="1642029"/>
                </a:cubicBezTo>
                <a:lnTo>
                  <a:pt x="83685" y="1656080"/>
                </a:lnTo>
                <a:lnTo>
                  <a:pt x="0" y="1656080"/>
                </a:lnTo>
                <a:close/>
              </a:path>
            </a:pathLst>
          </a:custGeom>
          <a:solidFill>
            <a:srgbClr val="FF94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TextBox 17">
            <a:extLst>
              <a:ext uri="{FF2B5EF4-FFF2-40B4-BE49-F238E27FC236}">
                <a16:creationId xmlns:a16="http://schemas.microsoft.com/office/drawing/2014/main" id="{69CEDFD7-5BCD-9911-09C9-57E5E923E170}"/>
              </a:ext>
            </a:extLst>
          </p:cNvPr>
          <p:cNvSpPr txBox="1"/>
          <p:nvPr/>
        </p:nvSpPr>
        <p:spPr>
          <a:xfrm>
            <a:off x="4067934" y="3180081"/>
            <a:ext cx="1207350" cy="923330"/>
          </a:xfrm>
          <a:prstGeom prst="rect">
            <a:avLst/>
          </a:prstGeom>
          <a:noFill/>
        </p:spPr>
        <p:txBody>
          <a:bodyPr wrap="square" rtlCol="0">
            <a:spAutoFit/>
          </a:bodyPr>
          <a:lstStyle/>
          <a:p>
            <a:r>
              <a:rPr lang="en-US" sz="5400" b="1" dirty="0">
                <a:solidFill>
                  <a:schemeClr val="bg1"/>
                </a:solidFill>
                <a:latin typeface="Abadi" panose="020B0604020104020204" pitchFamily="34" charset="0"/>
              </a:rPr>
              <a:t>01</a:t>
            </a:r>
          </a:p>
        </p:txBody>
      </p:sp>
      <p:sp>
        <p:nvSpPr>
          <p:cNvPr id="19" name="TextBox 18">
            <a:extLst>
              <a:ext uri="{FF2B5EF4-FFF2-40B4-BE49-F238E27FC236}">
                <a16:creationId xmlns:a16="http://schemas.microsoft.com/office/drawing/2014/main" id="{58DFB5DF-40B6-AB81-1AE0-AA0C289AEE2C}"/>
              </a:ext>
            </a:extLst>
          </p:cNvPr>
          <p:cNvSpPr txBox="1"/>
          <p:nvPr/>
        </p:nvSpPr>
        <p:spPr>
          <a:xfrm>
            <a:off x="3786310" y="4872276"/>
            <a:ext cx="1575609" cy="523220"/>
          </a:xfrm>
          <a:prstGeom prst="rect">
            <a:avLst/>
          </a:prstGeom>
          <a:noFill/>
        </p:spPr>
        <p:txBody>
          <a:bodyPr wrap="square" rtlCol="0">
            <a:spAutoFit/>
          </a:bodyPr>
          <a:lstStyle/>
          <a:p>
            <a:r>
              <a:rPr lang="en-US" sz="2800" dirty="0">
                <a:latin typeface="Abadi" panose="020B0604020104020204" pitchFamily="34" charset="0"/>
              </a:rPr>
              <a:t>Overview</a:t>
            </a:r>
          </a:p>
        </p:txBody>
      </p:sp>
      <p:sp>
        <p:nvSpPr>
          <p:cNvPr id="20" name="TextBox 19">
            <a:extLst>
              <a:ext uri="{FF2B5EF4-FFF2-40B4-BE49-F238E27FC236}">
                <a16:creationId xmlns:a16="http://schemas.microsoft.com/office/drawing/2014/main" id="{B2F82838-FA4B-CDD2-ABCF-1972BE1D51BD}"/>
              </a:ext>
            </a:extLst>
          </p:cNvPr>
          <p:cNvSpPr txBox="1"/>
          <p:nvPr/>
        </p:nvSpPr>
        <p:spPr>
          <a:xfrm>
            <a:off x="6163847" y="4509423"/>
            <a:ext cx="2032567" cy="1384995"/>
          </a:xfrm>
          <a:prstGeom prst="rect">
            <a:avLst/>
          </a:prstGeom>
          <a:noFill/>
        </p:spPr>
        <p:txBody>
          <a:bodyPr wrap="square" rtlCol="0">
            <a:spAutoFit/>
          </a:bodyPr>
          <a:lstStyle/>
          <a:p>
            <a:pPr algn="ctr"/>
            <a:r>
              <a:rPr lang="en-US" sz="2800" dirty="0">
                <a:latin typeface="Abadi" panose="020B0604020104020204" pitchFamily="34" charset="0"/>
              </a:rPr>
              <a:t>Data Engineering Services</a:t>
            </a:r>
          </a:p>
        </p:txBody>
      </p:sp>
      <p:sp>
        <p:nvSpPr>
          <p:cNvPr id="7" name="TextBox 6">
            <a:extLst>
              <a:ext uri="{FF2B5EF4-FFF2-40B4-BE49-F238E27FC236}">
                <a16:creationId xmlns:a16="http://schemas.microsoft.com/office/drawing/2014/main" id="{C54CE84D-C9D7-C6E0-2D0C-A1DB11A69F86}"/>
              </a:ext>
            </a:extLst>
          </p:cNvPr>
          <p:cNvSpPr txBox="1"/>
          <p:nvPr/>
        </p:nvSpPr>
        <p:spPr>
          <a:xfrm>
            <a:off x="8643698" y="4759971"/>
            <a:ext cx="2032567" cy="954107"/>
          </a:xfrm>
          <a:prstGeom prst="rect">
            <a:avLst/>
          </a:prstGeom>
          <a:noFill/>
        </p:spPr>
        <p:txBody>
          <a:bodyPr wrap="square" rtlCol="0">
            <a:spAutoFit/>
          </a:bodyPr>
          <a:lstStyle/>
          <a:p>
            <a:pPr algn="ctr"/>
            <a:r>
              <a:rPr lang="en-US" sz="2800" dirty="0">
                <a:latin typeface="Abadi" panose="020B0604020104020204" pitchFamily="34" charset="0"/>
              </a:rPr>
              <a:t>AWS</a:t>
            </a:r>
          </a:p>
          <a:p>
            <a:pPr algn="ctr"/>
            <a:r>
              <a:rPr lang="en-US" sz="2800" dirty="0">
                <a:latin typeface="Abadi" panose="020B0604020104020204" pitchFamily="34" charset="0"/>
              </a:rPr>
              <a:t>Case Study</a:t>
            </a:r>
          </a:p>
        </p:txBody>
      </p:sp>
    </p:spTree>
    <p:extLst>
      <p:ext uri="{BB962C8B-B14F-4D97-AF65-F5344CB8AC3E}">
        <p14:creationId xmlns:p14="http://schemas.microsoft.com/office/powerpoint/2010/main" val="2503820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BDAC5B6-20CE-447F-8BA1-F2274AC7A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D1D22B31-BF8F-446B-9009-8A251FB177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3094406 w 12192000"/>
              <a:gd name="connsiteY0" fmla="*/ 283966 h 6858000"/>
              <a:gd name="connsiteX1" fmla="*/ 3038833 w 12192000"/>
              <a:gd name="connsiteY1" fmla="*/ 309661 h 6858000"/>
              <a:gd name="connsiteX2" fmla="*/ 3348384 w 12192000"/>
              <a:gd name="connsiteY2" fmla="*/ 406000 h 6858000"/>
              <a:gd name="connsiteX3" fmla="*/ 2864309 w 12192000"/>
              <a:gd name="connsiteY3" fmla="*/ 355295 h 6858000"/>
              <a:gd name="connsiteX4" fmla="*/ 2856039 w 12192000"/>
              <a:gd name="connsiteY4" fmla="*/ 388058 h 6858000"/>
              <a:gd name="connsiteX5" fmla="*/ 3405794 w 12192000"/>
              <a:gd name="connsiteY5" fmla="*/ 512089 h 6858000"/>
              <a:gd name="connsiteX6" fmla="*/ 3356651 w 12192000"/>
              <a:gd name="connsiteY6" fmla="*/ 531204 h 6858000"/>
              <a:gd name="connsiteX7" fmla="*/ 3064552 w 12192000"/>
              <a:gd name="connsiteY7" fmla="*/ 483228 h 6858000"/>
              <a:gd name="connsiteX8" fmla="*/ 3005765 w 12192000"/>
              <a:gd name="connsiteY8" fmla="*/ 495708 h 6858000"/>
              <a:gd name="connsiteX9" fmla="*/ 3034700 w 12192000"/>
              <a:gd name="connsiteY9" fmla="*/ 553823 h 6858000"/>
              <a:gd name="connsiteX10" fmla="*/ 3161459 w 12192000"/>
              <a:gd name="connsiteY10" fmla="*/ 576445 h 6858000"/>
              <a:gd name="connsiteX11" fmla="*/ 3358949 w 12192000"/>
              <a:gd name="connsiteY11" fmla="*/ 712961 h 6858000"/>
              <a:gd name="connsiteX12" fmla="*/ 3059960 w 12192000"/>
              <a:gd name="connsiteY12" fmla="*/ 696576 h 6858000"/>
              <a:gd name="connsiteX13" fmla="*/ 3007143 w 12192000"/>
              <a:gd name="connsiteY13" fmla="*/ 729732 h 6858000"/>
              <a:gd name="connsiteX14" fmla="*/ 2986935 w 12192000"/>
              <a:gd name="connsiteY14" fmla="*/ 772635 h 6858000"/>
              <a:gd name="connsiteX15" fmla="*/ 2871197 w 12192000"/>
              <a:gd name="connsiteY15" fmla="*/ 808127 h 6858000"/>
              <a:gd name="connsiteX16" fmla="*/ 3053071 w 12192000"/>
              <a:gd name="connsiteY16" fmla="*/ 847913 h 6858000"/>
              <a:gd name="connsiteX17" fmla="*/ 2858796 w 12192000"/>
              <a:gd name="connsiteY17" fmla="*/ 847913 h 6858000"/>
              <a:gd name="connsiteX18" fmla="*/ 2635588 w 12192000"/>
              <a:gd name="connsiteY18" fmla="*/ 820611 h 6858000"/>
              <a:gd name="connsiteX19" fmla="*/ 2397683 w 12192000"/>
              <a:gd name="connsiteY19" fmla="*/ 829190 h 6858000"/>
              <a:gd name="connsiteX20" fmla="*/ 1921874 w 12192000"/>
              <a:gd name="connsiteY20" fmla="*/ 778877 h 6858000"/>
              <a:gd name="connsiteX21" fmla="*/ 1695450 w 12192000"/>
              <a:gd name="connsiteY21" fmla="*/ 782386 h 6858000"/>
              <a:gd name="connsiteX22" fmla="*/ 2954324 w 12192000"/>
              <a:gd name="connsiteY22" fmla="*/ 1120940 h 6858000"/>
              <a:gd name="connsiteX23" fmla="*/ 2890028 w 12192000"/>
              <a:gd name="connsiteY23" fmla="*/ 1195435 h 6858000"/>
              <a:gd name="connsiteX24" fmla="*/ 3153652 w 12192000"/>
              <a:gd name="connsiteY24" fmla="*/ 1276563 h 6858000"/>
              <a:gd name="connsiteX25" fmla="*/ 3218410 w 12192000"/>
              <a:gd name="connsiteY25" fmla="*/ 1356911 h 6858000"/>
              <a:gd name="connsiteX26" fmla="*/ 3137118 w 12192000"/>
              <a:gd name="connsiteY26" fmla="*/ 1349891 h 6858000"/>
              <a:gd name="connsiteX27" fmla="*/ 3067309 w 12192000"/>
              <a:gd name="connsiteY27" fmla="*/ 1365102 h 6858000"/>
              <a:gd name="connsiteX28" fmla="*/ 3096243 w 12192000"/>
              <a:gd name="connsiteY28" fmla="*/ 1467292 h 6858000"/>
              <a:gd name="connsiteX29" fmla="*/ 3468716 w 12192000"/>
              <a:gd name="connsiteY29" fmla="*/ 1599125 h 6858000"/>
              <a:gd name="connsiteX30" fmla="*/ 3502241 w 12192000"/>
              <a:gd name="connsiteY30" fmla="*/ 1642029 h 6858000"/>
              <a:gd name="connsiteX31" fmla="*/ 3457692 w 12192000"/>
              <a:gd name="connsiteY31" fmla="*/ 1672453 h 6858000"/>
              <a:gd name="connsiteX32" fmla="*/ 3337362 w 12192000"/>
              <a:gd name="connsiteY32" fmla="*/ 1688053 h 6858000"/>
              <a:gd name="connsiteX33" fmla="*/ 3505915 w 12192000"/>
              <a:gd name="connsiteY33" fmla="*/ 1834318 h 6858000"/>
              <a:gd name="connsiteX34" fmla="*/ 3567458 w 12192000"/>
              <a:gd name="connsiteY34" fmla="*/ 1874880 h 6858000"/>
              <a:gd name="connsiteX35" fmla="*/ 3672634 w 12192000"/>
              <a:gd name="connsiteY35" fmla="*/ 1937678 h 6858000"/>
              <a:gd name="connsiteX36" fmla="*/ 3674470 w 12192000"/>
              <a:gd name="connsiteY36" fmla="*/ 1956789 h 6858000"/>
              <a:gd name="connsiteX37" fmla="*/ 3531176 w 12192000"/>
              <a:gd name="connsiteY37" fmla="*/ 2024266 h 6858000"/>
              <a:gd name="connsiteX38" fmla="*/ 3272604 w 12192000"/>
              <a:gd name="connsiteY38" fmla="*/ 2005933 h 6858000"/>
              <a:gd name="connsiteX39" fmla="*/ 3654720 w 12192000"/>
              <a:gd name="connsiteY39" fmla="*/ 2106564 h 6858000"/>
              <a:gd name="connsiteX40" fmla="*/ 2417892 w 12192000"/>
              <a:gd name="connsiteY40" fmla="*/ 1866690 h 6858000"/>
              <a:gd name="connsiteX41" fmla="*/ 2496888 w 12192000"/>
              <a:gd name="connsiteY41" fmla="*/ 1929487 h 6858000"/>
              <a:gd name="connsiteX42" fmla="*/ 2929526 w 12192000"/>
              <a:gd name="connsiteY42" fmla="*/ 2094862 h 6858000"/>
              <a:gd name="connsiteX43" fmla="*/ 3052152 w 12192000"/>
              <a:gd name="connsiteY43" fmla="*/ 2198613 h 6858000"/>
              <a:gd name="connsiteX44" fmla="*/ 3180748 w 12192000"/>
              <a:gd name="connsiteY44" fmla="*/ 2255948 h 6858000"/>
              <a:gd name="connsiteX45" fmla="*/ 3361244 w 12192000"/>
              <a:gd name="connsiteY45" fmla="*/ 2254777 h 6858000"/>
              <a:gd name="connsiteX46" fmla="*/ 3489382 w 12192000"/>
              <a:gd name="connsiteY46" fmla="*/ 2342926 h 6858000"/>
              <a:gd name="connsiteX47" fmla="*/ 3355733 w 12192000"/>
              <a:gd name="connsiteY47" fmla="*/ 2361649 h 6858000"/>
              <a:gd name="connsiteX48" fmla="*/ 3199121 w 12192000"/>
              <a:gd name="connsiteY48" fmla="*/ 2347216 h 6858000"/>
              <a:gd name="connsiteX49" fmla="*/ 2861091 w 12192000"/>
              <a:gd name="connsiteY49" fmla="*/ 2351896 h 6858000"/>
              <a:gd name="connsiteX50" fmla="*/ 2667278 w 12192000"/>
              <a:gd name="connsiteY50" fmla="*/ 2369058 h 6858000"/>
              <a:gd name="connsiteX51" fmla="*/ 2221781 w 12192000"/>
              <a:gd name="connsiteY51" fmla="*/ 2339805 h 6858000"/>
              <a:gd name="connsiteX52" fmla="*/ 2247961 w 12192000"/>
              <a:gd name="connsiteY52" fmla="*/ 2414693 h 6858000"/>
              <a:gd name="connsiteX53" fmla="*/ 2231425 w 12192000"/>
              <a:gd name="connsiteY53" fmla="*/ 2479828 h 6858000"/>
              <a:gd name="connsiteX54" fmla="*/ 2224996 w 12192000"/>
              <a:gd name="connsiteY54" fmla="*/ 2621414 h 6858000"/>
              <a:gd name="connsiteX55" fmla="*/ 2229131 w 12192000"/>
              <a:gd name="connsiteY55" fmla="*/ 2644426 h 6858000"/>
              <a:gd name="connsiteX56" fmla="*/ 2129466 w 12192000"/>
              <a:gd name="connsiteY56" fmla="*/ 2659247 h 6858000"/>
              <a:gd name="connsiteX57" fmla="*/ 2723312 w 12192000"/>
              <a:gd name="connsiteY57" fmla="*/ 2953726 h 6858000"/>
              <a:gd name="connsiteX58" fmla="*/ 2326496 w 12192000"/>
              <a:gd name="connsiteY58" fmla="*/ 2878838 h 6858000"/>
              <a:gd name="connsiteX59" fmla="*/ 2272759 w 12192000"/>
              <a:gd name="connsiteY59" fmla="*/ 3002480 h 6858000"/>
              <a:gd name="connsiteX60" fmla="*/ 2459226 w 12192000"/>
              <a:gd name="connsiteY60" fmla="*/ 3112471 h 6858000"/>
              <a:gd name="connsiteX61" fmla="*/ 2528117 w 12192000"/>
              <a:gd name="connsiteY61" fmla="*/ 3330111 h 6858000"/>
              <a:gd name="connsiteX62" fmla="*/ 2494590 w 12192000"/>
              <a:gd name="connsiteY62" fmla="*/ 3529029 h 6858000"/>
              <a:gd name="connsiteX63" fmla="*/ 2414677 w 12192000"/>
              <a:gd name="connsiteY63" fmla="*/ 3592215 h 6858000"/>
              <a:gd name="connsiteX64" fmla="*/ 2298940 w 12192000"/>
              <a:gd name="connsiteY64" fmla="*/ 3705716 h 6858000"/>
              <a:gd name="connsiteX65" fmla="*/ 2227294 w 12192000"/>
              <a:gd name="connsiteY65" fmla="*/ 3775921 h 6858000"/>
              <a:gd name="connsiteX66" fmla="*/ 1978366 w 12192000"/>
              <a:gd name="connsiteY66" fmla="*/ 3748620 h 6858000"/>
              <a:gd name="connsiteX67" fmla="*/ 2310421 w 12192000"/>
              <a:gd name="connsiteY67" fmla="*/ 3926868 h 6858000"/>
              <a:gd name="connsiteX68" fmla="*/ 2041285 w 12192000"/>
              <a:gd name="connsiteY68" fmla="*/ 3904635 h 6858000"/>
              <a:gd name="connsiteX69" fmla="*/ 1953565 w 12192000"/>
              <a:gd name="connsiteY69" fmla="*/ 3917116 h 6858000"/>
              <a:gd name="connsiteX70" fmla="*/ 2003623 w 12192000"/>
              <a:gd name="connsiteY70" fmla="*/ 3974842 h 6858000"/>
              <a:gd name="connsiteX71" fmla="*/ 2201114 w 12192000"/>
              <a:gd name="connsiteY71" fmla="*/ 4072742 h 6858000"/>
              <a:gd name="connsiteX72" fmla="*/ 2608032 w 12192000"/>
              <a:gd name="connsiteY72" fmla="*/ 4337967 h 6858000"/>
              <a:gd name="connsiteX73" fmla="*/ 2213973 w 12192000"/>
              <a:gd name="connsiteY73" fmla="*/ 4216277 h 6858000"/>
              <a:gd name="connsiteX74" fmla="*/ 2629158 w 12192000"/>
              <a:gd name="connsiteY74" fmla="*/ 4488911 h 6858000"/>
              <a:gd name="connsiteX75" fmla="*/ 2721471 w 12192000"/>
              <a:gd name="connsiteY75" fmla="*/ 4579399 h 6858000"/>
              <a:gd name="connsiteX76" fmla="*/ 2907939 w 12192000"/>
              <a:gd name="connsiteY76" fmla="*/ 4804062 h 6858000"/>
              <a:gd name="connsiteX77" fmla="*/ 2898753 w 12192000"/>
              <a:gd name="connsiteY77" fmla="*/ 4829414 h 6858000"/>
              <a:gd name="connsiteX78" fmla="*/ 2683352 w 12192000"/>
              <a:gd name="connsiteY78" fmla="*/ 4793141 h 6858000"/>
              <a:gd name="connsiteX79" fmla="*/ 2962594 w 12192000"/>
              <a:gd name="connsiteY79" fmla="*/ 4981920 h 6858000"/>
              <a:gd name="connsiteX80" fmla="*/ 3251019 w 12192000"/>
              <a:gd name="connsiteY80" fmla="*/ 5127012 h 6858000"/>
              <a:gd name="connsiteX81" fmla="*/ 3046180 w 12192000"/>
              <a:gd name="connsiteY81" fmla="*/ 5104781 h 6858000"/>
              <a:gd name="connsiteX82" fmla="*/ 2764646 w 12192000"/>
              <a:gd name="connsiteY82" fmla="*/ 5021703 h 6858000"/>
              <a:gd name="connsiteX83" fmla="*/ 2666820 w 12192000"/>
              <a:gd name="connsiteY83" fmla="*/ 5052905 h 6858000"/>
              <a:gd name="connsiteX84" fmla="*/ 2933657 w 12192000"/>
              <a:gd name="connsiteY84" fmla="*/ 5190198 h 6858000"/>
              <a:gd name="connsiteX85" fmla="*/ 3086598 w 12192000"/>
              <a:gd name="connsiteY85" fmla="*/ 5253776 h 6858000"/>
              <a:gd name="connsiteX86" fmla="*/ 3147680 w 12192000"/>
              <a:gd name="connsiteY86" fmla="*/ 5302531 h 6858000"/>
              <a:gd name="connsiteX87" fmla="*/ 3322204 w 12192000"/>
              <a:gd name="connsiteY87" fmla="*/ 5476487 h 6858000"/>
              <a:gd name="connsiteX88" fmla="*/ 3834758 w 12192000"/>
              <a:gd name="connsiteY88" fmla="*/ 5666434 h 6858000"/>
              <a:gd name="connsiteX89" fmla="*/ 4314240 w 12192000"/>
              <a:gd name="connsiteY89" fmla="*/ 5902409 h 6858000"/>
              <a:gd name="connsiteX90" fmla="*/ 4688552 w 12192000"/>
              <a:gd name="connsiteY90" fmla="*/ 6049453 h 6858000"/>
              <a:gd name="connsiteX91" fmla="*/ 5634660 w 12192000"/>
              <a:gd name="connsiteY91" fmla="*/ 6238620 h 6858000"/>
              <a:gd name="connsiteX92" fmla="*/ 9222980 w 12192000"/>
              <a:gd name="connsiteY92" fmla="*/ 4955397 h 6858000"/>
              <a:gd name="connsiteX93" fmla="*/ 9268448 w 12192000"/>
              <a:gd name="connsiteY93" fmla="*/ 4917173 h 6858000"/>
              <a:gd name="connsiteX94" fmla="*/ 9442512 w 12192000"/>
              <a:gd name="connsiteY94" fmla="*/ 4773251 h 6858000"/>
              <a:gd name="connsiteX95" fmla="*/ 9590400 w 12192000"/>
              <a:gd name="connsiteY95" fmla="*/ 4643756 h 6858000"/>
              <a:gd name="connsiteX96" fmla="*/ 9513242 w 12192000"/>
              <a:gd name="connsiteY96" fmla="*/ 4600073 h 6858000"/>
              <a:gd name="connsiteX97" fmla="*/ 9617498 w 12192000"/>
              <a:gd name="connsiteY97" fmla="*/ 4476430 h 6858000"/>
              <a:gd name="connsiteX98" fmla="*/ 9949094 w 12192000"/>
              <a:gd name="connsiteY98" fmla="*/ 4095364 h 6858000"/>
              <a:gd name="connsiteX99" fmla="*/ 10094686 w 12192000"/>
              <a:gd name="connsiteY99" fmla="*/ 4011507 h 6858000"/>
              <a:gd name="connsiteX100" fmla="*/ 10271967 w 12192000"/>
              <a:gd name="connsiteY100" fmla="*/ 3800497 h 6858000"/>
              <a:gd name="connsiteX101" fmla="*/ 10297226 w 12192000"/>
              <a:gd name="connsiteY101" fmla="*/ 3751742 h 6858000"/>
              <a:gd name="connsiteX102" fmla="*/ 10260943 w 12192000"/>
              <a:gd name="connsiteY102" fmla="*/ 3689723 h 6858000"/>
              <a:gd name="connsiteX103" fmla="*/ 10233847 w 12192000"/>
              <a:gd name="connsiteY103" fmla="*/ 3627319 h 6858000"/>
              <a:gd name="connsiteX104" fmla="*/ 10269209 w 12192000"/>
              <a:gd name="connsiteY104" fmla="*/ 3608986 h 6858000"/>
              <a:gd name="connsiteX105" fmla="*/ 10496550 w 12192000"/>
              <a:gd name="connsiteY105" fmla="*/ 3577393 h 6858000"/>
              <a:gd name="connsiteX106" fmla="*/ 10364738 w 12192000"/>
              <a:gd name="connsiteY106" fmla="*/ 3458823 h 6858000"/>
              <a:gd name="connsiteX107" fmla="*/ 10132346 w 12192000"/>
              <a:gd name="connsiteY107" fmla="*/ 3282137 h 6858000"/>
              <a:gd name="connsiteX108" fmla="*/ 10026712 w 12192000"/>
              <a:gd name="connsiteY108" fmla="*/ 3156543 h 6858000"/>
              <a:gd name="connsiteX109" fmla="*/ 10014312 w 12192000"/>
              <a:gd name="connsiteY109" fmla="*/ 3044213 h 6858000"/>
              <a:gd name="connsiteX110" fmla="*/ 9806718 w 12192000"/>
              <a:gd name="connsiteY110" fmla="*/ 2977907 h 6858000"/>
              <a:gd name="connsiteX111" fmla="*/ 10001912 w 12192000"/>
              <a:gd name="connsiteY111" fmla="*/ 2740374 h 6858000"/>
              <a:gd name="connsiteX112" fmla="*/ 10021662 w 12192000"/>
              <a:gd name="connsiteY112" fmla="*/ 2691231 h 6858000"/>
              <a:gd name="connsiteX113" fmla="*/ 9904546 w 12192000"/>
              <a:gd name="connsiteY113" fmla="*/ 2515322 h 6858000"/>
              <a:gd name="connsiteX114" fmla="*/ 9885256 w 12192000"/>
              <a:gd name="connsiteY114" fmla="*/ 2487240 h 6858000"/>
              <a:gd name="connsiteX115" fmla="*/ 9842085 w 12192000"/>
              <a:gd name="connsiteY115" fmla="*/ 2431074 h 6858000"/>
              <a:gd name="connsiteX116" fmla="*/ 9718078 w 12192000"/>
              <a:gd name="connsiteY116" fmla="*/ 2417424 h 6858000"/>
              <a:gd name="connsiteX117" fmla="*/ 9782378 w 12192000"/>
              <a:gd name="connsiteY117" fmla="*/ 2377641 h 6858000"/>
              <a:gd name="connsiteX118" fmla="*/ 9907302 w 12192000"/>
              <a:gd name="connsiteY118" fmla="*/ 2243078 h 6858000"/>
              <a:gd name="connsiteX119" fmla="*/ 9824171 w 12192000"/>
              <a:gd name="connsiteY119" fmla="*/ 2114365 h 6858000"/>
              <a:gd name="connsiteX120" fmla="*/ 9818662 w 12192000"/>
              <a:gd name="connsiteY120" fmla="*/ 2043377 h 6858000"/>
              <a:gd name="connsiteX121" fmla="*/ 9958740 w 12192000"/>
              <a:gd name="connsiteY121" fmla="*/ 1952499 h 6858000"/>
              <a:gd name="connsiteX122" fmla="*/ 10064374 w 12192000"/>
              <a:gd name="connsiteY122" fmla="*/ 1916615 h 6858000"/>
              <a:gd name="connsiteX123" fmla="*/ 10113055 w 12192000"/>
              <a:gd name="connsiteY123" fmla="*/ 1865131 h 6858000"/>
              <a:gd name="connsiteX124" fmla="*/ 10055646 w 12192000"/>
              <a:gd name="connsiteY124" fmla="*/ 1822227 h 6858000"/>
              <a:gd name="connsiteX125" fmla="*/ 9800748 w 12192000"/>
              <a:gd name="connsiteY125" fmla="*/ 1720036 h 6858000"/>
              <a:gd name="connsiteX126" fmla="*/ 9938071 w 12192000"/>
              <a:gd name="connsiteY126" fmla="*/ 1634617 h 6858000"/>
              <a:gd name="connsiteX127" fmla="*/ 9220224 w 12192000"/>
              <a:gd name="connsiteY127" fmla="*/ 1231709 h 6858000"/>
              <a:gd name="connsiteX128" fmla="*/ 9133419 w 12192000"/>
              <a:gd name="connsiteY128" fmla="*/ 1170083 h 6858000"/>
              <a:gd name="connsiteX129" fmla="*/ 8672768 w 12192000"/>
              <a:gd name="connsiteY129" fmla="*/ 1020699 h 6858000"/>
              <a:gd name="connsiteX130" fmla="*/ 8198797 w 12192000"/>
              <a:gd name="connsiteY130" fmla="*/ 915000 h 6858000"/>
              <a:gd name="connsiteX131" fmla="*/ 8528095 w 12192000"/>
              <a:gd name="connsiteY131" fmla="*/ 691898 h 6858000"/>
              <a:gd name="connsiteX132" fmla="*/ 8025190 w 12192000"/>
              <a:gd name="connsiteY132" fmla="*/ 640021 h 6858000"/>
              <a:gd name="connsiteX133" fmla="*/ 7976047 w 12192000"/>
              <a:gd name="connsiteY133" fmla="*/ 641584 h 6858000"/>
              <a:gd name="connsiteX134" fmla="*/ 6988604 w 12192000"/>
              <a:gd name="connsiteY134" fmla="*/ 607260 h 6858000"/>
              <a:gd name="connsiteX135" fmla="*/ 5573116 w 12192000"/>
              <a:gd name="connsiteY135" fmla="*/ 493368 h 6858000"/>
              <a:gd name="connsiteX136" fmla="*/ 4401503 w 12192000"/>
              <a:gd name="connsiteY136" fmla="*/ 425112 h 6858000"/>
              <a:gd name="connsiteX137" fmla="*/ 3154109 w 12192000"/>
              <a:gd name="connsiteY137" fmla="*/ 292499 h 6858000"/>
              <a:gd name="connsiteX138" fmla="*/ 3094406 w 12192000"/>
              <a:gd name="connsiteY138" fmla="*/ 283966 h 6858000"/>
              <a:gd name="connsiteX139" fmla="*/ 0 w 12192000"/>
              <a:gd name="connsiteY139" fmla="*/ 0 h 6858000"/>
              <a:gd name="connsiteX140" fmla="*/ 12192000 w 12192000"/>
              <a:gd name="connsiteY140" fmla="*/ 0 h 6858000"/>
              <a:gd name="connsiteX141" fmla="*/ 12192000 w 12192000"/>
              <a:gd name="connsiteY141" fmla="*/ 6858000 h 6858000"/>
              <a:gd name="connsiteX142" fmla="*/ 0 w 12192000"/>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2192000" h="6858000">
                <a:moveTo>
                  <a:pt x="3094406" y="283966"/>
                </a:moveTo>
                <a:cubicBezTo>
                  <a:pt x="3074312" y="283528"/>
                  <a:pt x="3054907" y="288795"/>
                  <a:pt x="3038833" y="309661"/>
                </a:cubicBezTo>
                <a:cubicBezTo>
                  <a:pt x="3124259" y="364657"/>
                  <a:pt x="3233105" y="343983"/>
                  <a:pt x="3348384" y="406000"/>
                </a:cubicBezTo>
                <a:cubicBezTo>
                  <a:pt x="3161001" y="386497"/>
                  <a:pt x="3012653" y="370896"/>
                  <a:pt x="2864309" y="355295"/>
                </a:cubicBezTo>
                <a:cubicBezTo>
                  <a:pt x="2861553" y="366216"/>
                  <a:pt x="2858796" y="377136"/>
                  <a:pt x="2856039" y="388058"/>
                </a:cubicBezTo>
                <a:cubicBezTo>
                  <a:pt x="3045722" y="411070"/>
                  <a:pt x="3221166" y="470356"/>
                  <a:pt x="3405794" y="512089"/>
                </a:cubicBezTo>
                <a:cubicBezTo>
                  <a:pt x="3388799" y="537835"/>
                  <a:pt x="3371808" y="532763"/>
                  <a:pt x="3356651" y="531204"/>
                </a:cubicBezTo>
                <a:cubicBezTo>
                  <a:pt x="3257907" y="521062"/>
                  <a:pt x="3159164" y="510922"/>
                  <a:pt x="3064552" y="483228"/>
                </a:cubicBezTo>
                <a:cubicBezTo>
                  <a:pt x="3043427" y="476987"/>
                  <a:pt x="3017704" y="476987"/>
                  <a:pt x="3005765" y="495708"/>
                </a:cubicBezTo>
                <a:cubicBezTo>
                  <a:pt x="2988771" y="522231"/>
                  <a:pt x="3013113" y="539393"/>
                  <a:pt x="3034700" y="553823"/>
                </a:cubicBezTo>
                <a:cubicBezTo>
                  <a:pt x="3072360" y="578787"/>
                  <a:pt x="3117827" y="571767"/>
                  <a:pt x="3161459" y="576445"/>
                </a:cubicBezTo>
                <a:cubicBezTo>
                  <a:pt x="3277655" y="588537"/>
                  <a:pt x="3333228" y="626370"/>
                  <a:pt x="3358949" y="712961"/>
                </a:cubicBezTo>
                <a:cubicBezTo>
                  <a:pt x="3256987" y="677857"/>
                  <a:pt x="3158703" y="721151"/>
                  <a:pt x="3059960" y="696576"/>
                </a:cubicBezTo>
                <a:cubicBezTo>
                  <a:pt x="3034240" y="690338"/>
                  <a:pt x="2993364" y="699698"/>
                  <a:pt x="3007143" y="729732"/>
                </a:cubicBezTo>
                <a:cubicBezTo>
                  <a:pt x="3020003" y="757814"/>
                  <a:pt x="3062716" y="778096"/>
                  <a:pt x="2986935" y="772635"/>
                </a:cubicBezTo>
                <a:cubicBezTo>
                  <a:pt x="2932740" y="768735"/>
                  <a:pt x="2826647" y="800329"/>
                  <a:pt x="2871197" y="808127"/>
                </a:cubicBezTo>
                <a:cubicBezTo>
                  <a:pt x="2927228" y="817881"/>
                  <a:pt x="2981883" y="831921"/>
                  <a:pt x="3053071" y="847913"/>
                </a:cubicBezTo>
                <a:cubicBezTo>
                  <a:pt x="2974533" y="874043"/>
                  <a:pt x="2918042" y="868584"/>
                  <a:pt x="2858796" y="847913"/>
                </a:cubicBezTo>
                <a:cubicBezTo>
                  <a:pt x="2787150" y="822949"/>
                  <a:pt x="2693916" y="792528"/>
                  <a:pt x="2635588" y="820611"/>
                </a:cubicBezTo>
                <a:cubicBezTo>
                  <a:pt x="2548326" y="862734"/>
                  <a:pt x="2475760" y="836211"/>
                  <a:pt x="2397683" y="829190"/>
                </a:cubicBezTo>
                <a:cubicBezTo>
                  <a:pt x="2238775" y="814759"/>
                  <a:pt x="2081241" y="790576"/>
                  <a:pt x="1921874" y="778877"/>
                </a:cubicBezTo>
                <a:cubicBezTo>
                  <a:pt x="1858036" y="774195"/>
                  <a:pt x="1789143" y="751964"/>
                  <a:pt x="1695450" y="782386"/>
                </a:cubicBezTo>
                <a:cubicBezTo>
                  <a:pt x="2119822" y="938012"/>
                  <a:pt x="2575423" y="928262"/>
                  <a:pt x="2954324" y="1120940"/>
                </a:cubicBezTo>
                <a:cubicBezTo>
                  <a:pt x="2938251" y="1139269"/>
                  <a:pt x="2856502" y="1191535"/>
                  <a:pt x="2890028" y="1195435"/>
                </a:cubicBezTo>
                <a:cubicBezTo>
                  <a:pt x="2984178" y="1206748"/>
                  <a:pt x="3067767" y="1244971"/>
                  <a:pt x="3153652" y="1276563"/>
                </a:cubicBezTo>
                <a:cubicBezTo>
                  <a:pt x="3190855" y="1290216"/>
                  <a:pt x="3235862" y="1308157"/>
                  <a:pt x="3218410" y="1356911"/>
                </a:cubicBezTo>
                <a:cubicBezTo>
                  <a:pt x="3186719" y="1370562"/>
                  <a:pt x="3163296" y="1351451"/>
                  <a:pt x="3137118" y="1349891"/>
                </a:cubicBezTo>
                <a:cubicBezTo>
                  <a:pt x="3110480" y="1348331"/>
                  <a:pt x="3050773" y="1358471"/>
                  <a:pt x="3067309" y="1365102"/>
                </a:cubicBezTo>
                <a:cubicBezTo>
                  <a:pt x="3142629" y="1395136"/>
                  <a:pt x="3007143" y="1467292"/>
                  <a:pt x="3096243" y="1467292"/>
                </a:cubicBezTo>
                <a:cubicBezTo>
                  <a:pt x="3245506" y="1467681"/>
                  <a:pt x="3324961" y="1595613"/>
                  <a:pt x="3468716" y="1599125"/>
                </a:cubicBezTo>
                <a:cubicBezTo>
                  <a:pt x="3491677" y="1599513"/>
                  <a:pt x="3502700" y="1622137"/>
                  <a:pt x="3502241" y="1642029"/>
                </a:cubicBezTo>
                <a:cubicBezTo>
                  <a:pt x="3502241" y="1665822"/>
                  <a:pt x="3481116" y="1670112"/>
                  <a:pt x="3457692" y="1672453"/>
                </a:cubicBezTo>
                <a:cubicBezTo>
                  <a:pt x="3421868" y="1675962"/>
                  <a:pt x="3384667" y="1642029"/>
                  <a:pt x="3337362" y="1688053"/>
                </a:cubicBezTo>
                <a:cubicBezTo>
                  <a:pt x="3422329" y="1714966"/>
                  <a:pt x="3507294" y="1741878"/>
                  <a:pt x="3505915" y="1834318"/>
                </a:cubicBezTo>
                <a:cubicBezTo>
                  <a:pt x="3505457" y="1859279"/>
                  <a:pt x="3540820" y="1868640"/>
                  <a:pt x="3567458" y="1874880"/>
                </a:cubicBezTo>
                <a:cubicBezTo>
                  <a:pt x="3611549" y="1885023"/>
                  <a:pt x="3648750" y="1902965"/>
                  <a:pt x="3672634" y="1937678"/>
                </a:cubicBezTo>
                <a:cubicBezTo>
                  <a:pt x="3672172" y="1944308"/>
                  <a:pt x="3671715" y="1951329"/>
                  <a:pt x="3674470" y="1956789"/>
                </a:cubicBezTo>
                <a:cubicBezTo>
                  <a:pt x="3666664" y="2040646"/>
                  <a:pt x="3602363" y="2038306"/>
                  <a:pt x="3531176" y="2024266"/>
                </a:cubicBezTo>
                <a:cubicBezTo>
                  <a:pt x="3446211" y="2007103"/>
                  <a:pt x="3362164" y="1975900"/>
                  <a:pt x="3272604" y="2005933"/>
                </a:cubicBezTo>
                <a:cubicBezTo>
                  <a:pt x="3398905" y="2046107"/>
                  <a:pt x="3536229" y="2049228"/>
                  <a:pt x="3654720" y="2106564"/>
                </a:cubicBezTo>
                <a:cubicBezTo>
                  <a:pt x="3221166" y="2117095"/>
                  <a:pt x="2838130" y="1936116"/>
                  <a:pt x="2417892" y="1866690"/>
                </a:cubicBezTo>
                <a:cubicBezTo>
                  <a:pt x="2432130" y="1913105"/>
                  <a:pt x="2466114" y="1922465"/>
                  <a:pt x="2496888" y="1929487"/>
                </a:cubicBezTo>
                <a:cubicBezTo>
                  <a:pt x="2652123" y="1964590"/>
                  <a:pt x="2788067" y="2034408"/>
                  <a:pt x="2929526" y="2094862"/>
                </a:cubicBezTo>
                <a:cubicBezTo>
                  <a:pt x="2987851" y="2119825"/>
                  <a:pt x="3030106" y="2144789"/>
                  <a:pt x="3052152" y="2198613"/>
                </a:cubicBezTo>
                <a:cubicBezTo>
                  <a:pt x="3071903" y="2247367"/>
                  <a:pt x="3110021" y="2269990"/>
                  <a:pt x="3180748" y="2255948"/>
                </a:cubicBezTo>
                <a:cubicBezTo>
                  <a:pt x="3238157" y="2244246"/>
                  <a:pt x="3301078" y="2250487"/>
                  <a:pt x="3361244" y="2254777"/>
                </a:cubicBezTo>
                <a:cubicBezTo>
                  <a:pt x="3430596" y="2259459"/>
                  <a:pt x="3508213" y="2314455"/>
                  <a:pt x="3489382" y="2342926"/>
                </a:cubicBezTo>
                <a:cubicBezTo>
                  <a:pt x="3457233" y="2391292"/>
                  <a:pt x="3403498" y="2367110"/>
                  <a:pt x="3355733" y="2361649"/>
                </a:cubicBezTo>
                <a:cubicBezTo>
                  <a:pt x="3301537" y="2355018"/>
                  <a:pt x="3200957" y="2341367"/>
                  <a:pt x="3199121" y="2347216"/>
                </a:cubicBezTo>
                <a:cubicBezTo>
                  <a:pt x="3163754" y="2468518"/>
                  <a:pt x="2914827" y="2362819"/>
                  <a:pt x="2861091" y="2351896"/>
                </a:cubicBezTo>
                <a:cubicBezTo>
                  <a:pt x="2794038" y="2338245"/>
                  <a:pt x="2731116" y="2363208"/>
                  <a:pt x="2667278" y="2369058"/>
                </a:cubicBezTo>
                <a:cubicBezTo>
                  <a:pt x="2610328" y="2374518"/>
                  <a:pt x="2288376" y="2391292"/>
                  <a:pt x="2221781" y="2339805"/>
                </a:cubicBezTo>
                <a:cubicBezTo>
                  <a:pt x="2212595" y="2379978"/>
                  <a:pt x="2231884" y="2396361"/>
                  <a:pt x="2247961" y="2414693"/>
                </a:cubicBezTo>
                <a:cubicBezTo>
                  <a:pt x="2270465" y="2440824"/>
                  <a:pt x="2274138" y="2459157"/>
                  <a:pt x="2231425" y="2479828"/>
                </a:cubicBezTo>
                <a:cubicBezTo>
                  <a:pt x="2109717" y="2539115"/>
                  <a:pt x="2111557" y="2541065"/>
                  <a:pt x="2224996" y="2621414"/>
                </a:cubicBezTo>
                <a:cubicBezTo>
                  <a:pt x="2230509" y="2624923"/>
                  <a:pt x="2228211" y="2636624"/>
                  <a:pt x="2229131" y="2644426"/>
                </a:cubicBezTo>
                <a:cubicBezTo>
                  <a:pt x="2199276" y="2656906"/>
                  <a:pt x="2164373" y="2625703"/>
                  <a:pt x="2129466" y="2659247"/>
                </a:cubicBezTo>
                <a:cubicBezTo>
                  <a:pt x="2281487" y="2806680"/>
                  <a:pt x="2513421" y="2842953"/>
                  <a:pt x="2723312" y="2953726"/>
                </a:cubicBezTo>
                <a:cubicBezTo>
                  <a:pt x="2553377" y="2990389"/>
                  <a:pt x="2451419" y="2862456"/>
                  <a:pt x="2326496" y="2878838"/>
                </a:cubicBezTo>
                <a:cubicBezTo>
                  <a:pt x="2264036" y="2919012"/>
                  <a:pt x="2449582" y="2983367"/>
                  <a:pt x="2272759" y="3002480"/>
                </a:cubicBezTo>
                <a:cubicBezTo>
                  <a:pt x="2349461" y="3037583"/>
                  <a:pt x="2406411" y="3071905"/>
                  <a:pt x="2459226" y="3112471"/>
                </a:cubicBezTo>
                <a:cubicBezTo>
                  <a:pt x="2553377" y="3185016"/>
                  <a:pt x="2571749" y="3232602"/>
                  <a:pt x="2528117" y="3330111"/>
                </a:cubicBezTo>
                <a:cubicBezTo>
                  <a:pt x="2499642" y="3394076"/>
                  <a:pt x="2457848" y="3452973"/>
                  <a:pt x="2494590" y="3529029"/>
                </a:cubicBezTo>
                <a:cubicBezTo>
                  <a:pt x="2520308" y="3581294"/>
                  <a:pt x="2510206" y="3615617"/>
                  <a:pt x="2414677" y="3592215"/>
                </a:cubicBezTo>
                <a:cubicBezTo>
                  <a:pt x="2311799" y="3567251"/>
                  <a:pt x="2273221" y="3614057"/>
                  <a:pt x="2298940" y="3705716"/>
                </a:cubicBezTo>
                <a:cubicBezTo>
                  <a:pt x="2315473" y="3764612"/>
                  <a:pt x="2298020" y="3782553"/>
                  <a:pt x="2227294" y="3775921"/>
                </a:cubicBezTo>
                <a:cubicBezTo>
                  <a:pt x="2149215" y="3768512"/>
                  <a:pt x="2074811" y="3729898"/>
                  <a:pt x="1978366" y="3748620"/>
                </a:cubicBezTo>
                <a:cubicBezTo>
                  <a:pt x="2055522" y="3855492"/>
                  <a:pt x="2220403" y="3825068"/>
                  <a:pt x="2310421" y="3926868"/>
                </a:cubicBezTo>
                <a:cubicBezTo>
                  <a:pt x="2202950" y="3927259"/>
                  <a:pt x="2120739" y="3926868"/>
                  <a:pt x="2041285" y="3904635"/>
                </a:cubicBezTo>
                <a:cubicBezTo>
                  <a:pt x="2008216" y="3895664"/>
                  <a:pt x="1971934" y="3886305"/>
                  <a:pt x="1953565" y="3917116"/>
                </a:cubicBezTo>
                <a:cubicBezTo>
                  <a:pt x="1931978" y="3954170"/>
                  <a:pt x="1976527" y="3968211"/>
                  <a:pt x="2003623" y="3974842"/>
                </a:cubicBezTo>
                <a:cubicBezTo>
                  <a:pt x="2079866" y="3993563"/>
                  <a:pt x="2138192" y="4038028"/>
                  <a:pt x="2201114" y="4072742"/>
                </a:cubicBezTo>
                <a:cubicBezTo>
                  <a:pt x="2339356" y="4148800"/>
                  <a:pt x="2490917" y="4212375"/>
                  <a:pt x="2608032" y="4337967"/>
                </a:cubicBezTo>
                <a:cubicBezTo>
                  <a:pt x="2460606" y="4305983"/>
                  <a:pt x="2350838" y="4231487"/>
                  <a:pt x="2213973" y="4216277"/>
                </a:cubicBezTo>
                <a:cubicBezTo>
                  <a:pt x="2332467" y="4330557"/>
                  <a:pt x="2484945" y="4405834"/>
                  <a:pt x="2629158" y="4488911"/>
                </a:cubicBezTo>
                <a:cubicBezTo>
                  <a:pt x="2670494" y="4512315"/>
                  <a:pt x="2712289" y="4528306"/>
                  <a:pt x="2721471" y="4579399"/>
                </a:cubicBezTo>
                <a:cubicBezTo>
                  <a:pt x="2739385" y="4678470"/>
                  <a:pt x="2793121" y="4760378"/>
                  <a:pt x="2907939" y="4804062"/>
                </a:cubicBezTo>
                <a:cubicBezTo>
                  <a:pt x="2908859" y="4804452"/>
                  <a:pt x="2902428" y="4819274"/>
                  <a:pt x="2898753" y="4829414"/>
                </a:cubicBezTo>
                <a:cubicBezTo>
                  <a:pt x="2828485" y="4832536"/>
                  <a:pt x="2772912" y="4774028"/>
                  <a:pt x="2683352" y="4793141"/>
                </a:cubicBezTo>
                <a:cubicBezTo>
                  <a:pt x="2769239" y="4872708"/>
                  <a:pt x="2840885" y="4944087"/>
                  <a:pt x="2962594" y="4981920"/>
                </a:cubicBezTo>
                <a:cubicBezTo>
                  <a:pt x="3059960" y="5011952"/>
                  <a:pt x="3180289" y="5029503"/>
                  <a:pt x="3251019" y="5127012"/>
                </a:cubicBezTo>
                <a:cubicBezTo>
                  <a:pt x="3168808" y="5146126"/>
                  <a:pt x="3107723" y="5121944"/>
                  <a:pt x="3046180" y="5104781"/>
                </a:cubicBezTo>
                <a:cubicBezTo>
                  <a:pt x="2952030" y="5078258"/>
                  <a:pt x="2858796" y="5048226"/>
                  <a:pt x="2764646" y="5021703"/>
                </a:cubicBezTo>
                <a:cubicBezTo>
                  <a:pt x="2728821" y="5011563"/>
                  <a:pt x="2689782" y="5004540"/>
                  <a:pt x="2666820" y="5052905"/>
                </a:cubicBezTo>
                <a:cubicBezTo>
                  <a:pt x="2786691" y="5063047"/>
                  <a:pt x="2858337" y="5128575"/>
                  <a:pt x="2933657" y="5190198"/>
                </a:cubicBezTo>
                <a:cubicBezTo>
                  <a:pt x="2975911" y="5224912"/>
                  <a:pt x="3010358" y="5271328"/>
                  <a:pt x="3086598" y="5253776"/>
                </a:cubicBezTo>
                <a:cubicBezTo>
                  <a:pt x="3126554" y="5244415"/>
                  <a:pt x="3151814" y="5270547"/>
                  <a:pt x="3147680" y="5302531"/>
                </a:cubicBezTo>
                <a:cubicBezTo>
                  <a:pt x="3132525" y="5415251"/>
                  <a:pt x="3225759" y="5454645"/>
                  <a:pt x="3322204" y="5476487"/>
                </a:cubicBezTo>
                <a:cubicBezTo>
                  <a:pt x="3504998" y="5517440"/>
                  <a:pt x="3657018" y="5613779"/>
                  <a:pt x="3834758" y="5666434"/>
                </a:cubicBezTo>
                <a:cubicBezTo>
                  <a:pt x="4007445" y="5717529"/>
                  <a:pt x="4141095" y="5838830"/>
                  <a:pt x="4314240" y="5902409"/>
                </a:cubicBezTo>
                <a:cubicBezTo>
                  <a:pt x="4439624" y="5948433"/>
                  <a:pt x="4559494" y="6007718"/>
                  <a:pt x="4688552" y="6049453"/>
                </a:cubicBezTo>
                <a:cubicBezTo>
                  <a:pt x="4993968" y="6148131"/>
                  <a:pt x="5305360" y="6227308"/>
                  <a:pt x="5634660" y="6238620"/>
                </a:cubicBezTo>
                <a:cubicBezTo>
                  <a:pt x="5906549" y="6247590"/>
                  <a:pt x="8264931" y="6239010"/>
                  <a:pt x="9222980" y="4955397"/>
                </a:cubicBezTo>
                <a:cubicBezTo>
                  <a:pt x="9241350" y="4949155"/>
                  <a:pt x="9262017" y="4932775"/>
                  <a:pt x="9268448" y="4917173"/>
                </a:cubicBezTo>
                <a:cubicBezTo>
                  <a:pt x="9299220" y="4844235"/>
                  <a:pt x="9374540" y="4812644"/>
                  <a:pt x="9442512" y="4773251"/>
                </a:cubicBezTo>
                <a:cubicBezTo>
                  <a:pt x="9502220" y="4738536"/>
                  <a:pt x="9565600" y="4702263"/>
                  <a:pt x="9590400" y="4643756"/>
                </a:cubicBezTo>
                <a:cubicBezTo>
                  <a:pt x="9623008" y="4565749"/>
                  <a:pt x="9530236" y="4629716"/>
                  <a:pt x="9513242" y="4600073"/>
                </a:cubicBezTo>
                <a:cubicBezTo>
                  <a:pt x="9548605" y="4559509"/>
                  <a:pt x="9603261" y="4522454"/>
                  <a:pt x="9617498" y="4476430"/>
                </a:cubicBezTo>
                <a:cubicBezTo>
                  <a:pt x="9669394" y="4310276"/>
                  <a:pt x="9781460" y="4189364"/>
                  <a:pt x="9949094" y="4095364"/>
                </a:cubicBezTo>
                <a:cubicBezTo>
                  <a:pt x="9997318" y="4068452"/>
                  <a:pt x="10029007" y="4019306"/>
                  <a:pt x="10094686" y="4011507"/>
                </a:cubicBezTo>
                <a:cubicBezTo>
                  <a:pt x="10240735" y="3994345"/>
                  <a:pt x="10194808" y="3860171"/>
                  <a:pt x="10271967" y="3800497"/>
                </a:cubicBezTo>
                <a:cubicBezTo>
                  <a:pt x="10286662" y="3789184"/>
                  <a:pt x="10299980" y="3766953"/>
                  <a:pt x="10297226" y="3751742"/>
                </a:cubicBezTo>
                <a:cubicBezTo>
                  <a:pt x="10293091" y="3729898"/>
                  <a:pt x="10275639" y="3709227"/>
                  <a:pt x="10260943" y="3689723"/>
                </a:cubicBezTo>
                <a:cubicBezTo>
                  <a:pt x="10245786" y="3670222"/>
                  <a:pt x="10222825" y="3653061"/>
                  <a:pt x="10233847" y="3627319"/>
                </a:cubicBezTo>
                <a:cubicBezTo>
                  <a:pt x="10238437" y="3616788"/>
                  <a:pt x="10235225" y="3580125"/>
                  <a:pt x="10269209" y="3608986"/>
                </a:cubicBezTo>
                <a:cubicBezTo>
                  <a:pt x="10362443" y="3688165"/>
                  <a:pt x="10416637" y="3613279"/>
                  <a:pt x="10496550" y="3577393"/>
                </a:cubicBezTo>
                <a:cubicBezTo>
                  <a:pt x="10432253" y="3540340"/>
                  <a:pt x="10374383" y="3514208"/>
                  <a:pt x="10364738" y="3458823"/>
                </a:cubicBezTo>
                <a:cubicBezTo>
                  <a:pt x="10344991" y="3344542"/>
                  <a:pt x="10260485" y="3292277"/>
                  <a:pt x="10132346" y="3282137"/>
                </a:cubicBezTo>
                <a:cubicBezTo>
                  <a:pt x="10179650" y="3171757"/>
                  <a:pt x="10179650" y="3171757"/>
                  <a:pt x="10026712" y="3156543"/>
                </a:cubicBezTo>
                <a:cubicBezTo>
                  <a:pt x="10085499" y="3086337"/>
                  <a:pt x="10085499" y="3068396"/>
                  <a:pt x="10014312" y="3044213"/>
                </a:cubicBezTo>
                <a:cubicBezTo>
                  <a:pt x="9945880" y="3021201"/>
                  <a:pt x="9870100" y="3013401"/>
                  <a:pt x="9806718" y="2977907"/>
                </a:cubicBezTo>
                <a:cubicBezTo>
                  <a:pt x="9865047" y="2888199"/>
                  <a:pt x="9881580" y="2784060"/>
                  <a:pt x="10001912" y="2740374"/>
                </a:cubicBezTo>
                <a:cubicBezTo>
                  <a:pt x="10020741" y="2733743"/>
                  <a:pt x="10033600" y="2706830"/>
                  <a:pt x="10021662" y="2691231"/>
                </a:cubicBezTo>
                <a:cubicBezTo>
                  <a:pt x="9978030" y="2634675"/>
                  <a:pt x="10040492" y="2527414"/>
                  <a:pt x="9904546" y="2515322"/>
                </a:cubicBezTo>
                <a:cubicBezTo>
                  <a:pt x="9887552" y="2514152"/>
                  <a:pt x="9871936" y="2502450"/>
                  <a:pt x="9885256" y="2487240"/>
                </a:cubicBezTo>
                <a:cubicBezTo>
                  <a:pt x="9931184" y="2434196"/>
                  <a:pt x="9875611" y="2437706"/>
                  <a:pt x="9842085" y="2431074"/>
                </a:cubicBezTo>
                <a:cubicBezTo>
                  <a:pt x="9801668" y="2422884"/>
                  <a:pt x="9755740" y="2446287"/>
                  <a:pt x="9718078" y="2417424"/>
                </a:cubicBezTo>
                <a:cubicBezTo>
                  <a:pt x="9726806" y="2386999"/>
                  <a:pt x="9759413" y="2387390"/>
                  <a:pt x="9782378" y="2377641"/>
                </a:cubicBezTo>
                <a:cubicBezTo>
                  <a:pt x="9849430" y="2349558"/>
                  <a:pt x="9904086" y="2316013"/>
                  <a:pt x="9907302" y="2243078"/>
                </a:cubicBezTo>
                <a:cubicBezTo>
                  <a:pt x="9909596" y="2184182"/>
                  <a:pt x="9916946" y="2132305"/>
                  <a:pt x="9824171" y="2114365"/>
                </a:cubicBezTo>
                <a:cubicBezTo>
                  <a:pt x="9785593" y="2106953"/>
                  <a:pt x="9796616" y="2064440"/>
                  <a:pt x="9818662" y="2043377"/>
                </a:cubicBezTo>
                <a:cubicBezTo>
                  <a:pt x="9858160" y="2005933"/>
                  <a:pt x="9890766" y="1956008"/>
                  <a:pt x="9958740" y="1952499"/>
                </a:cubicBezTo>
                <a:cubicBezTo>
                  <a:pt x="10000075" y="1950158"/>
                  <a:pt x="10031764" y="1934556"/>
                  <a:pt x="10064374" y="1916615"/>
                </a:cubicBezTo>
                <a:cubicBezTo>
                  <a:pt x="10087795" y="1903743"/>
                  <a:pt x="10115810" y="1892823"/>
                  <a:pt x="10113055" y="1865131"/>
                </a:cubicBezTo>
                <a:cubicBezTo>
                  <a:pt x="10110302" y="1838607"/>
                  <a:pt x="10083203" y="1827686"/>
                  <a:pt x="10055646" y="1822227"/>
                </a:cubicBezTo>
                <a:cubicBezTo>
                  <a:pt x="9963792" y="1804675"/>
                  <a:pt x="9877448" y="1778933"/>
                  <a:pt x="9800748" y="1720036"/>
                </a:cubicBezTo>
                <a:cubicBezTo>
                  <a:pt x="9851726" y="1688834"/>
                  <a:pt x="9900410" y="1666211"/>
                  <a:pt x="9938071" y="1634617"/>
                </a:cubicBezTo>
                <a:cubicBezTo>
                  <a:pt x="10029007" y="1558172"/>
                  <a:pt x="9258802" y="1317517"/>
                  <a:pt x="9220224" y="1231709"/>
                </a:cubicBezTo>
                <a:cubicBezTo>
                  <a:pt x="9208284" y="1205187"/>
                  <a:pt x="9167410" y="1177883"/>
                  <a:pt x="9133419" y="1170083"/>
                </a:cubicBezTo>
                <a:cubicBezTo>
                  <a:pt x="8974052" y="1133420"/>
                  <a:pt x="8835810" y="1051123"/>
                  <a:pt x="8672768" y="1020699"/>
                </a:cubicBezTo>
                <a:cubicBezTo>
                  <a:pt x="8518912" y="991837"/>
                  <a:pt x="8367350" y="953222"/>
                  <a:pt x="8198797" y="915000"/>
                </a:cubicBezTo>
                <a:cubicBezTo>
                  <a:pt x="8302134" y="819048"/>
                  <a:pt x="8485382" y="830361"/>
                  <a:pt x="8528095" y="691898"/>
                </a:cubicBezTo>
                <a:cubicBezTo>
                  <a:pt x="8361379" y="656013"/>
                  <a:pt x="8185937" y="696968"/>
                  <a:pt x="8025190" y="640021"/>
                </a:cubicBezTo>
                <a:cubicBezTo>
                  <a:pt x="8011411" y="634954"/>
                  <a:pt x="7992579" y="640021"/>
                  <a:pt x="7976047" y="641584"/>
                </a:cubicBezTo>
                <a:cubicBezTo>
                  <a:pt x="7644909" y="672005"/>
                  <a:pt x="7315149" y="645484"/>
                  <a:pt x="6988604" y="607260"/>
                </a:cubicBezTo>
                <a:cubicBezTo>
                  <a:pt x="6518305" y="552656"/>
                  <a:pt x="6046170" y="517941"/>
                  <a:pt x="5573116" y="493368"/>
                </a:cubicBezTo>
                <a:cubicBezTo>
                  <a:pt x="5182272" y="473086"/>
                  <a:pt x="4790511" y="464116"/>
                  <a:pt x="4401503" y="425112"/>
                </a:cubicBezTo>
                <a:cubicBezTo>
                  <a:pt x="3985401" y="383379"/>
                  <a:pt x="3569756" y="336184"/>
                  <a:pt x="3154109" y="292499"/>
                </a:cubicBezTo>
                <a:cubicBezTo>
                  <a:pt x="3135280" y="290549"/>
                  <a:pt x="3114499" y="284406"/>
                  <a:pt x="3094406" y="283966"/>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8" name="Google Shape;61;p17">
            <a:extLst>
              <a:ext uri="{FF2B5EF4-FFF2-40B4-BE49-F238E27FC236}">
                <a16:creationId xmlns:a16="http://schemas.microsoft.com/office/drawing/2014/main" id="{085463C3-F0AA-1B24-B825-046C0CB5FADC}"/>
              </a:ext>
            </a:extLst>
          </p:cNvPr>
          <p:cNvSpPr/>
          <p:nvPr/>
        </p:nvSpPr>
        <p:spPr>
          <a:xfrm>
            <a:off x="15145787" y="-529423"/>
            <a:ext cx="4111751" cy="3340934"/>
          </a:xfrm>
          <a:custGeom>
            <a:avLst/>
            <a:gdLst/>
            <a:ahLst/>
            <a:cxnLst/>
            <a:rect l="l" t="t" r="r" b="b"/>
            <a:pathLst>
              <a:path w="179477" h="145831" extrusionOk="0">
                <a:moveTo>
                  <a:pt x="111799" y="0"/>
                </a:moveTo>
                <a:cubicBezTo>
                  <a:pt x="106504" y="0"/>
                  <a:pt x="100523" y="1666"/>
                  <a:pt x="94201" y="5204"/>
                </a:cubicBezTo>
                <a:cubicBezTo>
                  <a:pt x="83222" y="11321"/>
                  <a:pt x="73316" y="21821"/>
                  <a:pt x="66194" y="33827"/>
                </a:cubicBezTo>
                <a:cubicBezTo>
                  <a:pt x="65806" y="34489"/>
                  <a:pt x="65098" y="34946"/>
                  <a:pt x="64300" y="35037"/>
                </a:cubicBezTo>
                <a:cubicBezTo>
                  <a:pt x="60488" y="35516"/>
                  <a:pt x="56356" y="36908"/>
                  <a:pt x="52020" y="39328"/>
                </a:cubicBezTo>
                <a:cubicBezTo>
                  <a:pt x="35426" y="48595"/>
                  <a:pt x="21616" y="69549"/>
                  <a:pt x="18809" y="88608"/>
                </a:cubicBezTo>
                <a:cubicBezTo>
                  <a:pt x="18695" y="89361"/>
                  <a:pt x="18238" y="90023"/>
                  <a:pt x="17553" y="90411"/>
                </a:cubicBezTo>
                <a:lnTo>
                  <a:pt x="15408" y="91598"/>
                </a:lnTo>
                <a:cubicBezTo>
                  <a:pt x="6940" y="96323"/>
                  <a:pt x="1" y="109105"/>
                  <a:pt x="1" y="119992"/>
                </a:cubicBezTo>
                <a:cubicBezTo>
                  <a:pt x="1" y="126635"/>
                  <a:pt x="2580" y="131108"/>
                  <a:pt x="6506" y="132524"/>
                </a:cubicBezTo>
                <a:cubicBezTo>
                  <a:pt x="6985" y="132820"/>
                  <a:pt x="7487" y="133071"/>
                  <a:pt x="8035" y="133277"/>
                </a:cubicBezTo>
                <a:cubicBezTo>
                  <a:pt x="8515" y="133573"/>
                  <a:pt x="9017" y="133825"/>
                  <a:pt x="9542" y="134030"/>
                </a:cubicBezTo>
                <a:cubicBezTo>
                  <a:pt x="10021" y="134327"/>
                  <a:pt x="10546" y="134601"/>
                  <a:pt x="11071" y="134783"/>
                </a:cubicBezTo>
                <a:cubicBezTo>
                  <a:pt x="11550" y="135080"/>
                  <a:pt x="12052" y="135354"/>
                  <a:pt x="12600" y="135536"/>
                </a:cubicBezTo>
                <a:cubicBezTo>
                  <a:pt x="13080" y="135833"/>
                  <a:pt x="13582" y="136107"/>
                  <a:pt x="14130" y="136290"/>
                </a:cubicBezTo>
                <a:cubicBezTo>
                  <a:pt x="14609" y="136586"/>
                  <a:pt x="15111" y="136860"/>
                  <a:pt x="15636" y="137043"/>
                </a:cubicBezTo>
                <a:cubicBezTo>
                  <a:pt x="16115" y="137340"/>
                  <a:pt x="16640" y="137614"/>
                  <a:pt x="17165" y="137796"/>
                </a:cubicBezTo>
                <a:cubicBezTo>
                  <a:pt x="17645" y="138116"/>
                  <a:pt x="18147" y="138367"/>
                  <a:pt x="18695" y="138549"/>
                </a:cubicBezTo>
                <a:cubicBezTo>
                  <a:pt x="19174" y="138869"/>
                  <a:pt x="19676" y="139120"/>
                  <a:pt x="20224" y="139303"/>
                </a:cubicBezTo>
                <a:cubicBezTo>
                  <a:pt x="20703" y="139622"/>
                  <a:pt x="21205" y="139873"/>
                  <a:pt x="21730" y="140056"/>
                </a:cubicBezTo>
                <a:cubicBezTo>
                  <a:pt x="22210" y="140375"/>
                  <a:pt x="22735" y="140626"/>
                  <a:pt x="23260" y="140809"/>
                </a:cubicBezTo>
                <a:cubicBezTo>
                  <a:pt x="23739" y="141129"/>
                  <a:pt x="24241" y="141380"/>
                  <a:pt x="24789" y="141562"/>
                </a:cubicBezTo>
                <a:cubicBezTo>
                  <a:pt x="25268" y="141882"/>
                  <a:pt x="25770" y="142133"/>
                  <a:pt x="26318" y="142316"/>
                </a:cubicBezTo>
                <a:cubicBezTo>
                  <a:pt x="26798" y="142635"/>
                  <a:pt x="27300" y="142886"/>
                  <a:pt x="27825" y="143092"/>
                </a:cubicBezTo>
                <a:cubicBezTo>
                  <a:pt x="28304" y="143388"/>
                  <a:pt x="28829" y="143639"/>
                  <a:pt x="29354" y="143845"/>
                </a:cubicBezTo>
                <a:cubicBezTo>
                  <a:pt x="29833" y="144142"/>
                  <a:pt x="30336" y="144393"/>
                  <a:pt x="30883" y="144598"/>
                </a:cubicBezTo>
                <a:cubicBezTo>
                  <a:pt x="32162" y="145397"/>
                  <a:pt x="33622" y="145831"/>
                  <a:pt x="35220" y="145831"/>
                </a:cubicBezTo>
                <a:cubicBezTo>
                  <a:pt x="37092" y="145831"/>
                  <a:pt x="39146" y="145260"/>
                  <a:pt x="41315" y="144050"/>
                </a:cubicBezTo>
                <a:lnTo>
                  <a:pt x="155601" y="80368"/>
                </a:lnTo>
                <a:cubicBezTo>
                  <a:pt x="159299" y="78268"/>
                  <a:pt x="163978" y="75072"/>
                  <a:pt x="165895" y="72927"/>
                </a:cubicBezTo>
                <a:cubicBezTo>
                  <a:pt x="173861" y="64961"/>
                  <a:pt x="179476" y="53229"/>
                  <a:pt x="179476" y="43140"/>
                </a:cubicBezTo>
                <a:cubicBezTo>
                  <a:pt x="179476" y="35927"/>
                  <a:pt x="176600" y="31088"/>
                  <a:pt x="172035" y="29239"/>
                </a:cubicBezTo>
                <a:cubicBezTo>
                  <a:pt x="171556" y="28965"/>
                  <a:pt x="171031" y="28714"/>
                  <a:pt x="170506" y="28486"/>
                </a:cubicBezTo>
                <a:cubicBezTo>
                  <a:pt x="170026" y="28189"/>
                  <a:pt x="169524" y="27961"/>
                  <a:pt x="168976" y="27733"/>
                </a:cubicBezTo>
                <a:cubicBezTo>
                  <a:pt x="168497" y="27436"/>
                  <a:pt x="167995" y="27208"/>
                  <a:pt x="167470" y="26979"/>
                </a:cubicBezTo>
                <a:cubicBezTo>
                  <a:pt x="166991" y="26683"/>
                  <a:pt x="166466" y="26455"/>
                  <a:pt x="165941" y="26226"/>
                </a:cubicBezTo>
                <a:cubicBezTo>
                  <a:pt x="165461" y="25930"/>
                  <a:pt x="164936" y="25701"/>
                  <a:pt x="164411" y="25473"/>
                </a:cubicBezTo>
                <a:cubicBezTo>
                  <a:pt x="163932" y="25176"/>
                  <a:pt x="163430" y="24925"/>
                  <a:pt x="162882" y="24720"/>
                </a:cubicBezTo>
                <a:cubicBezTo>
                  <a:pt x="162403" y="24423"/>
                  <a:pt x="161901" y="24172"/>
                  <a:pt x="161376" y="23967"/>
                </a:cubicBezTo>
                <a:cubicBezTo>
                  <a:pt x="160896" y="23670"/>
                  <a:pt x="160371" y="23419"/>
                  <a:pt x="159846" y="23213"/>
                </a:cubicBezTo>
                <a:cubicBezTo>
                  <a:pt x="159367" y="22917"/>
                  <a:pt x="158842" y="22666"/>
                  <a:pt x="158317" y="22460"/>
                </a:cubicBezTo>
                <a:cubicBezTo>
                  <a:pt x="157838" y="22163"/>
                  <a:pt x="157336" y="21912"/>
                  <a:pt x="156788" y="21707"/>
                </a:cubicBezTo>
                <a:cubicBezTo>
                  <a:pt x="156308" y="21410"/>
                  <a:pt x="155806" y="21159"/>
                  <a:pt x="155281" y="20954"/>
                </a:cubicBezTo>
                <a:cubicBezTo>
                  <a:pt x="154802" y="20657"/>
                  <a:pt x="154277" y="20406"/>
                  <a:pt x="153752" y="20200"/>
                </a:cubicBezTo>
                <a:cubicBezTo>
                  <a:pt x="153638" y="20132"/>
                  <a:pt x="153524" y="20063"/>
                  <a:pt x="153410" y="20018"/>
                </a:cubicBezTo>
                <a:cubicBezTo>
                  <a:pt x="151469" y="17598"/>
                  <a:pt x="149073" y="15772"/>
                  <a:pt x="146334" y="14563"/>
                </a:cubicBezTo>
                <a:cubicBezTo>
                  <a:pt x="145832" y="14289"/>
                  <a:pt x="145329" y="14038"/>
                  <a:pt x="144804" y="13809"/>
                </a:cubicBezTo>
                <a:cubicBezTo>
                  <a:pt x="144302" y="13535"/>
                  <a:pt x="143800" y="13284"/>
                  <a:pt x="143275" y="13056"/>
                </a:cubicBezTo>
                <a:cubicBezTo>
                  <a:pt x="142796" y="12782"/>
                  <a:pt x="142271" y="12531"/>
                  <a:pt x="141746" y="12303"/>
                </a:cubicBezTo>
                <a:cubicBezTo>
                  <a:pt x="141267" y="12029"/>
                  <a:pt x="140764" y="11778"/>
                  <a:pt x="140239" y="11550"/>
                </a:cubicBezTo>
                <a:cubicBezTo>
                  <a:pt x="139737" y="11276"/>
                  <a:pt x="139235" y="11025"/>
                  <a:pt x="138710" y="10796"/>
                </a:cubicBezTo>
                <a:cubicBezTo>
                  <a:pt x="138208" y="10522"/>
                  <a:pt x="137706" y="10271"/>
                  <a:pt x="137181" y="10020"/>
                </a:cubicBezTo>
                <a:cubicBezTo>
                  <a:pt x="136701" y="9746"/>
                  <a:pt x="136177" y="9495"/>
                  <a:pt x="135652" y="9267"/>
                </a:cubicBezTo>
                <a:cubicBezTo>
                  <a:pt x="135172" y="8993"/>
                  <a:pt x="134670" y="8742"/>
                  <a:pt x="134145" y="8514"/>
                </a:cubicBezTo>
                <a:cubicBezTo>
                  <a:pt x="133643" y="8240"/>
                  <a:pt x="133141" y="7989"/>
                  <a:pt x="132616" y="7761"/>
                </a:cubicBezTo>
                <a:cubicBezTo>
                  <a:pt x="132114" y="7487"/>
                  <a:pt x="131611" y="7236"/>
                  <a:pt x="131086" y="7007"/>
                </a:cubicBezTo>
                <a:cubicBezTo>
                  <a:pt x="130607" y="6733"/>
                  <a:pt x="130082" y="6482"/>
                  <a:pt x="129557" y="6254"/>
                </a:cubicBezTo>
                <a:cubicBezTo>
                  <a:pt x="129078" y="5980"/>
                  <a:pt x="128576" y="5729"/>
                  <a:pt x="128051" y="5501"/>
                </a:cubicBezTo>
                <a:cubicBezTo>
                  <a:pt x="127549" y="5227"/>
                  <a:pt x="127046" y="4976"/>
                  <a:pt x="126521" y="4748"/>
                </a:cubicBezTo>
                <a:cubicBezTo>
                  <a:pt x="126019" y="4474"/>
                  <a:pt x="125517" y="4223"/>
                  <a:pt x="124992" y="3994"/>
                </a:cubicBezTo>
                <a:cubicBezTo>
                  <a:pt x="124513" y="3721"/>
                  <a:pt x="123988" y="3469"/>
                  <a:pt x="123486" y="3241"/>
                </a:cubicBezTo>
                <a:cubicBezTo>
                  <a:pt x="122983" y="2967"/>
                  <a:pt x="122481" y="2716"/>
                  <a:pt x="121956" y="2488"/>
                </a:cubicBezTo>
                <a:cubicBezTo>
                  <a:pt x="118989" y="845"/>
                  <a:pt x="115565" y="0"/>
                  <a:pt x="111799" y="0"/>
                </a:cubicBezTo>
                <a:close/>
              </a:path>
            </a:pathLst>
          </a:custGeom>
          <a:solidFill>
            <a:srgbClr val="F7A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roup 23">
            <a:extLst>
              <a:ext uri="{FF2B5EF4-FFF2-40B4-BE49-F238E27FC236}">
                <a16:creationId xmlns:a16="http://schemas.microsoft.com/office/drawing/2014/main" id="{E7ECBC2A-539C-78B0-03D5-43FF6281AD3E}"/>
              </a:ext>
            </a:extLst>
          </p:cNvPr>
          <p:cNvGrpSpPr/>
          <p:nvPr/>
        </p:nvGrpSpPr>
        <p:grpSpPr>
          <a:xfrm>
            <a:off x="-358037" y="-217973"/>
            <a:ext cx="3712649" cy="3163016"/>
            <a:chOff x="-1054275" y="-529423"/>
            <a:chExt cx="4439209" cy="3660023"/>
          </a:xfrm>
        </p:grpSpPr>
        <p:sp>
          <p:nvSpPr>
            <p:cNvPr id="14" name="Google Shape;61;p17">
              <a:extLst>
                <a:ext uri="{FF2B5EF4-FFF2-40B4-BE49-F238E27FC236}">
                  <a16:creationId xmlns:a16="http://schemas.microsoft.com/office/drawing/2014/main" id="{AEBDB186-2854-D60A-0F98-AD546F4F7D08}"/>
                </a:ext>
              </a:extLst>
            </p:cNvPr>
            <p:cNvSpPr/>
            <p:nvPr/>
          </p:nvSpPr>
          <p:spPr>
            <a:xfrm>
              <a:off x="-1054275" y="-529423"/>
              <a:ext cx="4412891" cy="3585620"/>
            </a:xfrm>
            <a:custGeom>
              <a:avLst/>
              <a:gdLst/>
              <a:ahLst/>
              <a:cxnLst/>
              <a:rect l="l" t="t" r="r" b="b"/>
              <a:pathLst>
                <a:path w="179477" h="145831" extrusionOk="0">
                  <a:moveTo>
                    <a:pt x="111799" y="0"/>
                  </a:moveTo>
                  <a:cubicBezTo>
                    <a:pt x="106504" y="0"/>
                    <a:pt x="100523" y="1666"/>
                    <a:pt x="94201" y="5204"/>
                  </a:cubicBezTo>
                  <a:cubicBezTo>
                    <a:pt x="83222" y="11321"/>
                    <a:pt x="73316" y="21821"/>
                    <a:pt x="66194" y="33827"/>
                  </a:cubicBezTo>
                  <a:cubicBezTo>
                    <a:pt x="65806" y="34489"/>
                    <a:pt x="65098" y="34946"/>
                    <a:pt x="64300" y="35037"/>
                  </a:cubicBezTo>
                  <a:cubicBezTo>
                    <a:pt x="60488" y="35516"/>
                    <a:pt x="56356" y="36908"/>
                    <a:pt x="52020" y="39328"/>
                  </a:cubicBezTo>
                  <a:cubicBezTo>
                    <a:pt x="35426" y="48595"/>
                    <a:pt x="21616" y="69549"/>
                    <a:pt x="18809" y="88608"/>
                  </a:cubicBezTo>
                  <a:cubicBezTo>
                    <a:pt x="18695" y="89361"/>
                    <a:pt x="18238" y="90023"/>
                    <a:pt x="17553" y="90411"/>
                  </a:cubicBezTo>
                  <a:lnTo>
                    <a:pt x="15408" y="91598"/>
                  </a:lnTo>
                  <a:cubicBezTo>
                    <a:pt x="6940" y="96323"/>
                    <a:pt x="1" y="109105"/>
                    <a:pt x="1" y="119992"/>
                  </a:cubicBezTo>
                  <a:cubicBezTo>
                    <a:pt x="1" y="126635"/>
                    <a:pt x="2580" y="131108"/>
                    <a:pt x="6506" y="132524"/>
                  </a:cubicBezTo>
                  <a:cubicBezTo>
                    <a:pt x="6985" y="132820"/>
                    <a:pt x="7487" y="133071"/>
                    <a:pt x="8035" y="133277"/>
                  </a:cubicBezTo>
                  <a:cubicBezTo>
                    <a:pt x="8515" y="133573"/>
                    <a:pt x="9017" y="133825"/>
                    <a:pt x="9542" y="134030"/>
                  </a:cubicBezTo>
                  <a:cubicBezTo>
                    <a:pt x="10021" y="134327"/>
                    <a:pt x="10546" y="134601"/>
                    <a:pt x="11071" y="134783"/>
                  </a:cubicBezTo>
                  <a:cubicBezTo>
                    <a:pt x="11550" y="135080"/>
                    <a:pt x="12052" y="135354"/>
                    <a:pt x="12600" y="135536"/>
                  </a:cubicBezTo>
                  <a:cubicBezTo>
                    <a:pt x="13080" y="135833"/>
                    <a:pt x="13582" y="136107"/>
                    <a:pt x="14130" y="136290"/>
                  </a:cubicBezTo>
                  <a:cubicBezTo>
                    <a:pt x="14609" y="136586"/>
                    <a:pt x="15111" y="136860"/>
                    <a:pt x="15636" y="137043"/>
                  </a:cubicBezTo>
                  <a:cubicBezTo>
                    <a:pt x="16115" y="137340"/>
                    <a:pt x="16640" y="137614"/>
                    <a:pt x="17165" y="137796"/>
                  </a:cubicBezTo>
                  <a:cubicBezTo>
                    <a:pt x="17645" y="138116"/>
                    <a:pt x="18147" y="138367"/>
                    <a:pt x="18695" y="138549"/>
                  </a:cubicBezTo>
                  <a:cubicBezTo>
                    <a:pt x="19174" y="138869"/>
                    <a:pt x="19676" y="139120"/>
                    <a:pt x="20224" y="139303"/>
                  </a:cubicBezTo>
                  <a:cubicBezTo>
                    <a:pt x="20703" y="139622"/>
                    <a:pt x="21205" y="139873"/>
                    <a:pt x="21730" y="140056"/>
                  </a:cubicBezTo>
                  <a:cubicBezTo>
                    <a:pt x="22210" y="140375"/>
                    <a:pt x="22735" y="140626"/>
                    <a:pt x="23260" y="140809"/>
                  </a:cubicBezTo>
                  <a:cubicBezTo>
                    <a:pt x="23739" y="141129"/>
                    <a:pt x="24241" y="141380"/>
                    <a:pt x="24789" y="141562"/>
                  </a:cubicBezTo>
                  <a:cubicBezTo>
                    <a:pt x="25268" y="141882"/>
                    <a:pt x="25770" y="142133"/>
                    <a:pt x="26318" y="142316"/>
                  </a:cubicBezTo>
                  <a:cubicBezTo>
                    <a:pt x="26798" y="142635"/>
                    <a:pt x="27300" y="142886"/>
                    <a:pt x="27825" y="143092"/>
                  </a:cubicBezTo>
                  <a:cubicBezTo>
                    <a:pt x="28304" y="143388"/>
                    <a:pt x="28829" y="143639"/>
                    <a:pt x="29354" y="143845"/>
                  </a:cubicBezTo>
                  <a:cubicBezTo>
                    <a:pt x="29833" y="144142"/>
                    <a:pt x="30336" y="144393"/>
                    <a:pt x="30883" y="144598"/>
                  </a:cubicBezTo>
                  <a:cubicBezTo>
                    <a:pt x="32162" y="145397"/>
                    <a:pt x="33622" y="145831"/>
                    <a:pt x="35220" y="145831"/>
                  </a:cubicBezTo>
                  <a:cubicBezTo>
                    <a:pt x="37092" y="145831"/>
                    <a:pt x="39146" y="145260"/>
                    <a:pt x="41315" y="144050"/>
                  </a:cubicBezTo>
                  <a:lnTo>
                    <a:pt x="155601" y="80368"/>
                  </a:lnTo>
                  <a:cubicBezTo>
                    <a:pt x="159299" y="78268"/>
                    <a:pt x="163978" y="75072"/>
                    <a:pt x="165895" y="72927"/>
                  </a:cubicBezTo>
                  <a:cubicBezTo>
                    <a:pt x="173861" y="64961"/>
                    <a:pt x="179476" y="53229"/>
                    <a:pt x="179476" y="43140"/>
                  </a:cubicBezTo>
                  <a:cubicBezTo>
                    <a:pt x="179476" y="35927"/>
                    <a:pt x="176600" y="31088"/>
                    <a:pt x="172035" y="29239"/>
                  </a:cubicBezTo>
                  <a:cubicBezTo>
                    <a:pt x="171556" y="28965"/>
                    <a:pt x="171031" y="28714"/>
                    <a:pt x="170506" y="28486"/>
                  </a:cubicBezTo>
                  <a:cubicBezTo>
                    <a:pt x="170026" y="28189"/>
                    <a:pt x="169524" y="27961"/>
                    <a:pt x="168976" y="27733"/>
                  </a:cubicBezTo>
                  <a:cubicBezTo>
                    <a:pt x="168497" y="27436"/>
                    <a:pt x="167995" y="27208"/>
                    <a:pt x="167470" y="26979"/>
                  </a:cubicBezTo>
                  <a:cubicBezTo>
                    <a:pt x="166991" y="26683"/>
                    <a:pt x="166466" y="26455"/>
                    <a:pt x="165941" y="26226"/>
                  </a:cubicBezTo>
                  <a:cubicBezTo>
                    <a:pt x="165461" y="25930"/>
                    <a:pt x="164936" y="25701"/>
                    <a:pt x="164411" y="25473"/>
                  </a:cubicBezTo>
                  <a:cubicBezTo>
                    <a:pt x="163932" y="25176"/>
                    <a:pt x="163430" y="24925"/>
                    <a:pt x="162882" y="24720"/>
                  </a:cubicBezTo>
                  <a:cubicBezTo>
                    <a:pt x="162403" y="24423"/>
                    <a:pt x="161901" y="24172"/>
                    <a:pt x="161376" y="23967"/>
                  </a:cubicBezTo>
                  <a:cubicBezTo>
                    <a:pt x="160896" y="23670"/>
                    <a:pt x="160371" y="23419"/>
                    <a:pt x="159846" y="23213"/>
                  </a:cubicBezTo>
                  <a:cubicBezTo>
                    <a:pt x="159367" y="22917"/>
                    <a:pt x="158842" y="22666"/>
                    <a:pt x="158317" y="22460"/>
                  </a:cubicBezTo>
                  <a:cubicBezTo>
                    <a:pt x="157838" y="22163"/>
                    <a:pt x="157336" y="21912"/>
                    <a:pt x="156788" y="21707"/>
                  </a:cubicBezTo>
                  <a:cubicBezTo>
                    <a:pt x="156308" y="21410"/>
                    <a:pt x="155806" y="21159"/>
                    <a:pt x="155281" y="20954"/>
                  </a:cubicBezTo>
                  <a:cubicBezTo>
                    <a:pt x="154802" y="20657"/>
                    <a:pt x="154277" y="20406"/>
                    <a:pt x="153752" y="20200"/>
                  </a:cubicBezTo>
                  <a:cubicBezTo>
                    <a:pt x="153638" y="20132"/>
                    <a:pt x="153524" y="20063"/>
                    <a:pt x="153410" y="20018"/>
                  </a:cubicBezTo>
                  <a:cubicBezTo>
                    <a:pt x="151469" y="17598"/>
                    <a:pt x="149073" y="15772"/>
                    <a:pt x="146334" y="14563"/>
                  </a:cubicBezTo>
                  <a:cubicBezTo>
                    <a:pt x="145832" y="14289"/>
                    <a:pt x="145329" y="14038"/>
                    <a:pt x="144804" y="13809"/>
                  </a:cubicBezTo>
                  <a:cubicBezTo>
                    <a:pt x="144302" y="13535"/>
                    <a:pt x="143800" y="13284"/>
                    <a:pt x="143275" y="13056"/>
                  </a:cubicBezTo>
                  <a:cubicBezTo>
                    <a:pt x="142796" y="12782"/>
                    <a:pt x="142271" y="12531"/>
                    <a:pt x="141746" y="12303"/>
                  </a:cubicBezTo>
                  <a:cubicBezTo>
                    <a:pt x="141267" y="12029"/>
                    <a:pt x="140764" y="11778"/>
                    <a:pt x="140239" y="11550"/>
                  </a:cubicBezTo>
                  <a:cubicBezTo>
                    <a:pt x="139737" y="11276"/>
                    <a:pt x="139235" y="11025"/>
                    <a:pt x="138710" y="10796"/>
                  </a:cubicBezTo>
                  <a:cubicBezTo>
                    <a:pt x="138208" y="10522"/>
                    <a:pt x="137706" y="10271"/>
                    <a:pt x="137181" y="10020"/>
                  </a:cubicBezTo>
                  <a:cubicBezTo>
                    <a:pt x="136701" y="9746"/>
                    <a:pt x="136177" y="9495"/>
                    <a:pt x="135652" y="9267"/>
                  </a:cubicBezTo>
                  <a:cubicBezTo>
                    <a:pt x="135172" y="8993"/>
                    <a:pt x="134670" y="8742"/>
                    <a:pt x="134145" y="8514"/>
                  </a:cubicBezTo>
                  <a:cubicBezTo>
                    <a:pt x="133643" y="8240"/>
                    <a:pt x="133141" y="7989"/>
                    <a:pt x="132616" y="7761"/>
                  </a:cubicBezTo>
                  <a:cubicBezTo>
                    <a:pt x="132114" y="7487"/>
                    <a:pt x="131611" y="7236"/>
                    <a:pt x="131086" y="7007"/>
                  </a:cubicBezTo>
                  <a:cubicBezTo>
                    <a:pt x="130607" y="6733"/>
                    <a:pt x="130082" y="6482"/>
                    <a:pt x="129557" y="6254"/>
                  </a:cubicBezTo>
                  <a:cubicBezTo>
                    <a:pt x="129078" y="5980"/>
                    <a:pt x="128576" y="5729"/>
                    <a:pt x="128051" y="5501"/>
                  </a:cubicBezTo>
                  <a:cubicBezTo>
                    <a:pt x="127549" y="5227"/>
                    <a:pt x="127046" y="4976"/>
                    <a:pt x="126521" y="4748"/>
                  </a:cubicBezTo>
                  <a:cubicBezTo>
                    <a:pt x="126019" y="4474"/>
                    <a:pt x="125517" y="4223"/>
                    <a:pt x="124992" y="3994"/>
                  </a:cubicBezTo>
                  <a:cubicBezTo>
                    <a:pt x="124513" y="3721"/>
                    <a:pt x="123988" y="3469"/>
                    <a:pt x="123486" y="3241"/>
                  </a:cubicBezTo>
                  <a:cubicBezTo>
                    <a:pt x="122983" y="2967"/>
                    <a:pt x="122481" y="2716"/>
                    <a:pt x="121956" y="2488"/>
                  </a:cubicBezTo>
                  <a:cubicBezTo>
                    <a:pt x="118989" y="845"/>
                    <a:pt x="115565" y="0"/>
                    <a:pt x="111799" y="0"/>
                  </a:cubicBezTo>
                  <a:close/>
                </a:path>
              </a:pathLst>
            </a:custGeom>
            <a:solidFill>
              <a:srgbClr val="F7A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2;p17">
              <a:extLst>
                <a:ext uri="{FF2B5EF4-FFF2-40B4-BE49-F238E27FC236}">
                  <a16:creationId xmlns:a16="http://schemas.microsoft.com/office/drawing/2014/main" id="{3FB3C0E4-2AE8-7FD2-19C7-7544DEF63161}"/>
                </a:ext>
              </a:extLst>
            </p:cNvPr>
            <p:cNvSpPr/>
            <p:nvPr/>
          </p:nvSpPr>
          <p:spPr>
            <a:xfrm>
              <a:off x="-449315" y="-190212"/>
              <a:ext cx="3834249" cy="3320812"/>
            </a:xfrm>
            <a:custGeom>
              <a:avLst/>
              <a:gdLst/>
              <a:ahLst/>
              <a:cxnLst/>
              <a:rect l="l" t="t" r="r" b="b"/>
              <a:pathLst>
                <a:path w="155943" h="135061" extrusionOk="0">
                  <a:moveTo>
                    <a:pt x="113514" y="0"/>
                  </a:moveTo>
                  <a:cubicBezTo>
                    <a:pt x="108140" y="0"/>
                    <a:pt x="102069" y="1698"/>
                    <a:pt x="95638" y="5283"/>
                  </a:cubicBezTo>
                  <a:cubicBezTo>
                    <a:pt x="84523" y="11492"/>
                    <a:pt x="74457" y="22151"/>
                    <a:pt x="67221" y="34340"/>
                  </a:cubicBezTo>
                  <a:cubicBezTo>
                    <a:pt x="66810" y="35024"/>
                    <a:pt x="66102" y="35481"/>
                    <a:pt x="65281" y="35572"/>
                  </a:cubicBezTo>
                  <a:cubicBezTo>
                    <a:pt x="61423" y="36052"/>
                    <a:pt x="57223" y="37490"/>
                    <a:pt x="52818" y="39932"/>
                  </a:cubicBezTo>
                  <a:cubicBezTo>
                    <a:pt x="35973" y="49336"/>
                    <a:pt x="21958" y="70632"/>
                    <a:pt x="19105" y="89965"/>
                  </a:cubicBezTo>
                  <a:cubicBezTo>
                    <a:pt x="18991" y="90741"/>
                    <a:pt x="18512" y="91403"/>
                    <a:pt x="17827" y="91791"/>
                  </a:cubicBezTo>
                  <a:lnTo>
                    <a:pt x="15636" y="93023"/>
                  </a:lnTo>
                  <a:cubicBezTo>
                    <a:pt x="7053" y="97817"/>
                    <a:pt x="0" y="110782"/>
                    <a:pt x="0" y="121852"/>
                  </a:cubicBezTo>
                  <a:cubicBezTo>
                    <a:pt x="0" y="130106"/>
                    <a:pt x="3921" y="135061"/>
                    <a:pt x="9474" y="135061"/>
                  </a:cubicBezTo>
                  <a:cubicBezTo>
                    <a:pt x="11368" y="135061"/>
                    <a:pt x="13452" y="134484"/>
                    <a:pt x="15636" y="133264"/>
                  </a:cubicBezTo>
                  <a:lnTo>
                    <a:pt x="131702" y="68578"/>
                  </a:lnTo>
                  <a:cubicBezTo>
                    <a:pt x="135446" y="66455"/>
                    <a:pt x="140216" y="63214"/>
                    <a:pt x="142156" y="61022"/>
                  </a:cubicBezTo>
                  <a:cubicBezTo>
                    <a:pt x="150237" y="52942"/>
                    <a:pt x="155943" y="41005"/>
                    <a:pt x="155943" y="30779"/>
                  </a:cubicBezTo>
                  <a:cubicBezTo>
                    <a:pt x="155943" y="21301"/>
                    <a:pt x="151029" y="15821"/>
                    <a:pt x="143863" y="15821"/>
                  </a:cubicBezTo>
                  <a:cubicBezTo>
                    <a:pt x="141434" y="15821"/>
                    <a:pt x="138746" y="16451"/>
                    <a:pt x="135902" y="17769"/>
                  </a:cubicBezTo>
                  <a:cubicBezTo>
                    <a:pt x="135743" y="17837"/>
                    <a:pt x="135571" y="17871"/>
                    <a:pt x="135400" y="17871"/>
                  </a:cubicBezTo>
                  <a:cubicBezTo>
                    <a:pt x="135229" y="17871"/>
                    <a:pt x="135058" y="17837"/>
                    <a:pt x="134898" y="17769"/>
                  </a:cubicBezTo>
                  <a:cubicBezTo>
                    <a:pt x="134578" y="17632"/>
                    <a:pt x="134350" y="17358"/>
                    <a:pt x="134259" y="17015"/>
                  </a:cubicBezTo>
                  <a:cubicBezTo>
                    <a:pt x="131389" y="6105"/>
                    <a:pt x="123706" y="0"/>
                    <a:pt x="113514" y="0"/>
                  </a:cubicBezTo>
                  <a:close/>
                </a:path>
              </a:pathLst>
            </a:custGeom>
            <a:solidFill>
              <a:srgbClr val="FF9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roup 22">
            <a:extLst>
              <a:ext uri="{FF2B5EF4-FFF2-40B4-BE49-F238E27FC236}">
                <a16:creationId xmlns:a16="http://schemas.microsoft.com/office/drawing/2014/main" id="{95597075-2961-9310-12E1-3A46493E7F26}"/>
              </a:ext>
            </a:extLst>
          </p:cNvPr>
          <p:cNvGrpSpPr/>
          <p:nvPr/>
        </p:nvGrpSpPr>
        <p:grpSpPr>
          <a:xfrm>
            <a:off x="454171" y="791912"/>
            <a:ext cx="3387872" cy="2869868"/>
            <a:chOff x="291959" y="716400"/>
            <a:chExt cx="3671617" cy="3163016"/>
          </a:xfrm>
        </p:grpSpPr>
        <p:sp>
          <p:nvSpPr>
            <p:cNvPr id="16" name="Google Shape;63;p17">
              <a:extLst>
                <a:ext uri="{FF2B5EF4-FFF2-40B4-BE49-F238E27FC236}">
                  <a16:creationId xmlns:a16="http://schemas.microsoft.com/office/drawing/2014/main" id="{F1B730B6-A47F-1161-D376-8C7324EDD1A5}"/>
                </a:ext>
              </a:extLst>
            </p:cNvPr>
            <p:cNvSpPr/>
            <p:nvPr/>
          </p:nvSpPr>
          <p:spPr>
            <a:xfrm>
              <a:off x="291959" y="716400"/>
              <a:ext cx="3572490" cy="2902766"/>
            </a:xfrm>
            <a:custGeom>
              <a:avLst/>
              <a:gdLst/>
              <a:ahLst/>
              <a:cxnLst/>
              <a:rect l="l" t="t" r="r" b="b"/>
              <a:pathLst>
                <a:path w="179477" h="145831" extrusionOk="0">
                  <a:moveTo>
                    <a:pt x="111799" y="0"/>
                  </a:moveTo>
                  <a:cubicBezTo>
                    <a:pt x="106504" y="0"/>
                    <a:pt x="100523" y="1666"/>
                    <a:pt x="94201" y="5204"/>
                  </a:cubicBezTo>
                  <a:cubicBezTo>
                    <a:pt x="83222" y="11321"/>
                    <a:pt x="73316" y="21821"/>
                    <a:pt x="66194" y="33827"/>
                  </a:cubicBezTo>
                  <a:cubicBezTo>
                    <a:pt x="65806" y="34489"/>
                    <a:pt x="65098" y="34946"/>
                    <a:pt x="64300" y="35037"/>
                  </a:cubicBezTo>
                  <a:cubicBezTo>
                    <a:pt x="60488" y="35516"/>
                    <a:pt x="56356" y="36908"/>
                    <a:pt x="52020" y="39328"/>
                  </a:cubicBezTo>
                  <a:cubicBezTo>
                    <a:pt x="35426" y="48595"/>
                    <a:pt x="21616" y="69549"/>
                    <a:pt x="18809" y="88608"/>
                  </a:cubicBezTo>
                  <a:cubicBezTo>
                    <a:pt x="18695" y="89361"/>
                    <a:pt x="18238" y="90023"/>
                    <a:pt x="17553" y="90411"/>
                  </a:cubicBezTo>
                  <a:lnTo>
                    <a:pt x="15408" y="91598"/>
                  </a:lnTo>
                  <a:cubicBezTo>
                    <a:pt x="6940" y="96323"/>
                    <a:pt x="1" y="109105"/>
                    <a:pt x="1" y="119992"/>
                  </a:cubicBezTo>
                  <a:cubicBezTo>
                    <a:pt x="1" y="126635"/>
                    <a:pt x="2580" y="131108"/>
                    <a:pt x="6506" y="132524"/>
                  </a:cubicBezTo>
                  <a:cubicBezTo>
                    <a:pt x="6985" y="132820"/>
                    <a:pt x="7487" y="133071"/>
                    <a:pt x="8035" y="133277"/>
                  </a:cubicBezTo>
                  <a:cubicBezTo>
                    <a:pt x="8515" y="133573"/>
                    <a:pt x="9017" y="133825"/>
                    <a:pt x="9542" y="134030"/>
                  </a:cubicBezTo>
                  <a:cubicBezTo>
                    <a:pt x="10021" y="134327"/>
                    <a:pt x="10546" y="134601"/>
                    <a:pt x="11071" y="134783"/>
                  </a:cubicBezTo>
                  <a:cubicBezTo>
                    <a:pt x="11550" y="135080"/>
                    <a:pt x="12052" y="135354"/>
                    <a:pt x="12600" y="135536"/>
                  </a:cubicBezTo>
                  <a:cubicBezTo>
                    <a:pt x="13080" y="135833"/>
                    <a:pt x="13582" y="136107"/>
                    <a:pt x="14130" y="136290"/>
                  </a:cubicBezTo>
                  <a:cubicBezTo>
                    <a:pt x="14609" y="136586"/>
                    <a:pt x="15111" y="136860"/>
                    <a:pt x="15636" y="137043"/>
                  </a:cubicBezTo>
                  <a:cubicBezTo>
                    <a:pt x="16115" y="137340"/>
                    <a:pt x="16640" y="137614"/>
                    <a:pt x="17165" y="137796"/>
                  </a:cubicBezTo>
                  <a:cubicBezTo>
                    <a:pt x="17645" y="138116"/>
                    <a:pt x="18147" y="138367"/>
                    <a:pt x="18695" y="138549"/>
                  </a:cubicBezTo>
                  <a:cubicBezTo>
                    <a:pt x="19174" y="138869"/>
                    <a:pt x="19676" y="139120"/>
                    <a:pt x="20224" y="139303"/>
                  </a:cubicBezTo>
                  <a:cubicBezTo>
                    <a:pt x="20703" y="139622"/>
                    <a:pt x="21205" y="139873"/>
                    <a:pt x="21730" y="140056"/>
                  </a:cubicBezTo>
                  <a:cubicBezTo>
                    <a:pt x="22210" y="140375"/>
                    <a:pt x="22735" y="140626"/>
                    <a:pt x="23260" y="140809"/>
                  </a:cubicBezTo>
                  <a:cubicBezTo>
                    <a:pt x="23739" y="141129"/>
                    <a:pt x="24241" y="141380"/>
                    <a:pt x="24789" y="141562"/>
                  </a:cubicBezTo>
                  <a:cubicBezTo>
                    <a:pt x="25268" y="141882"/>
                    <a:pt x="25770" y="142133"/>
                    <a:pt x="26318" y="142316"/>
                  </a:cubicBezTo>
                  <a:cubicBezTo>
                    <a:pt x="26798" y="142635"/>
                    <a:pt x="27300" y="142886"/>
                    <a:pt x="27825" y="143092"/>
                  </a:cubicBezTo>
                  <a:cubicBezTo>
                    <a:pt x="28304" y="143388"/>
                    <a:pt x="28829" y="143639"/>
                    <a:pt x="29354" y="143845"/>
                  </a:cubicBezTo>
                  <a:cubicBezTo>
                    <a:pt x="29833" y="144142"/>
                    <a:pt x="30336" y="144393"/>
                    <a:pt x="30883" y="144598"/>
                  </a:cubicBezTo>
                  <a:cubicBezTo>
                    <a:pt x="32162" y="145397"/>
                    <a:pt x="33622" y="145831"/>
                    <a:pt x="35220" y="145831"/>
                  </a:cubicBezTo>
                  <a:cubicBezTo>
                    <a:pt x="37092" y="145831"/>
                    <a:pt x="39146" y="145260"/>
                    <a:pt x="41315" y="144050"/>
                  </a:cubicBezTo>
                  <a:lnTo>
                    <a:pt x="155601" y="80368"/>
                  </a:lnTo>
                  <a:cubicBezTo>
                    <a:pt x="159299" y="78268"/>
                    <a:pt x="163978" y="75072"/>
                    <a:pt x="165895" y="72927"/>
                  </a:cubicBezTo>
                  <a:cubicBezTo>
                    <a:pt x="173861" y="64961"/>
                    <a:pt x="179476" y="53229"/>
                    <a:pt x="179476" y="43140"/>
                  </a:cubicBezTo>
                  <a:cubicBezTo>
                    <a:pt x="179476" y="35927"/>
                    <a:pt x="176600" y="31088"/>
                    <a:pt x="172035" y="29239"/>
                  </a:cubicBezTo>
                  <a:cubicBezTo>
                    <a:pt x="171556" y="28965"/>
                    <a:pt x="171031" y="28714"/>
                    <a:pt x="170506" y="28486"/>
                  </a:cubicBezTo>
                  <a:cubicBezTo>
                    <a:pt x="170026" y="28189"/>
                    <a:pt x="169524" y="27961"/>
                    <a:pt x="168976" y="27733"/>
                  </a:cubicBezTo>
                  <a:cubicBezTo>
                    <a:pt x="168497" y="27436"/>
                    <a:pt x="167995" y="27208"/>
                    <a:pt x="167470" y="26979"/>
                  </a:cubicBezTo>
                  <a:cubicBezTo>
                    <a:pt x="166991" y="26683"/>
                    <a:pt x="166466" y="26455"/>
                    <a:pt x="165941" y="26226"/>
                  </a:cubicBezTo>
                  <a:cubicBezTo>
                    <a:pt x="165461" y="25930"/>
                    <a:pt x="164936" y="25701"/>
                    <a:pt x="164411" y="25473"/>
                  </a:cubicBezTo>
                  <a:cubicBezTo>
                    <a:pt x="163932" y="25176"/>
                    <a:pt x="163430" y="24925"/>
                    <a:pt x="162882" y="24720"/>
                  </a:cubicBezTo>
                  <a:cubicBezTo>
                    <a:pt x="162403" y="24423"/>
                    <a:pt x="161901" y="24172"/>
                    <a:pt x="161376" y="23967"/>
                  </a:cubicBezTo>
                  <a:cubicBezTo>
                    <a:pt x="160896" y="23670"/>
                    <a:pt x="160371" y="23419"/>
                    <a:pt x="159846" y="23213"/>
                  </a:cubicBezTo>
                  <a:cubicBezTo>
                    <a:pt x="159367" y="22917"/>
                    <a:pt x="158842" y="22666"/>
                    <a:pt x="158317" y="22460"/>
                  </a:cubicBezTo>
                  <a:cubicBezTo>
                    <a:pt x="157838" y="22163"/>
                    <a:pt x="157336" y="21912"/>
                    <a:pt x="156788" y="21707"/>
                  </a:cubicBezTo>
                  <a:cubicBezTo>
                    <a:pt x="156308" y="21410"/>
                    <a:pt x="155806" y="21159"/>
                    <a:pt x="155281" y="20954"/>
                  </a:cubicBezTo>
                  <a:cubicBezTo>
                    <a:pt x="154802" y="20657"/>
                    <a:pt x="154277" y="20406"/>
                    <a:pt x="153752" y="20200"/>
                  </a:cubicBezTo>
                  <a:cubicBezTo>
                    <a:pt x="153638" y="20132"/>
                    <a:pt x="153524" y="20063"/>
                    <a:pt x="153410" y="20018"/>
                  </a:cubicBezTo>
                  <a:cubicBezTo>
                    <a:pt x="151469" y="17598"/>
                    <a:pt x="149073" y="15772"/>
                    <a:pt x="146334" y="14563"/>
                  </a:cubicBezTo>
                  <a:cubicBezTo>
                    <a:pt x="145832" y="14289"/>
                    <a:pt x="145329" y="14038"/>
                    <a:pt x="144804" y="13809"/>
                  </a:cubicBezTo>
                  <a:cubicBezTo>
                    <a:pt x="144302" y="13535"/>
                    <a:pt x="143800" y="13284"/>
                    <a:pt x="143275" y="13056"/>
                  </a:cubicBezTo>
                  <a:cubicBezTo>
                    <a:pt x="142796" y="12782"/>
                    <a:pt x="142271" y="12531"/>
                    <a:pt x="141746" y="12303"/>
                  </a:cubicBezTo>
                  <a:cubicBezTo>
                    <a:pt x="141267" y="12029"/>
                    <a:pt x="140764" y="11778"/>
                    <a:pt x="140239" y="11550"/>
                  </a:cubicBezTo>
                  <a:cubicBezTo>
                    <a:pt x="139737" y="11276"/>
                    <a:pt x="139235" y="11025"/>
                    <a:pt x="138710" y="10796"/>
                  </a:cubicBezTo>
                  <a:cubicBezTo>
                    <a:pt x="138208" y="10522"/>
                    <a:pt x="137706" y="10271"/>
                    <a:pt x="137181" y="10020"/>
                  </a:cubicBezTo>
                  <a:cubicBezTo>
                    <a:pt x="136701" y="9746"/>
                    <a:pt x="136177" y="9495"/>
                    <a:pt x="135652" y="9267"/>
                  </a:cubicBezTo>
                  <a:cubicBezTo>
                    <a:pt x="135172" y="8993"/>
                    <a:pt x="134670" y="8742"/>
                    <a:pt x="134145" y="8514"/>
                  </a:cubicBezTo>
                  <a:cubicBezTo>
                    <a:pt x="133643" y="8240"/>
                    <a:pt x="133141" y="7989"/>
                    <a:pt x="132616" y="7761"/>
                  </a:cubicBezTo>
                  <a:cubicBezTo>
                    <a:pt x="132114" y="7487"/>
                    <a:pt x="131611" y="7236"/>
                    <a:pt x="131086" y="7007"/>
                  </a:cubicBezTo>
                  <a:cubicBezTo>
                    <a:pt x="130607" y="6733"/>
                    <a:pt x="130082" y="6482"/>
                    <a:pt x="129557" y="6254"/>
                  </a:cubicBezTo>
                  <a:cubicBezTo>
                    <a:pt x="129078" y="5980"/>
                    <a:pt x="128576" y="5729"/>
                    <a:pt x="128051" y="5501"/>
                  </a:cubicBezTo>
                  <a:cubicBezTo>
                    <a:pt x="127549" y="5227"/>
                    <a:pt x="127046" y="4976"/>
                    <a:pt x="126521" y="4748"/>
                  </a:cubicBezTo>
                  <a:cubicBezTo>
                    <a:pt x="126019" y="4474"/>
                    <a:pt x="125517" y="4223"/>
                    <a:pt x="124992" y="3994"/>
                  </a:cubicBezTo>
                  <a:cubicBezTo>
                    <a:pt x="124513" y="3721"/>
                    <a:pt x="123988" y="3469"/>
                    <a:pt x="123486" y="3241"/>
                  </a:cubicBezTo>
                  <a:cubicBezTo>
                    <a:pt x="122983" y="2967"/>
                    <a:pt x="122481" y="2716"/>
                    <a:pt x="121956" y="2488"/>
                  </a:cubicBezTo>
                  <a:cubicBezTo>
                    <a:pt x="118989" y="845"/>
                    <a:pt x="115565" y="0"/>
                    <a:pt x="111799" y="0"/>
                  </a:cubicBezTo>
                  <a:close/>
                </a:path>
              </a:pathLst>
            </a:custGeom>
            <a:solidFill>
              <a:srgbClr val="FFC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4;p17">
              <a:extLst>
                <a:ext uri="{FF2B5EF4-FFF2-40B4-BE49-F238E27FC236}">
                  <a16:creationId xmlns:a16="http://schemas.microsoft.com/office/drawing/2014/main" id="{3E59D90C-B612-A13F-FCA5-0C93B48E6DBA}"/>
                </a:ext>
              </a:extLst>
            </p:cNvPr>
            <p:cNvSpPr/>
            <p:nvPr/>
          </p:nvSpPr>
          <p:spPr>
            <a:xfrm>
              <a:off x="859531" y="1191027"/>
              <a:ext cx="3104045" cy="2688389"/>
            </a:xfrm>
            <a:custGeom>
              <a:avLst/>
              <a:gdLst/>
              <a:ahLst/>
              <a:cxnLst/>
              <a:rect l="l" t="t" r="r" b="b"/>
              <a:pathLst>
                <a:path w="155943" h="135061" extrusionOk="0">
                  <a:moveTo>
                    <a:pt x="113514" y="0"/>
                  </a:moveTo>
                  <a:cubicBezTo>
                    <a:pt x="108140" y="0"/>
                    <a:pt x="102069" y="1698"/>
                    <a:pt x="95638" y="5283"/>
                  </a:cubicBezTo>
                  <a:cubicBezTo>
                    <a:pt x="84523" y="11492"/>
                    <a:pt x="74457" y="22151"/>
                    <a:pt x="67221" y="34340"/>
                  </a:cubicBezTo>
                  <a:cubicBezTo>
                    <a:pt x="66810" y="35024"/>
                    <a:pt x="66102" y="35481"/>
                    <a:pt x="65281" y="35572"/>
                  </a:cubicBezTo>
                  <a:cubicBezTo>
                    <a:pt x="61423" y="36052"/>
                    <a:pt x="57223" y="37490"/>
                    <a:pt x="52818" y="39932"/>
                  </a:cubicBezTo>
                  <a:cubicBezTo>
                    <a:pt x="35973" y="49336"/>
                    <a:pt x="21958" y="70632"/>
                    <a:pt x="19105" y="89965"/>
                  </a:cubicBezTo>
                  <a:cubicBezTo>
                    <a:pt x="18991" y="90741"/>
                    <a:pt x="18512" y="91403"/>
                    <a:pt x="17827" y="91791"/>
                  </a:cubicBezTo>
                  <a:lnTo>
                    <a:pt x="15636" y="93023"/>
                  </a:lnTo>
                  <a:cubicBezTo>
                    <a:pt x="7053" y="97817"/>
                    <a:pt x="0" y="110782"/>
                    <a:pt x="0" y="121852"/>
                  </a:cubicBezTo>
                  <a:cubicBezTo>
                    <a:pt x="0" y="130106"/>
                    <a:pt x="3921" y="135061"/>
                    <a:pt x="9474" y="135061"/>
                  </a:cubicBezTo>
                  <a:cubicBezTo>
                    <a:pt x="11368" y="135061"/>
                    <a:pt x="13452" y="134484"/>
                    <a:pt x="15636" y="133264"/>
                  </a:cubicBezTo>
                  <a:lnTo>
                    <a:pt x="131702" y="68578"/>
                  </a:lnTo>
                  <a:cubicBezTo>
                    <a:pt x="135446" y="66455"/>
                    <a:pt x="140216" y="63214"/>
                    <a:pt x="142156" y="61022"/>
                  </a:cubicBezTo>
                  <a:cubicBezTo>
                    <a:pt x="150237" y="52942"/>
                    <a:pt x="155943" y="41005"/>
                    <a:pt x="155943" y="30779"/>
                  </a:cubicBezTo>
                  <a:cubicBezTo>
                    <a:pt x="155943" y="21301"/>
                    <a:pt x="151029" y="15821"/>
                    <a:pt x="143863" y="15821"/>
                  </a:cubicBezTo>
                  <a:cubicBezTo>
                    <a:pt x="141434" y="15821"/>
                    <a:pt x="138746" y="16451"/>
                    <a:pt x="135902" y="17769"/>
                  </a:cubicBezTo>
                  <a:cubicBezTo>
                    <a:pt x="135743" y="17837"/>
                    <a:pt x="135571" y="17871"/>
                    <a:pt x="135400" y="17871"/>
                  </a:cubicBezTo>
                  <a:cubicBezTo>
                    <a:pt x="135229" y="17871"/>
                    <a:pt x="135058" y="17837"/>
                    <a:pt x="134898" y="17769"/>
                  </a:cubicBezTo>
                  <a:cubicBezTo>
                    <a:pt x="134578" y="17632"/>
                    <a:pt x="134350" y="17358"/>
                    <a:pt x="134259" y="17015"/>
                  </a:cubicBezTo>
                  <a:cubicBezTo>
                    <a:pt x="131389" y="6105"/>
                    <a:pt x="123706" y="0"/>
                    <a:pt x="113514" y="0"/>
                  </a:cubicBezTo>
                  <a:close/>
                </a:path>
              </a:pathLst>
            </a:custGeom>
            <a:solidFill>
              <a:srgbClr val="FFAE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roup 21">
            <a:extLst>
              <a:ext uri="{FF2B5EF4-FFF2-40B4-BE49-F238E27FC236}">
                <a16:creationId xmlns:a16="http://schemas.microsoft.com/office/drawing/2014/main" id="{F4081B4B-6323-AB1A-4568-6DAC22A841E0}"/>
              </a:ext>
            </a:extLst>
          </p:cNvPr>
          <p:cNvGrpSpPr/>
          <p:nvPr/>
        </p:nvGrpSpPr>
        <p:grpSpPr>
          <a:xfrm>
            <a:off x="1526392" y="1809307"/>
            <a:ext cx="2337182" cy="1901274"/>
            <a:chOff x="1548643" y="1965370"/>
            <a:chExt cx="2337182" cy="1901274"/>
          </a:xfrm>
        </p:grpSpPr>
        <p:sp>
          <p:nvSpPr>
            <p:cNvPr id="19" name="Google Shape;65;p17">
              <a:extLst>
                <a:ext uri="{FF2B5EF4-FFF2-40B4-BE49-F238E27FC236}">
                  <a16:creationId xmlns:a16="http://schemas.microsoft.com/office/drawing/2014/main" id="{8C0D7620-0985-A612-BCDE-B2616ACAD423}"/>
                </a:ext>
              </a:extLst>
            </p:cNvPr>
            <p:cNvSpPr/>
            <p:nvPr/>
          </p:nvSpPr>
          <p:spPr>
            <a:xfrm>
              <a:off x="1548643" y="1965370"/>
              <a:ext cx="2323330" cy="1887782"/>
            </a:xfrm>
            <a:custGeom>
              <a:avLst/>
              <a:gdLst/>
              <a:ahLst/>
              <a:cxnLst/>
              <a:rect l="l" t="t" r="r" b="b"/>
              <a:pathLst>
                <a:path w="179477" h="145831" extrusionOk="0">
                  <a:moveTo>
                    <a:pt x="111799" y="0"/>
                  </a:moveTo>
                  <a:cubicBezTo>
                    <a:pt x="106504" y="0"/>
                    <a:pt x="100523" y="1666"/>
                    <a:pt x="94201" y="5204"/>
                  </a:cubicBezTo>
                  <a:cubicBezTo>
                    <a:pt x="83222" y="11321"/>
                    <a:pt x="73316" y="21821"/>
                    <a:pt x="66194" y="33827"/>
                  </a:cubicBezTo>
                  <a:cubicBezTo>
                    <a:pt x="65806" y="34489"/>
                    <a:pt x="65098" y="34946"/>
                    <a:pt x="64300" y="35037"/>
                  </a:cubicBezTo>
                  <a:cubicBezTo>
                    <a:pt x="60488" y="35516"/>
                    <a:pt x="56356" y="36908"/>
                    <a:pt x="52020" y="39328"/>
                  </a:cubicBezTo>
                  <a:cubicBezTo>
                    <a:pt x="35426" y="48595"/>
                    <a:pt x="21616" y="69549"/>
                    <a:pt x="18809" y="88608"/>
                  </a:cubicBezTo>
                  <a:cubicBezTo>
                    <a:pt x="18695" y="89361"/>
                    <a:pt x="18238" y="90023"/>
                    <a:pt x="17553" y="90411"/>
                  </a:cubicBezTo>
                  <a:lnTo>
                    <a:pt x="15408" y="91598"/>
                  </a:lnTo>
                  <a:cubicBezTo>
                    <a:pt x="6940" y="96323"/>
                    <a:pt x="1" y="109105"/>
                    <a:pt x="1" y="119992"/>
                  </a:cubicBezTo>
                  <a:cubicBezTo>
                    <a:pt x="1" y="126635"/>
                    <a:pt x="2580" y="131108"/>
                    <a:pt x="6506" y="132524"/>
                  </a:cubicBezTo>
                  <a:cubicBezTo>
                    <a:pt x="6985" y="132820"/>
                    <a:pt x="7487" y="133071"/>
                    <a:pt x="8035" y="133277"/>
                  </a:cubicBezTo>
                  <a:cubicBezTo>
                    <a:pt x="8515" y="133573"/>
                    <a:pt x="9017" y="133825"/>
                    <a:pt x="9542" y="134030"/>
                  </a:cubicBezTo>
                  <a:cubicBezTo>
                    <a:pt x="10021" y="134327"/>
                    <a:pt x="10546" y="134601"/>
                    <a:pt x="11071" y="134783"/>
                  </a:cubicBezTo>
                  <a:cubicBezTo>
                    <a:pt x="11550" y="135080"/>
                    <a:pt x="12052" y="135354"/>
                    <a:pt x="12600" y="135536"/>
                  </a:cubicBezTo>
                  <a:cubicBezTo>
                    <a:pt x="13080" y="135833"/>
                    <a:pt x="13582" y="136107"/>
                    <a:pt x="14130" y="136290"/>
                  </a:cubicBezTo>
                  <a:cubicBezTo>
                    <a:pt x="14609" y="136586"/>
                    <a:pt x="15111" y="136860"/>
                    <a:pt x="15636" y="137043"/>
                  </a:cubicBezTo>
                  <a:cubicBezTo>
                    <a:pt x="16115" y="137340"/>
                    <a:pt x="16640" y="137614"/>
                    <a:pt x="17165" y="137796"/>
                  </a:cubicBezTo>
                  <a:cubicBezTo>
                    <a:pt x="17645" y="138116"/>
                    <a:pt x="18147" y="138367"/>
                    <a:pt x="18695" y="138549"/>
                  </a:cubicBezTo>
                  <a:cubicBezTo>
                    <a:pt x="19174" y="138869"/>
                    <a:pt x="19676" y="139120"/>
                    <a:pt x="20224" y="139303"/>
                  </a:cubicBezTo>
                  <a:cubicBezTo>
                    <a:pt x="20703" y="139622"/>
                    <a:pt x="21205" y="139873"/>
                    <a:pt x="21730" y="140056"/>
                  </a:cubicBezTo>
                  <a:cubicBezTo>
                    <a:pt x="22210" y="140375"/>
                    <a:pt x="22735" y="140626"/>
                    <a:pt x="23260" y="140809"/>
                  </a:cubicBezTo>
                  <a:cubicBezTo>
                    <a:pt x="23739" y="141129"/>
                    <a:pt x="24241" y="141380"/>
                    <a:pt x="24789" y="141562"/>
                  </a:cubicBezTo>
                  <a:cubicBezTo>
                    <a:pt x="25268" y="141882"/>
                    <a:pt x="25770" y="142133"/>
                    <a:pt x="26318" y="142316"/>
                  </a:cubicBezTo>
                  <a:cubicBezTo>
                    <a:pt x="26798" y="142635"/>
                    <a:pt x="27300" y="142886"/>
                    <a:pt x="27825" y="143092"/>
                  </a:cubicBezTo>
                  <a:cubicBezTo>
                    <a:pt x="28304" y="143388"/>
                    <a:pt x="28829" y="143639"/>
                    <a:pt x="29354" y="143845"/>
                  </a:cubicBezTo>
                  <a:cubicBezTo>
                    <a:pt x="29833" y="144142"/>
                    <a:pt x="30336" y="144393"/>
                    <a:pt x="30883" y="144598"/>
                  </a:cubicBezTo>
                  <a:cubicBezTo>
                    <a:pt x="32162" y="145397"/>
                    <a:pt x="33622" y="145831"/>
                    <a:pt x="35220" y="145831"/>
                  </a:cubicBezTo>
                  <a:cubicBezTo>
                    <a:pt x="37092" y="145831"/>
                    <a:pt x="39146" y="145260"/>
                    <a:pt x="41315" y="144050"/>
                  </a:cubicBezTo>
                  <a:lnTo>
                    <a:pt x="155601" y="80368"/>
                  </a:lnTo>
                  <a:cubicBezTo>
                    <a:pt x="159299" y="78268"/>
                    <a:pt x="163978" y="75072"/>
                    <a:pt x="165895" y="72927"/>
                  </a:cubicBezTo>
                  <a:cubicBezTo>
                    <a:pt x="173861" y="64961"/>
                    <a:pt x="179476" y="53229"/>
                    <a:pt x="179476" y="43140"/>
                  </a:cubicBezTo>
                  <a:cubicBezTo>
                    <a:pt x="179476" y="35927"/>
                    <a:pt x="176600" y="31088"/>
                    <a:pt x="172035" y="29239"/>
                  </a:cubicBezTo>
                  <a:cubicBezTo>
                    <a:pt x="171556" y="28965"/>
                    <a:pt x="171031" y="28714"/>
                    <a:pt x="170506" y="28486"/>
                  </a:cubicBezTo>
                  <a:cubicBezTo>
                    <a:pt x="170026" y="28189"/>
                    <a:pt x="169524" y="27961"/>
                    <a:pt x="168976" y="27733"/>
                  </a:cubicBezTo>
                  <a:cubicBezTo>
                    <a:pt x="168497" y="27436"/>
                    <a:pt x="167995" y="27208"/>
                    <a:pt x="167470" y="26979"/>
                  </a:cubicBezTo>
                  <a:cubicBezTo>
                    <a:pt x="166991" y="26683"/>
                    <a:pt x="166466" y="26455"/>
                    <a:pt x="165941" y="26226"/>
                  </a:cubicBezTo>
                  <a:cubicBezTo>
                    <a:pt x="165461" y="25930"/>
                    <a:pt x="164936" y="25701"/>
                    <a:pt x="164411" y="25473"/>
                  </a:cubicBezTo>
                  <a:cubicBezTo>
                    <a:pt x="163932" y="25176"/>
                    <a:pt x="163430" y="24925"/>
                    <a:pt x="162882" y="24720"/>
                  </a:cubicBezTo>
                  <a:cubicBezTo>
                    <a:pt x="162403" y="24423"/>
                    <a:pt x="161901" y="24172"/>
                    <a:pt x="161376" y="23967"/>
                  </a:cubicBezTo>
                  <a:cubicBezTo>
                    <a:pt x="160896" y="23670"/>
                    <a:pt x="160371" y="23419"/>
                    <a:pt x="159846" y="23213"/>
                  </a:cubicBezTo>
                  <a:cubicBezTo>
                    <a:pt x="159367" y="22917"/>
                    <a:pt x="158842" y="22666"/>
                    <a:pt x="158317" y="22460"/>
                  </a:cubicBezTo>
                  <a:cubicBezTo>
                    <a:pt x="157838" y="22163"/>
                    <a:pt x="157336" y="21912"/>
                    <a:pt x="156788" y="21707"/>
                  </a:cubicBezTo>
                  <a:cubicBezTo>
                    <a:pt x="156308" y="21410"/>
                    <a:pt x="155806" y="21159"/>
                    <a:pt x="155281" y="20954"/>
                  </a:cubicBezTo>
                  <a:cubicBezTo>
                    <a:pt x="154802" y="20657"/>
                    <a:pt x="154277" y="20406"/>
                    <a:pt x="153752" y="20200"/>
                  </a:cubicBezTo>
                  <a:cubicBezTo>
                    <a:pt x="153638" y="20132"/>
                    <a:pt x="153524" y="20063"/>
                    <a:pt x="153410" y="20018"/>
                  </a:cubicBezTo>
                  <a:cubicBezTo>
                    <a:pt x="151469" y="17598"/>
                    <a:pt x="149073" y="15772"/>
                    <a:pt x="146334" y="14563"/>
                  </a:cubicBezTo>
                  <a:cubicBezTo>
                    <a:pt x="145832" y="14289"/>
                    <a:pt x="145329" y="14038"/>
                    <a:pt x="144804" y="13809"/>
                  </a:cubicBezTo>
                  <a:cubicBezTo>
                    <a:pt x="144302" y="13535"/>
                    <a:pt x="143800" y="13284"/>
                    <a:pt x="143275" y="13056"/>
                  </a:cubicBezTo>
                  <a:cubicBezTo>
                    <a:pt x="142796" y="12782"/>
                    <a:pt x="142271" y="12531"/>
                    <a:pt x="141746" y="12303"/>
                  </a:cubicBezTo>
                  <a:cubicBezTo>
                    <a:pt x="141267" y="12029"/>
                    <a:pt x="140764" y="11778"/>
                    <a:pt x="140239" y="11550"/>
                  </a:cubicBezTo>
                  <a:cubicBezTo>
                    <a:pt x="139737" y="11276"/>
                    <a:pt x="139235" y="11025"/>
                    <a:pt x="138710" y="10796"/>
                  </a:cubicBezTo>
                  <a:cubicBezTo>
                    <a:pt x="138208" y="10522"/>
                    <a:pt x="137706" y="10271"/>
                    <a:pt x="137181" y="10020"/>
                  </a:cubicBezTo>
                  <a:cubicBezTo>
                    <a:pt x="136701" y="9746"/>
                    <a:pt x="136177" y="9495"/>
                    <a:pt x="135652" y="9267"/>
                  </a:cubicBezTo>
                  <a:cubicBezTo>
                    <a:pt x="135172" y="8993"/>
                    <a:pt x="134670" y="8742"/>
                    <a:pt x="134145" y="8514"/>
                  </a:cubicBezTo>
                  <a:cubicBezTo>
                    <a:pt x="133643" y="8240"/>
                    <a:pt x="133141" y="7989"/>
                    <a:pt x="132616" y="7761"/>
                  </a:cubicBezTo>
                  <a:cubicBezTo>
                    <a:pt x="132114" y="7487"/>
                    <a:pt x="131611" y="7236"/>
                    <a:pt x="131086" y="7007"/>
                  </a:cubicBezTo>
                  <a:cubicBezTo>
                    <a:pt x="130607" y="6733"/>
                    <a:pt x="130082" y="6482"/>
                    <a:pt x="129557" y="6254"/>
                  </a:cubicBezTo>
                  <a:cubicBezTo>
                    <a:pt x="129078" y="5980"/>
                    <a:pt x="128576" y="5729"/>
                    <a:pt x="128051" y="5501"/>
                  </a:cubicBezTo>
                  <a:cubicBezTo>
                    <a:pt x="127549" y="5227"/>
                    <a:pt x="127046" y="4976"/>
                    <a:pt x="126521" y="4748"/>
                  </a:cubicBezTo>
                  <a:cubicBezTo>
                    <a:pt x="126019" y="4474"/>
                    <a:pt x="125517" y="4223"/>
                    <a:pt x="124992" y="3994"/>
                  </a:cubicBezTo>
                  <a:cubicBezTo>
                    <a:pt x="124513" y="3721"/>
                    <a:pt x="123988" y="3469"/>
                    <a:pt x="123486" y="3241"/>
                  </a:cubicBezTo>
                  <a:cubicBezTo>
                    <a:pt x="122983" y="2967"/>
                    <a:pt x="122481" y="2716"/>
                    <a:pt x="121956" y="2488"/>
                  </a:cubicBezTo>
                  <a:cubicBezTo>
                    <a:pt x="118989" y="845"/>
                    <a:pt x="115565" y="0"/>
                    <a:pt x="111799" y="0"/>
                  </a:cubicBezTo>
                  <a:close/>
                </a:path>
              </a:pathLst>
            </a:custGeom>
            <a:solidFill>
              <a:srgbClr val="F68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6;p17">
              <a:extLst>
                <a:ext uri="{FF2B5EF4-FFF2-40B4-BE49-F238E27FC236}">
                  <a16:creationId xmlns:a16="http://schemas.microsoft.com/office/drawing/2014/main" id="{1A70BEB3-E5D2-FED7-886D-7F1DFB41C4AC}"/>
                </a:ext>
              </a:extLst>
            </p:cNvPr>
            <p:cNvSpPr/>
            <p:nvPr/>
          </p:nvSpPr>
          <p:spPr>
            <a:xfrm>
              <a:off x="1867143" y="2118279"/>
              <a:ext cx="2018682" cy="1748365"/>
            </a:xfrm>
            <a:custGeom>
              <a:avLst/>
              <a:gdLst/>
              <a:ahLst/>
              <a:cxnLst/>
              <a:rect l="l" t="t" r="r" b="b"/>
              <a:pathLst>
                <a:path w="155943" h="135061" extrusionOk="0">
                  <a:moveTo>
                    <a:pt x="113514" y="0"/>
                  </a:moveTo>
                  <a:cubicBezTo>
                    <a:pt x="108140" y="0"/>
                    <a:pt x="102069" y="1698"/>
                    <a:pt x="95638" y="5283"/>
                  </a:cubicBezTo>
                  <a:cubicBezTo>
                    <a:pt x="84523" y="11492"/>
                    <a:pt x="74457" y="22151"/>
                    <a:pt x="67221" y="34340"/>
                  </a:cubicBezTo>
                  <a:cubicBezTo>
                    <a:pt x="66810" y="35024"/>
                    <a:pt x="66102" y="35481"/>
                    <a:pt x="65281" y="35572"/>
                  </a:cubicBezTo>
                  <a:cubicBezTo>
                    <a:pt x="61423" y="36052"/>
                    <a:pt x="57223" y="37490"/>
                    <a:pt x="52818" y="39932"/>
                  </a:cubicBezTo>
                  <a:cubicBezTo>
                    <a:pt x="35973" y="49336"/>
                    <a:pt x="21958" y="70632"/>
                    <a:pt x="19105" y="89965"/>
                  </a:cubicBezTo>
                  <a:cubicBezTo>
                    <a:pt x="18991" y="90741"/>
                    <a:pt x="18512" y="91403"/>
                    <a:pt x="17827" y="91791"/>
                  </a:cubicBezTo>
                  <a:lnTo>
                    <a:pt x="15636" y="93023"/>
                  </a:lnTo>
                  <a:cubicBezTo>
                    <a:pt x="7053" y="97817"/>
                    <a:pt x="0" y="110782"/>
                    <a:pt x="0" y="121852"/>
                  </a:cubicBezTo>
                  <a:cubicBezTo>
                    <a:pt x="0" y="130106"/>
                    <a:pt x="3921" y="135061"/>
                    <a:pt x="9474" y="135061"/>
                  </a:cubicBezTo>
                  <a:cubicBezTo>
                    <a:pt x="11368" y="135061"/>
                    <a:pt x="13452" y="134484"/>
                    <a:pt x="15636" y="133264"/>
                  </a:cubicBezTo>
                  <a:lnTo>
                    <a:pt x="131702" y="68578"/>
                  </a:lnTo>
                  <a:cubicBezTo>
                    <a:pt x="135446" y="66455"/>
                    <a:pt x="140216" y="63214"/>
                    <a:pt x="142156" y="61022"/>
                  </a:cubicBezTo>
                  <a:cubicBezTo>
                    <a:pt x="150237" y="52942"/>
                    <a:pt x="155943" y="41005"/>
                    <a:pt x="155943" y="30779"/>
                  </a:cubicBezTo>
                  <a:cubicBezTo>
                    <a:pt x="155943" y="21301"/>
                    <a:pt x="151029" y="15821"/>
                    <a:pt x="143863" y="15821"/>
                  </a:cubicBezTo>
                  <a:cubicBezTo>
                    <a:pt x="141434" y="15821"/>
                    <a:pt x="138746" y="16451"/>
                    <a:pt x="135902" y="17769"/>
                  </a:cubicBezTo>
                  <a:cubicBezTo>
                    <a:pt x="135743" y="17837"/>
                    <a:pt x="135571" y="17871"/>
                    <a:pt x="135400" y="17871"/>
                  </a:cubicBezTo>
                  <a:cubicBezTo>
                    <a:pt x="135229" y="17871"/>
                    <a:pt x="135058" y="17837"/>
                    <a:pt x="134898" y="17769"/>
                  </a:cubicBezTo>
                  <a:cubicBezTo>
                    <a:pt x="134578" y="17632"/>
                    <a:pt x="134350" y="17358"/>
                    <a:pt x="134259" y="17015"/>
                  </a:cubicBezTo>
                  <a:cubicBezTo>
                    <a:pt x="131389" y="6105"/>
                    <a:pt x="123706" y="0"/>
                    <a:pt x="113514" y="0"/>
                  </a:cubicBezTo>
                  <a:close/>
                </a:path>
              </a:pathLst>
            </a:custGeom>
            <a:solidFill>
              <a:srgbClr val="DA7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271;p23">
            <a:extLst>
              <a:ext uri="{FF2B5EF4-FFF2-40B4-BE49-F238E27FC236}">
                <a16:creationId xmlns:a16="http://schemas.microsoft.com/office/drawing/2014/main" id="{3D266071-CB72-1A86-33C8-DEA996A578CD}"/>
              </a:ext>
            </a:extLst>
          </p:cNvPr>
          <p:cNvSpPr txBox="1"/>
          <p:nvPr/>
        </p:nvSpPr>
        <p:spPr>
          <a:xfrm flipH="1">
            <a:off x="4182074" y="3215175"/>
            <a:ext cx="7569607" cy="2189946"/>
          </a:xfrm>
          <a:prstGeom prst="rect">
            <a:avLst/>
          </a:prstGeom>
          <a:solidFill>
            <a:srgbClr val="FFE3BD"/>
          </a:solidFill>
          <a:ln>
            <a:noFill/>
          </a:ln>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pPr>
              <a:lnSpc>
                <a:spcPct val="115000"/>
              </a:lnSpc>
            </a:pPr>
            <a:r>
              <a:rPr lang="en-US" sz="2000" b="1" dirty="0">
                <a:solidFill>
                  <a:schemeClr val="tx1"/>
                </a:solidFill>
              </a:rPr>
              <a:t>Amazon Web Services (AWS) is a comprehensive, evolving cloud computing platform provided by Amazon. It offers a wide range of services for computing power, storage, databases, machine learning, analytics, content delivery, and more.</a:t>
            </a:r>
          </a:p>
          <a:p>
            <a:pPr marL="0" lvl="0" indent="0" rtl="0">
              <a:lnSpc>
                <a:spcPct val="115000"/>
              </a:lnSpc>
              <a:spcBef>
                <a:spcPts val="0"/>
              </a:spcBef>
              <a:spcAft>
                <a:spcPts val="0"/>
              </a:spcAft>
              <a:buNone/>
            </a:pPr>
            <a:endParaRPr sz="2000" dirty="0">
              <a:solidFill>
                <a:srgbClr val="000000"/>
              </a:solidFill>
              <a:ea typeface="Roboto"/>
              <a:cs typeface="Roboto"/>
              <a:sym typeface="Roboto"/>
            </a:endParaRPr>
          </a:p>
        </p:txBody>
      </p:sp>
      <p:sp>
        <p:nvSpPr>
          <p:cNvPr id="36" name="TextBox 35">
            <a:extLst>
              <a:ext uri="{FF2B5EF4-FFF2-40B4-BE49-F238E27FC236}">
                <a16:creationId xmlns:a16="http://schemas.microsoft.com/office/drawing/2014/main" id="{4217511B-6775-2304-468D-8BD86E4EDC29}"/>
              </a:ext>
            </a:extLst>
          </p:cNvPr>
          <p:cNvSpPr txBox="1"/>
          <p:nvPr/>
        </p:nvSpPr>
        <p:spPr>
          <a:xfrm>
            <a:off x="5985868" y="2130790"/>
            <a:ext cx="4054628" cy="680721"/>
          </a:xfrm>
          <a:prstGeom prst="rect">
            <a:avLst/>
          </a:prstGeom>
        </p:spPr>
        <p:txBody>
          <a:bodyPr vert="horz" lIns="91440" tIns="45720" rIns="91440" bIns="45720" rtlCol="0" anchor="b">
            <a:normAutofit fontScale="47500" lnSpcReduction="20000"/>
          </a:bodyPr>
          <a:lstStyle/>
          <a:p>
            <a:pPr algn="ctr">
              <a:lnSpc>
                <a:spcPct val="90000"/>
              </a:lnSpc>
              <a:spcBef>
                <a:spcPct val="0"/>
              </a:spcBef>
              <a:spcAft>
                <a:spcPts val="600"/>
              </a:spcAft>
            </a:pPr>
            <a:r>
              <a:rPr lang="en-US" sz="10100" b="1" kern="1200" dirty="0">
                <a:solidFill>
                  <a:schemeClr val="tx1">
                    <a:lumMod val="85000"/>
                    <a:lumOff val="15000"/>
                  </a:schemeClr>
                </a:solidFill>
                <a:latin typeface="Abadi" panose="020B0604020104020204" pitchFamily="34" charset="0"/>
                <a:ea typeface="+mj-ea"/>
                <a:cs typeface="+mj-cs"/>
              </a:rPr>
              <a:t>Introduction</a:t>
            </a:r>
            <a:endParaRPr lang="en-US" sz="6000" b="1" kern="1200" dirty="0">
              <a:solidFill>
                <a:schemeClr val="tx1">
                  <a:lumMod val="85000"/>
                  <a:lumOff val="15000"/>
                </a:schemeClr>
              </a:solidFill>
              <a:latin typeface="Abadi" panose="020B0604020104020204" pitchFamily="34" charset="0"/>
              <a:ea typeface="+mj-ea"/>
              <a:cs typeface="+mj-cs"/>
            </a:endParaRPr>
          </a:p>
        </p:txBody>
      </p:sp>
    </p:spTree>
    <p:extLst>
      <p:ext uri="{BB962C8B-B14F-4D97-AF65-F5344CB8AC3E}">
        <p14:creationId xmlns:p14="http://schemas.microsoft.com/office/powerpoint/2010/main" val="40679488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p:cTn id="11" dur="500" fill="hold"/>
                                        <p:tgtEl>
                                          <p:spTgt spid="34"/>
                                        </p:tgtEl>
                                        <p:attrNameLst>
                                          <p:attrName>ppt_w</p:attrName>
                                        </p:attrNameLst>
                                      </p:cBhvr>
                                      <p:tavLst>
                                        <p:tav tm="0">
                                          <p:val>
                                            <p:fltVal val="0"/>
                                          </p:val>
                                        </p:tav>
                                        <p:tav tm="100000">
                                          <p:val>
                                            <p:strVal val="#ppt_w"/>
                                          </p:val>
                                        </p:tav>
                                      </p:tavLst>
                                    </p:anim>
                                    <p:anim calcmode="lin" valueType="num">
                                      <p:cBhvr>
                                        <p:cTn id="12" dur="500" fill="hold"/>
                                        <p:tgtEl>
                                          <p:spTgt spid="34"/>
                                        </p:tgtEl>
                                        <p:attrNameLst>
                                          <p:attrName>ppt_h</p:attrName>
                                        </p:attrNameLst>
                                      </p:cBhvr>
                                      <p:tavLst>
                                        <p:tav tm="0">
                                          <p:val>
                                            <p:fltVal val="0"/>
                                          </p:val>
                                        </p:tav>
                                        <p:tav tm="100000">
                                          <p:val>
                                            <p:strVal val="#ppt_h"/>
                                          </p:val>
                                        </p:tav>
                                      </p:tavLst>
                                    </p:anim>
                                  </p:childTnLst>
                                </p:cTn>
                              </p:par>
                              <p:par>
                                <p:cTn id="13" presetID="26" presetClass="emph" presetSubtype="0" fill="hold" nodeType="withEffect">
                                  <p:stCondLst>
                                    <p:cond delay="250"/>
                                  </p:stCondLst>
                                  <p:childTnLst>
                                    <p:animEffect transition="out" filter="fade">
                                      <p:cBhvr>
                                        <p:cTn id="14" dur="750" tmFilter="0, 0; .2, .5; .8, .5; 1, 0"/>
                                        <p:tgtEl>
                                          <p:spTgt spid="24"/>
                                        </p:tgtEl>
                                      </p:cBhvr>
                                    </p:animEffect>
                                    <p:animScale>
                                      <p:cBhvr>
                                        <p:cTn id="15" dur="375" autoRev="1" fill="hold"/>
                                        <p:tgtEl>
                                          <p:spTgt spid="24"/>
                                        </p:tgtEl>
                                      </p:cBhvr>
                                      <p:by x="105000" y="105000"/>
                                    </p:animScale>
                                  </p:childTnLst>
                                </p:cTn>
                              </p:par>
                              <p:par>
                                <p:cTn id="16" presetID="26" presetClass="emph" presetSubtype="0" fill="hold" nodeType="withEffect">
                                  <p:stCondLst>
                                    <p:cond delay="1500"/>
                                  </p:stCondLst>
                                  <p:childTnLst>
                                    <p:animEffect transition="out" filter="fade">
                                      <p:cBhvr>
                                        <p:cTn id="17" dur="750" tmFilter="0, 0; .2, .5; .8, .5; 1, 0"/>
                                        <p:tgtEl>
                                          <p:spTgt spid="23"/>
                                        </p:tgtEl>
                                      </p:cBhvr>
                                    </p:animEffect>
                                    <p:animScale>
                                      <p:cBhvr>
                                        <p:cTn id="18" dur="375" autoRev="1" fill="hold"/>
                                        <p:tgtEl>
                                          <p:spTgt spid="23"/>
                                        </p:tgtEl>
                                      </p:cBhvr>
                                      <p:by x="105000" y="105000"/>
                                    </p:animScale>
                                  </p:childTnLst>
                                </p:cTn>
                              </p:par>
                              <p:par>
                                <p:cTn id="19" presetID="26" presetClass="emph" presetSubtype="0" fill="hold" nodeType="withEffect">
                                  <p:stCondLst>
                                    <p:cond delay="2000"/>
                                  </p:stCondLst>
                                  <p:childTnLst>
                                    <p:animEffect transition="out" filter="fade">
                                      <p:cBhvr>
                                        <p:cTn id="20" dur="750" tmFilter="0, 0; .2, .5; .8, .5; 1, 0"/>
                                        <p:tgtEl>
                                          <p:spTgt spid="22"/>
                                        </p:tgtEl>
                                      </p:cBhvr>
                                    </p:animEffect>
                                    <p:animScale>
                                      <p:cBhvr>
                                        <p:cTn id="21" dur="375" autoRev="1" fill="hold"/>
                                        <p:tgtEl>
                                          <p:spTgt spid="2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765</Words>
  <Application>Microsoft Office PowerPoint</Application>
  <PresentationFormat>Widescreen</PresentationFormat>
  <Paragraphs>182</Paragraphs>
  <Slides>40</Slides>
  <Notes>28</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Abadi</vt:lpstr>
      <vt:lpstr>Aptos Black</vt:lpstr>
      <vt:lpstr>Arial</vt:lpstr>
      <vt:lpstr>Calibri</vt:lpstr>
      <vt:lpstr>Calibri Light</vt:lpstr>
      <vt:lpstr>Fira Sans Extra Condensed</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Advantages of AWS</vt:lpstr>
      <vt:lpstr>AWS Data Engineering Layers</vt:lpstr>
      <vt:lpstr>AWS Data Engineering Layers</vt:lpstr>
      <vt:lpstr>AWS Data Engineering Layers</vt:lpstr>
      <vt:lpstr>AWS Data Engineering Layers</vt:lpstr>
      <vt:lpstr>AWS Data Engineering Layers</vt:lpstr>
      <vt:lpstr>AWS Data Engineering Layers</vt:lpstr>
      <vt:lpstr>PowerPoint Presentation</vt:lpstr>
      <vt:lpstr>PowerPoint Presentation</vt:lpstr>
      <vt:lpstr>Project Pipeline</vt:lpstr>
      <vt:lpstr>Taxi Application</vt:lpstr>
      <vt:lpstr>Taxi Application</vt:lpstr>
      <vt:lpstr>Taxi Application</vt:lpstr>
      <vt:lpstr>Taxi Application</vt:lpstr>
      <vt:lpstr>Lambda Streaming Producer</vt:lpstr>
      <vt:lpstr>Lambda Streaming Producer</vt:lpstr>
      <vt:lpstr>Lambda Streaming Producer</vt:lpstr>
      <vt:lpstr>Lambda Streaming Producer</vt:lpstr>
      <vt:lpstr>Lambda Streaming Consumer</vt:lpstr>
      <vt:lpstr>Lambda Streaming Consumer</vt:lpstr>
      <vt:lpstr>Lambda Streaming Consumer</vt:lpstr>
      <vt:lpstr>Lambda Streaming Consumer</vt:lpstr>
      <vt:lpstr>DynamoDB Tables</vt:lpstr>
      <vt:lpstr>DynamoDB Tables</vt:lpstr>
      <vt:lpstr>DynamoDB Tables</vt:lpstr>
      <vt:lpstr>Analytical Dashboard</vt:lpstr>
      <vt:lpstr>AWS RedShift</vt:lpstr>
      <vt:lpstr>Real-Time Dashboard</vt:lpstr>
      <vt:lpstr>Real-Time Dashboard</vt:lpstr>
      <vt:lpstr>Real-Time Dashboard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Dina Hosny</dc:creator>
  <cp:lastModifiedBy>Dina AbdElHamid, Vodafone</cp:lastModifiedBy>
  <cp:revision>92</cp:revision>
  <dcterms:created xsi:type="dcterms:W3CDTF">2023-09-23T15:42:22Z</dcterms:created>
  <dcterms:modified xsi:type="dcterms:W3CDTF">2023-11-28T15:05:24Z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359f705-2ba0-454b-9cfc-6ce5bcaac040_Enabled">
    <vt:lpwstr>true</vt:lpwstr>
  </property>
  <property fmtid="{D5CDD505-2E9C-101B-9397-08002B2CF9AE}" pid="3" name="MSIP_Label_0359f705-2ba0-454b-9cfc-6ce5bcaac040_SetDate">
    <vt:lpwstr>2023-11-28T15:05:23Z</vt:lpwstr>
  </property>
  <property fmtid="{D5CDD505-2E9C-101B-9397-08002B2CF9AE}" pid="4" name="MSIP_Label_0359f705-2ba0-454b-9cfc-6ce5bcaac040_Method">
    <vt:lpwstr>Standard</vt:lpwstr>
  </property>
  <property fmtid="{D5CDD505-2E9C-101B-9397-08002B2CF9AE}" pid="5" name="MSIP_Label_0359f705-2ba0-454b-9cfc-6ce5bcaac040_Name">
    <vt:lpwstr>0359f705-2ba0-454b-9cfc-6ce5bcaac040</vt:lpwstr>
  </property>
  <property fmtid="{D5CDD505-2E9C-101B-9397-08002B2CF9AE}" pid="6" name="MSIP_Label_0359f705-2ba0-454b-9cfc-6ce5bcaac040_SiteId">
    <vt:lpwstr>68283f3b-8487-4c86-adb3-a5228f18b893</vt:lpwstr>
  </property>
  <property fmtid="{D5CDD505-2E9C-101B-9397-08002B2CF9AE}" pid="7" name="MSIP_Label_0359f705-2ba0-454b-9cfc-6ce5bcaac040_ActionId">
    <vt:lpwstr>b89ff63c-85e3-4066-848a-0c03950c1e73</vt:lpwstr>
  </property>
  <property fmtid="{D5CDD505-2E9C-101B-9397-08002B2CF9AE}" pid="8" name="MSIP_Label_0359f705-2ba0-454b-9cfc-6ce5bcaac040_ContentBits">
    <vt:lpwstr>2</vt:lpwstr>
  </property>
</Properties>
</file>

<file path=docProps/thumbnail.jpeg>
</file>